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8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90D69-B83E-4B89-95DC-24454580BF5F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B009D-4E2D-4CD2-855A-8894EF1712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36E1-A821-42F8-B4F7-F3A9A8C9D15E}" type="slidenum">
              <a:rPr lang="th-TH" smtClean="0"/>
              <a:pPr/>
              <a:t>2</a:t>
            </a:fld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36E1-A821-42F8-B4F7-F3A9A8C9D15E}" type="slidenum">
              <a:rPr lang="th-TH" smtClean="0"/>
              <a:pPr/>
              <a:t>4</a:t>
            </a:fld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36E1-A821-42F8-B4F7-F3A9A8C9D15E}" type="slidenum">
              <a:rPr lang="th-TH" smtClean="0"/>
              <a:pPr/>
              <a:t>6</a:t>
            </a:fld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E36E1-A821-42F8-B4F7-F3A9A8C9D15E}" type="slidenum">
              <a:rPr lang="th-TH" smtClean="0"/>
              <a:pPr/>
              <a:t>8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16127-89E6-4847-89B9-6AF96A2A2212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1F7C5-7369-4D99-9B52-46FBEC8C13C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28800" y="2602732"/>
            <a:ext cx="5410200" cy="665162"/>
            <a:chOff x="1152" y="1179"/>
            <a:chExt cx="3408" cy="419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152" y="1179"/>
              <a:ext cx="480" cy="419"/>
              <a:chOff x="1110" y="2656"/>
              <a:chExt cx="1549" cy="1351"/>
            </a:xfrm>
          </p:grpSpPr>
          <p:sp>
            <p:nvSpPr>
              <p:cNvPr id="8" name="AutoShape 4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9" name="AutoShape 5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0" name="AutoShape 6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1536" y="1563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1680" y="1227"/>
              <a:ext cx="102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400" dirty="0" smtClean="0"/>
                <a:t>Hasil kerja</a:t>
              </a:r>
              <a:endParaRPr lang="en-US" sz="2400" dirty="0"/>
            </a:p>
          </p:txBody>
        </p:sp>
        <p:sp>
          <p:nvSpPr>
            <p:cNvPr id="7" name="Text Box 13"/>
            <p:cNvSpPr txBox="1">
              <a:spLocks noChangeArrowheads="1"/>
            </p:cNvSpPr>
            <p:nvPr/>
          </p:nvSpPr>
          <p:spPr bwMode="gray">
            <a:xfrm>
              <a:off x="1276" y="1241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1828800" y="3411910"/>
            <a:ext cx="5410200" cy="665162"/>
            <a:chOff x="1152" y="1755"/>
            <a:chExt cx="3408" cy="419"/>
          </a:xfrm>
        </p:grpSpPr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1152" y="1755"/>
              <a:ext cx="480" cy="419"/>
              <a:chOff x="3174" y="2656"/>
              <a:chExt cx="1549" cy="1351"/>
            </a:xfrm>
          </p:grpSpPr>
          <p:sp>
            <p:nvSpPr>
              <p:cNvPr id="16" name="AutoShape 8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7" name="AutoShape 9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18" name="AutoShape 10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13" name="Line 14"/>
            <p:cNvSpPr>
              <a:spLocks noChangeShapeType="1"/>
            </p:cNvSpPr>
            <p:nvPr/>
          </p:nvSpPr>
          <p:spPr bwMode="auto">
            <a:xfrm>
              <a:off x="1536" y="2139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1680" y="1803"/>
              <a:ext cx="109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400" dirty="0" smtClean="0"/>
                <a:t>Objek kerja</a:t>
              </a:r>
              <a:endParaRPr lang="en-US" sz="2400" dirty="0"/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gray">
            <a:xfrm>
              <a:off x="1276" y="1817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1828800" y="4203998"/>
            <a:ext cx="5410200" cy="665162"/>
            <a:chOff x="1152" y="2317"/>
            <a:chExt cx="3408" cy="419"/>
          </a:xfrm>
        </p:grpSpPr>
        <p:grpSp>
          <p:nvGrpSpPr>
            <p:cNvPr id="19" name="Group 17"/>
            <p:cNvGrpSpPr>
              <a:grpSpLocks/>
            </p:cNvGrpSpPr>
            <p:nvPr/>
          </p:nvGrpSpPr>
          <p:grpSpPr bwMode="auto">
            <a:xfrm>
              <a:off x="1152" y="2317"/>
              <a:ext cx="480" cy="419"/>
              <a:chOff x="1110" y="2656"/>
              <a:chExt cx="1549" cy="1351"/>
            </a:xfrm>
          </p:grpSpPr>
          <p:sp>
            <p:nvSpPr>
              <p:cNvPr id="24" name="AutoShape 18"/>
              <p:cNvSpPr>
                <a:spLocks noChangeArrowheads="1"/>
              </p:cNvSpPr>
              <p:nvPr/>
            </p:nvSpPr>
            <p:spPr bwMode="gray">
              <a:xfrm>
                <a:off x="1123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5" name="AutoShape 19"/>
              <p:cNvSpPr>
                <a:spLocks noChangeArrowheads="1"/>
              </p:cNvSpPr>
              <p:nvPr/>
            </p:nvSpPr>
            <p:spPr bwMode="gray">
              <a:xfrm>
                <a:off x="1110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26" name="AutoShape 20"/>
              <p:cNvSpPr>
                <a:spLocks noChangeArrowheads="1"/>
              </p:cNvSpPr>
              <p:nvPr/>
            </p:nvSpPr>
            <p:spPr bwMode="gray">
              <a:xfrm>
                <a:off x="1200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hlink">
                      <a:gamma/>
                      <a:shade val="46275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1" name="Line 25"/>
            <p:cNvSpPr>
              <a:spLocks noChangeShapeType="1"/>
            </p:cNvSpPr>
            <p:nvPr/>
          </p:nvSpPr>
          <p:spPr bwMode="auto">
            <a:xfrm>
              <a:off x="1536" y="2701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2" name="Text Box 26"/>
            <p:cNvSpPr txBox="1">
              <a:spLocks noChangeArrowheads="1"/>
            </p:cNvSpPr>
            <p:nvPr/>
          </p:nvSpPr>
          <p:spPr bwMode="auto">
            <a:xfrm>
              <a:off x="1680" y="2365"/>
              <a:ext cx="1454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400" dirty="0" smtClean="0"/>
                <a:t>Peralatan Kerja</a:t>
              </a:r>
              <a:endParaRPr lang="en-US" sz="2400" dirty="0"/>
            </a:p>
          </p:txBody>
        </p:sp>
        <p:sp>
          <p:nvSpPr>
            <p:cNvPr id="23" name="Text Box 27"/>
            <p:cNvSpPr txBox="1">
              <a:spLocks noChangeArrowheads="1"/>
            </p:cNvSpPr>
            <p:nvPr/>
          </p:nvSpPr>
          <p:spPr bwMode="gray">
            <a:xfrm>
              <a:off x="1276" y="2379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0" name="Group 35"/>
          <p:cNvGrpSpPr>
            <a:grpSpLocks/>
          </p:cNvGrpSpPr>
          <p:nvPr/>
        </p:nvGrpSpPr>
        <p:grpSpPr bwMode="auto">
          <a:xfrm>
            <a:off x="1828800" y="4996086"/>
            <a:ext cx="5410200" cy="665162"/>
            <a:chOff x="1152" y="2893"/>
            <a:chExt cx="3408" cy="419"/>
          </a:xfrm>
        </p:grpSpPr>
        <p:grpSp>
          <p:nvGrpSpPr>
            <p:cNvPr id="27" name="Group 21"/>
            <p:cNvGrpSpPr>
              <a:grpSpLocks/>
            </p:cNvGrpSpPr>
            <p:nvPr/>
          </p:nvGrpSpPr>
          <p:grpSpPr bwMode="auto">
            <a:xfrm>
              <a:off x="1152" y="2893"/>
              <a:ext cx="480" cy="419"/>
              <a:chOff x="3174" y="2656"/>
              <a:chExt cx="1549" cy="1351"/>
            </a:xfrm>
          </p:grpSpPr>
          <p:sp>
            <p:nvSpPr>
              <p:cNvPr id="32" name="AutoShape 22"/>
              <p:cNvSpPr>
                <a:spLocks noChangeArrowheads="1"/>
              </p:cNvSpPr>
              <p:nvPr/>
            </p:nvSpPr>
            <p:spPr bwMode="gray">
              <a:xfrm>
                <a:off x="3187" y="2679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solidFill>
                <a:srgbClr val="80808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3" name="AutoShape 23"/>
              <p:cNvSpPr>
                <a:spLocks noChangeArrowheads="1"/>
              </p:cNvSpPr>
              <p:nvPr/>
            </p:nvSpPr>
            <p:spPr bwMode="gray">
              <a:xfrm>
                <a:off x="3174" y="2656"/>
                <a:ext cx="1536" cy="1328"/>
              </a:xfrm>
              <a:prstGeom prst="hexagon">
                <a:avLst>
                  <a:gd name="adj" fmla="val 28916"/>
                  <a:gd name="vf" fmla="val 115470"/>
                </a:avLst>
              </a:prstGeom>
              <a:gradFill rotWithShape="1">
                <a:gsLst>
                  <a:gs pos="0">
                    <a:srgbClr val="E6E6E6"/>
                  </a:gs>
                  <a:gs pos="7499">
                    <a:srgbClr val="7D8496"/>
                  </a:gs>
                  <a:gs pos="26500">
                    <a:srgbClr val="E6E6E6"/>
                  </a:gs>
                  <a:gs pos="34000">
                    <a:srgbClr val="7D8496"/>
                  </a:gs>
                  <a:gs pos="46500">
                    <a:srgbClr val="E6E6E6"/>
                  </a:gs>
                  <a:gs pos="50000">
                    <a:srgbClr val="FFFFFF"/>
                  </a:gs>
                  <a:gs pos="53501">
                    <a:srgbClr val="E6E6E6"/>
                  </a:gs>
                  <a:gs pos="66001">
                    <a:srgbClr val="7D8496"/>
                  </a:gs>
                  <a:gs pos="73500">
                    <a:srgbClr val="E6E6E6"/>
                  </a:gs>
                  <a:gs pos="92501">
                    <a:srgbClr val="7D8496"/>
                  </a:gs>
                  <a:gs pos="100000">
                    <a:srgbClr val="E6E6E6"/>
                  </a:gs>
                </a:gsLst>
                <a:lin ang="2700000" scaled="1"/>
              </a:gradFill>
              <a:ln w="952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  <p:sp>
            <p:nvSpPr>
              <p:cNvPr id="34" name="AutoShape 24"/>
              <p:cNvSpPr>
                <a:spLocks noChangeArrowheads="1"/>
              </p:cNvSpPr>
              <p:nvPr/>
            </p:nvSpPr>
            <p:spPr bwMode="gray">
              <a:xfrm>
                <a:off x="3264" y="2736"/>
                <a:ext cx="1350" cy="1168"/>
              </a:xfrm>
              <a:prstGeom prst="hexagon">
                <a:avLst>
                  <a:gd name="adj" fmla="val 28896"/>
                  <a:gd name="vf" fmla="val 115470"/>
                </a:avLst>
              </a:prstGeom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h-TH"/>
              </a:p>
            </p:txBody>
          </p:sp>
        </p:grp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1536" y="3277"/>
              <a:ext cx="3024" cy="0"/>
            </a:xfrm>
            <a:prstGeom prst="line">
              <a:avLst/>
            </a:prstGeom>
            <a:noFill/>
            <a:ln w="25400">
              <a:solidFill>
                <a:srgbClr val="C0C0C0"/>
              </a:solidFill>
              <a:prstDash val="sysDot"/>
              <a:round/>
              <a:headEnd/>
              <a:tailEnd type="oval" w="med" len="med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1680" y="2941"/>
              <a:ext cx="2201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id-ID" sz="2400" dirty="0" smtClean="0"/>
                <a:t>Tugas per tugas jabatan</a:t>
              </a:r>
              <a:endParaRPr lang="en-US" sz="2400" dirty="0"/>
            </a:p>
          </p:txBody>
        </p:sp>
        <p:sp>
          <p:nvSpPr>
            <p:cNvPr id="31" name="Text Box 30"/>
            <p:cNvSpPr txBox="1">
              <a:spLocks noChangeArrowheads="1"/>
            </p:cNvSpPr>
            <p:nvPr/>
          </p:nvSpPr>
          <p:spPr bwMode="gray">
            <a:xfrm>
              <a:off x="1276" y="2955"/>
              <a:ext cx="22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52" name="Rectangle 2"/>
          <p:cNvSpPr>
            <a:spLocks noGrp="1" noChangeArrowheads="1"/>
          </p:cNvSpPr>
          <p:nvPr>
            <p:ph type="title"/>
          </p:nvPr>
        </p:nvSpPr>
        <p:spPr>
          <a:xfrm>
            <a:off x="889248" y="1539702"/>
            <a:ext cx="7397528" cy="631379"/>
          </a:xfrm>
        </p:spPr>
        <p:txBody>
          <a:bodyPr>
            <a:normAutofit fontScale="90000"/>
          </a:bodyPr>
          <a:lstStyle/>
          <a:p>
            <a:pPr algn="l"/>
            <a:r>
              <a:rPr lang="id-ID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 4 metode yang dapat digunakan untuk menghitung jumlah kebutuhan pegawai:</a:t>
            </a:r>
            <a:endParaRPr lang="en-US" sz="2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Rectangle 2"/>
          <p:cNvSpPr txBox="1">
            <a:spLocks noChangeArrowheads="1"/>
          </p:cNvSpPr>
          <p:nvPr/>
        </p:nvSpPr>
        <p:spPr>
          <a:xfrm>
            <a:off x="500034" y="548680"/>
            <a:ext cx="7397528" cy="631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PERHITUNGAN</a:t>
            </a:r>
            <a:r>
              <a:rPr kumimoji="0" lang="id-ID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JUMLAH KEBUTUHAN PEGAWAI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rat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57752" y="3643314"/>
            <a:ext cx="4286248" cy="3214686"/>
          </a:xfrm>
          <a:prstGeom prst="rect">
            <a:avLst/>
          </a:prstGeom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89248" y="692696"/>
            <a:ext cx="4114800" cy="631379"/>
          </a:xfrm>
        </p:spPr>
        <p:txBody>
          <a:bodyPr>
            <a:normAutofit fontScale="90000"/>
          </a:bodyPr>
          <a:lstStyle/>
          <a:p>
            <a:pPr algn="l"/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Hasil Kerja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1714488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Hasil kerja adalah output/produk jabatan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28596" y="220777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Metode ini digunakan untuk jabatan yang hasil kerjanya dapat dikuantifisir</a:t>
            </a:r>
            <a:endParaRPr lang="id-ID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28596" y="3026631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Mudah digunakan untuk jabatan yang hasil kerjanya </a:t>
            </a:r>
            <a:r>
              <a:rPr lang="id-ID" sz="2400" dirty="0" smtClean="0">
                <a:solidFill>
                  <a:srgbClr val="C00000"/>
                </a:solidFill>
              </a:rPr>
              <a:t>hanya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satu jenis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1366814" y="4358149"/>
            <a:ext cx="16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500 surat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01040" y="4504082"/>
            <a:ext cx="34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x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2643174" y="714356"/>
            <a:ext cx="4267778" cy="631379"/>
          </a:xfrm>
        </p:spPr>
        <p:txBody>
          <a:bodyPr>
            <a:normAutofit fontScale="90000"/>
          </a:bodyPr>
          <a:lstStyle/>
          <a:p>
            <a:pPr algn="l"/>
            <a: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</a:t>
            </a:r>
            <a:b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Penyortir Surat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10" descr="A_mail_man_carrying_a_lot_letters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222489" cy="200024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8596" y="2477350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Hasil kerja    : </a:t>
            </a:r>
            <a:r>
              <a:rPr lang="id-ID" sz="2400" dirty="0" smtClean="0">
                <a:solidFill>
                  <a:srgbClr val="C00000"/>
                </a:solidFill>
              </a:rPr>
              <a:t>surat yang telah disortir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872941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Beban kerja : </a:t>
            </a:r>
            <a:r>
              <a:rPr lang="id-ID" sz="2400" dirty="0" smtClean="0">
                <a:solidFill>
                  <a:srgbClr val="C00000"/>
                </a:solidFill>
              </a:rPr>
              <a:t>500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surat per hari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3301569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Standar kemampuan rata-rata penyortir : </a:t>
            </a:r>
            <a:r>
              <a:rPr lang="id-ID" sz="2400" dirty="0" smtClean="0">
                <a:solidFill>
                  <a:srgbClr val="C00000"/>
                </a:solidFill>
              </a:rPr>
              <a:t>100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surat per hari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3801635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Jumlah penyortir yang dibutuhkan: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0" y="4760309"/>
            <a:ext cx="16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100 surat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66336" y="4542483"/>
            <a:ext cx="121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1 orang</a:t>
            </a:r>
            <a:endParaRPr lang="id-ID" sz="2400" dirty="0">
              <a:solidFill>
                <a:srgbClr val="C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383758" y="4778356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40742" y="4534062"/>
            <a:ext cx="121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5 orang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01914" y="4538971"/>
            <a:ext cx="424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=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5720" y="1744468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Objek kerja adalah objek yang dilayani dalam pelaksanaan pekerjaan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252256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Metode ini digunakan untuk jabatan yang </a:t>
            </a:r>
            <a:r>
              <a:rPr lang="id-ID" sz="2400" dirty="0" smtClean="0">
                <a:solidFill>
                  <a:srgbClr val="C00000"/>
                </a:solidFill>
              </a:rPr>
              <a:t>beban kerjanya bergantung dari jumlah objek yang dilayani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85728"/>
            <a:ext cx="9144000" cy="714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692696"/>
            <a:ext cx="4114800" cy="631379"/>
          </a:xfrm>
        </p:spPr>
        <p:txBody>
          <a:bodyPr>
            <a:normAutofit fontScale="90000"/>
          </a:bodyPr>
          <a:lstStyle/>
          <a:p>
            <a:pPr algn="l"/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 Kerja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929330"/>
            <a:ext cx="9144000" cy="928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3" name="Picture 12" descr="peo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58" y="4214818"/>
            <a:ext cx="4237001" cy="2643206"/>
          </a:xfrm>
          <a:prstGeom prst="rect">
            <a:avLst/>
          </a:prstGeom>
        </p:spPr>
      </p:pic>
      <p:pic>
        <p:nvPicPr>
          <p:cNvPr id="14" name="Picture 13" descr="peop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4214818"/>
            <a:ext cx="4237001" cy="26432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Reception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4051713"/>
            <a:ext cx="4143372" cy="28812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Rectangle 17"/>
          <p:cNvSpPr/>
          <p:nvPr/>
        </p:nvSpPr>
        <p:spPr>
          <a:xfrm>
            <a:off x="0" y="428604"/>
            <a:ext cx="914400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TextBox 15"/>
          <p:cNvSpPr txBox="1"/>
          <p:nvPr/>
        </p:nvSpPr>
        <p:spPr>
          <a:xfrm>
            <a:off x="1366814" y="4007983"/>
            <a:ext cx="16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150 tamu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01040" y="4143380"/>
            <a:ext cx="34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x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356"/>
            <a:ext cx="4267778" cy="631379"/>
          </a:xfrm>
        </p:spPr>
        <p:txBody>
          <a:bodyPr>
            <a:normAutofit fontScale="90000"/>
          </a:bodyPr>
          <a:lstStyle/>
          <a:p>
            <a:pPr algn="l"/>
            <a:r>
              <a:rPr lang="id-ID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</a:t>
            </a:r>
            <a:br>
              <a:rPr lang="id-ID" b="1" dirty="0" smtClean="0">
                <a:solidFill>
                  <a:schemeClr val="tx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Penerima Tamu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857364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Objek kerja  : </a:t>
            </a:r>
            <a:r>
              <a:rPr lang="id-ID" sz="2400" dirty="0" smtClean="0">
                <a:solidFill>
                  <a:srgbClr val="C00000"/>
                </a:solidFill>
              </a:rPr>
              <a:t>tamu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252955"/>
            <a:ext cx="5857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Beban kerja : </a:t>
            </a:r>
            <a:r>
              <a:rPr lang="id-ID" sz="2400" dirty="0" smtClean="0">
                <a:solidFill>
                  <a:srgbClr val="C00000"/>
                </a:solidFill>
              </a:rPr>
              <a:t>150 tamu per hari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2681583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Standar kemampuan rata-rata penerima tamu : </a:t>
            </a:r>
          </a:p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	   50</a:t>
            </a:r>
            <a:r>
              <a:rPr lang="id-ID" sz="2400" dirty="0" smtClean="0"/>
              <a:t> </a:t>
            </a:r>
            <a:r>
              <a:rPr lang="id-ID" sz="2400" dirty="0" smtClean="0">
                <a:solidFill>
                  <a:srgbClr val="C00000"/>
                </a:solidFill>
              </a:rPr>
              <a:t>tamu per hari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3451469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Jumlah penerima tamu yang dibutuhkan: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0" y="4410143"/>
            <a:ext cx="16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50 tamu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66336" y="4162337"/>
            <a:ext cx="121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1 orang</a:t>
            </a:r>
            <a:endParaRPr lang="id-ID" sz="2400" dirty="0">
              <a:solidFill>
                <a:srgbClr val="C0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383758" y="4417654"/>
            <a:ext cx="142876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340742" y="4153916"/>
            <a:ext cx="1219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3 orang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101914" y="4198399"/>
            <a:ext cx="424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=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ar-driv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57938" y="2714620"/>
            <a:ext cx="4886062" cy="414338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428604"/>
            <a:ext cx="9144000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889248" y="692696"/>
            <a:ext cx="4114800" cy="631379"/>
          </a:xfrm>
        </p:spPr>
        <p:txBody>
          <a:bodyPr>
            <a:normAutofit fontScale="90000"/>
          </a:bodyPr>
          <a:lstStyle/>
          <a:p>
            <a:pPr algn="l"/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Peralatan Kerja</a:t>
            </a:r>
            <a:endParaRPr 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1714488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Peralatan kerja adalah alat yang digunakan untuk bekerja</a:t>
            </a:r>
            <a:endParaRPr lang="id-ID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2482050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Metode ini digunakan untuk jabatan yang </a:t>
            </a:r>
            <a:r>
              <a:rPr lang="id-ID" sz="2400" dirty="0" smtClean="0">
                <a:solidFill>
                  <a:srgbClr val="C00000"/>
                </a:solidFill>
              </a:rPr>
              <a:t>beban kerjanya bergantung pada peralatan kerja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428604"/>
            <a:ext cx="9144000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" name="Group 26"/>
          <p:cNvGrpSpPr/>
          <p:nvPr/>
        </p:nvGrpSpPr>
        <p:grpSpPr>
          <a:xfrm>
            <a:off x="7143769" y="0"/>
            <a:ext cx="2000231" cy="2786082"/>
            <a:chOff x="6523674" y="0"/>
            <a:chExt cx="2620325" cy="3000372"/>
          </a:xfrm>
        </p:grpSpPr>
        <p:pic>
          <p:nvPicPr>
            <p:cNvPr id="25" name="Picture 24" descr="30273-Clipart-Illustration-Of-A-Service-Technician-From-A-Gas-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23674" y="0"/>
              <a:ext cx="2620325" cy="3000372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9004667" y="428604"/>
              <a:ext cx="124343" cy="207170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366814" y="4058349"/>
            <a:ext cx="16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20 mobil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638805" y="4204282"/>
            <a:ext cx="34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x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39840"/>
            <a:ext cx="7358114" cy="1714512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Contoh: </a:t>
            </a:r>
            <a:br>
              <a:rPr lang="id-ID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Pengemudi </a:t>
            </a:r>
            <a:r>
              <a:rPr lang="id-ID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id-ID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Montir</a:t>
            </a:r>
            <a:endParaRPr lang="en-US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1952700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Satuan alat kerja : </a:t>
            </a:r>
            <a:r>
              <a:rPr lang="id-ID" sz="2400" dirty="0" smtClean="0">
                <a:solidFill>
                  <a:srgbClr val="C00000"/>
                </a:solidFill>
              </a:rPr>
              <a:t>mobil (kendaraan dinas)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2348291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Jumlah alat kerja yang dioperasikan : </a:t>
            </a:r>
            <a:r>
              <a:rPr lang="id-ID" sz="2400" dirty="0" smtClean="0">
                <a:solidFill>
                  <a:srgbClr val="C00000"/>
                </a:solidFill>
              </a:rPr>
              <a:t>20 mobil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596" y="2776919"/>
            <a:ext cx="8501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Rasio pengoperasian alat kerja : </a:t>
            </a:r>
            <a:r>
              <a:rPr lang="id-ID" sz="2400" dirty="0" smtClean="0">
                <a:solidFill>
                  <a:srgbClr val="C00000"/>
                </a:solidFill>
              </a:rPr>
              <a:t>1 pengemudi 1 mobil</a:t>
            </a:r>
          </a:p>
          <a:p>
            <a:pPr marL="4481513" indent="-4481513"/>
            <a:r>
              <a:rPr lang="id-ID" sz="2400" dirty="0" smtClean="0">
                <a:solidFill>
                  <a:srgbClr val="C00000"/>
                </a:solidFill>
              </a:rPr>
              <a:t>                                                 1 montir 5 mobil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3621755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/>
              <a:t>Jumlah pegawai yang dibutuhkan: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57290" y="4460509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1 mobil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57488" y="4242683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1 pengemudi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72066" y="423426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20 pengemudi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14876" y="4286256"/>
            <a:ext cx="424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=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66814" y="4994067"/>
            <a:ext cx="163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20 mobil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57290" y="5396227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5 mobil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857488" y="5178401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1 montir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62449" y="5205425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4 montir</a:t>
            </a:r>
            <a:endParaRPr lang="id-ID" sz="2400" dirty="0">
              <a:solidFill>
                <a:srgbClr val="C00000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1357290" y="4500570"/>
            <a:ext cx="1285884" cy="1588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366815" y="5429264"/>
            <a:ext cx="1285884" cy="1588"/>
          </a:xfrm>
          <a:prstGeom prst="line">
            <a:avLst/>
          </a:prstGeom>
          <a:ln w="38100">
            <a:solidFill>
              <a:schemeClr val="tx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658164" y="5143512"/>
            <a:ext cx="34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x 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071934" y="5224776"/>
            <a:ext cx="424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08150" indent="-1708150"/>
            <a:r>
              <a:rPr lang="id-ID" sz="2400" dirty="0" smtClean="0">
                <a:solidFill>
                  <a:srgbClr val="C00000"/>
                </a:solidFill>
              </a:rPr>
              <a:t>=</a:t>
            </a:r>
            <a:endParaRPr lang="id-ID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28604"/>
            <a:ext cx="9144000" cy="5000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4" name="Picture 23" descr="multitas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40208" y="0"/>
            <a:ext cx="2603792" cy="2786057"/>
          </a:xfrm>
          <a:prstGeom prst="rect">
            <a:avLst/>
          </a:prstGeom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gray">
          <a:xfrm>
            <a:off x="889248" y="692696"/>
            <a:ext cx="7611842" cy="631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Tugas per Tugas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Jabatan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72396" y="6429396"/>
            <a:ext cx="1071570" cy="428604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571472" y="185736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Metode ini digunakan untuk jabatan </a:t>
            </a:r>
          </a:p>
          <a:p>
            <a:pPr marL="449263" indent="-449263">
              <a:buClr>
                <a:schemeClr val="tx1">
                  <a:lumMod val="75000"/>
                </a:schemeClr>
              </a:buClr>
            </a:pPr>
            <a:r>
              <a:rPr lang="id-ID" sz="2400" dirty="0" smtClean="0"/>
              <a:t>	yang </a:t>
            </a:r>
            <a:r>
              <a:rPr lang="id-ID" sz="2400" dirty="0" smtClean="0">
                <a:solidFill>
                  <a:srgbClr val="C00000"/>
                </a:solidFill>
              </a:rPr>
              <a:t>hasil kerjanya beragam jenisnya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2676219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Informasi yang dibutuhkan untuk dapat menghitung kebutuhan pegawai: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3455259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rgbClr val="C00000"/>
              </a:buCl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</a:rPr>
              <a:t>Uraian tugas serta jumlah beban pada setiap tugas</a:t>
            </a:r>
          </a:p>
          <a:p>
            <a:pPr marL="449263" indent="-449263">
              <a:buClr>
                <a:srgbClr val="C00000"/>
              </a:buCl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</a:rPr>
              <a:t>Waktu penyelesaian tugas</a:t>
            </a:r>
          </a:p>
          <a:p>
            <a:pPr marL="449263" indent="-449263">
              <a:buClr>
                <a:srgbClr val="C00000"/>
              </a:buClr>
              <a:buFont typeface="Wingdings" pitchFamily="2" charset="2"/>
              <a:buChar char="q"/>
            </a:pPr>
            <a:r>
              <a:rPr lang="id-ID" sz="2000" dirty="0" smtClean="0">
                <a:solidFill>
                  <a:srgbClr val="C00000"/>
                </a:solidFill>
              </a:rPr>
              <a:t>Jumlah waktu kerja efektif per hari rata-rata</a:t>
            </a:r>
            <a:endParaRPr lang="id-ID" sz="2000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4500570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  <a:buFont typeface="Wingdings" pitchFamily="2" charset="2"/>
              <a:buChar char="q"/>
            </a:pPr>
            <a:r>
              <a:rPr lang="id-ID" sz="2400" dirty="0" smtClean="0"/>
              <a:t>Rumus:</a:t>
            </a:r>
            <a:endParaRPr lang="id-ID" sz="2400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8908" y="4990186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</a:rPr>
              <a:t>∑ Waktu penyelesaian tugas</a:t>
            </a:r>
            <a:endParaRPr lang="id-ID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8908" y="5429264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</a:rPr>
              <a:t>∑ Waktu kerja efektif</a:t>
            </a:r>
            <a:endParaRPr lang="id-ID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357290" y="5429264"/>
            <a:ext cx="4071966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43636" y="4986988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</a:rPr>
              <a:t>∑ WPT</a:t>
            </a:r>
            <a:endParaRPr lang="id-ID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43636" y="5426066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</a:rPr>
              <a:t>∑ WKE</a:t>
            </a:r>
            <a:endParaRPr lang="id-ID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6072198" y="5429264"/>
            <a:ext cx="1214446" cy="158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572132" y="521495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indent="-449263">
              <a:buClr>
                <a:schemeClr val="tx1">
                  <a:lumMod val="75000"/>
                </a:schemeClr>
              </a:buClr>
            </a:pPr>
            <a:r>
              <a:rPr lang="id-ID" sz="2400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endParaRPr lang="id-ID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id-ID" sz="5600" dirty="0" smtClean="0">
              <a:latin typeface="Brush Script MT" pitchFamily="66" charset="0"/>
            </a:endParaRPr>
          </a:p>
          <a:p>
            <a:pPr algn="ctr">
              <a:buNone/>
            </a:pPr>
            <a:r>
              <a:rPr lang="id-ID" sz="5600" dirty="0" smtClean="0">
                <a:latin typeface="Brush Script MT" pitchFamily="66" charset="0"/>
              </a:rPr>
              <a:t>Terima Kasih</a:t>
            </a:r>
            <a:endParaRPr lang="id-ID" sz="56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294</Words>
  <Application>Microsoft Office PowerPoint</Application>
  <PresentationFormat>On-screen Show (4:3)</PresentationFormat>
  <Paragraphs>81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Ada 4 metode yang dapat digunakan untuk menghitung jumlah kebutuhan pegawai:</vt:lpstr>
      <vt:lpstr>Hasil Kerja</vt:lpstr>
      <vt:lpstr>Contoh:  Penyortir Surat</vt:lpstr>
      <vt:lpstr>Objek Kerja</vt:lpstr>
      <vt:lpstr>Contoh:  Penerima Tamu</vt:lpstr>
      <vt:lpstr>Peralatan Kerja</vt:lpstr>
      <vt:lpstr>Contoh:  Pengemudi dan Montir</vt:lpstr>
      <vt:lpstr>Slide 8</vt:lpstr>
      <vt:lpstr>Slide 9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Office</dc:creator>
  <cp:lastModifiedBy>Microsoft Office</cp:lastModifiedBy>
  <cp:revision>2</cp:revision>
  <dcterms:created xsi:type="dcterms:W3CDTF">2016-02-01T00:35:17Z</dcterms:created>
  <dcterms:modified xsi:type="dcterms:W3CDTF">2016-02-01T00:44:01Z</dcterms:modified>
</cp:coreProperties>
</file>