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4.xml" ContentType="application/vnd.openxmlformats-officedocument.presentationml.tags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tags/tag12.xml" ContentType="application/vnd.openxmlformats-officedocument.presentationml.tags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tags/tag5.xml" ContentType="application/vnd.openxmlformats-officedocument.presentationml.tags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tags/tag3.xml" ContentType="application/vnd.openxmlformats-officedocument.presentationml.tags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6" r:id="rId2"/>
    <p:sldId id="418" r:id="rId3"/>
    <p:sldId id="384" r:id="rId4"/>
    <p:sldId id="385" r:id="rId5"/>
    <p:sldId id="406" r:id="rId6"/>
    <p:sldId id="436" r:id="rId7"/>
    <p:sldId id="372" r:id="rId8"/>
    <p:sldId id="411" r:id="rId9"/>
    <p:sldId id="399" r:id="rId10"/>
    <p:sldId id="437" r:id="rId11"/>
    <p:sldId id="412" r:id="rId12"/>
    <p:sldId id="400" r:id="rId13"/>
    <p:sldId id="414" r:id="rId14"/>
    <p:sldId id="404" r:id="rId15"/>
    <p:sldId id="433" r:id="rId16"/>
    <p:sldId id="408" r:id="rId17"/>
    <p:sldId id="415" r:id="rId18"/>
    <p:sldId id="376" r:id="rId19"/>
    <p:sldId id="431" r:id="rId20"/>
    <p:sldId id="421" r:id="rId21"/>
    <p:sldId id="426" r:id="rId22"/>
    <p:sldId id="429" r:id="rId23"/>
    <p:sldId id="430" r:id="rId24"/>
    <p:sldId id="416" r:id="rId25"/>
    <p:sldId id="434" r:id="rId26"/>
    <p:sldId id="281" r:id="rId27"/>
    <p:sldId id="377" r:id="rId28"/>
    <p:sldId id="358" r:id="rId29"/>
    <p:sldId id="382" r:id="rId30"/>
    <p:sldId id="379" r:id="rId31"/>
    <p:sldId id="367" r:id="rId32"/>
    <p:sldId id="438" r:id="rId33"/>
    <p:sldId id="442" r:id="rId34"/>
    <p:sldId id="439" r:id="rId35"/>
    <p:sldId id="440" r:id="rId36"/>
    <p:sldId id="441" r:id="rId37"/>
    <p:sldId id="401" r:id="rId38"/>
    <p:sldId id="410" r:id="rId39"/>
    <p:sldId id="402" r:id="rId40"/>
  </p:sldIdLst>
  <p:sldSz cx="9144000" cy="6858000" type="screen4x3"/>
  <p:notesSz cx="6858000" cy="9144000"/>
  <p:defaultTextStyle>
    <a:defPPr>
      <a:defRPr lang="id-ID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41"/>
    <p:penClr>
      <a:srgbClr val="FF0000"/>
    </p:penClr>
  </p:showPr>
  <p:clrMru>
    <a:srgbClr val="D4D9C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23" autoAdjust="0"/>
    <p:restoredTop sz="94660"/>
  </p:normalViewPr>
  <p:slideViewPr>
    <p:cSldViewPr>
      <p:cViewPr varScale="1">
        <p:scale>
          <a:sx n="82" d="100"/>
          <a:sy n="82" d="100"/>
        </p:scale>
        <p:origin x="-15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4853F0-27B3-46F0-8FA1-A6FA87FCB8A9}" type="doc">
      <dgm:prSet loTypeId="urn:microsoft.com/office/officeart/2005/8/layout/cycle8" loCatId="cycle" qsTypeId="urn:microsoft.com/office/officeart/2005/8/quickstyle/simple1#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DC5EBFA3-CA24-4ACF-A863-2ADD5A536208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1400" b="1" dirty="0"/>
            <a:t>TUMBUH</a:t>
          </a:r>
        </a:p>
      </dgm:t>
    </dgm:pt>
    <dgm:pt modelId="{71E8F81C-4473-4AC5-A06A-6E9184551B17}" type="parTrans" cxnId="{9C8447B7-00EF-420E-ACD6-6B6782D23FAE}">
      <dgm:prSet/>
      <dgm:spPr/>
      <dgm:t>
        <a:bodyPr/>
        <a:lstStyle/>
        <a:p>
          <a:endParaRPr lang="en-US"/>
        </a:p>
      </dgm:t>
    </dgm:pt>
    <dgm:pt modelId="{75443585-7FDD-4460-B53E-B949467CC350}" type="sibTrans" cxnId="{9C8447B7-00EF-420E-ACD6-6B6782D23FAE}">
      <dgm:prSet/>
      <dgm:spPr/>
      <dgm:t>
        <a:bodyPr/>
        <a:lstStyle/>
        <a:p>
          <a:endParaRPr lang="en-US"/>
        </a:p>
      </dgm:t>
    </dgm:pt>
    <dgm:pt modelId="{FEA1695A-343C-4F77-8F5B-1FB3875A564D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id-ID" sz="1400" b="1" dirty="0" smtClean="0"/>
            <a:t>kompetitif</a:t>
          </a:r>
          <a:endParaRPr lang="en-US" sz="1400" b="1" dirty="0"/>
        </a:p>
      </dgm:t>
    </dgm:pt>
    <dgm:pt modelId="{55A1A896-1A7A-4F62-8219-F1E88F4D69CB}" type="parTrans" cxnId="{8D8A4071-2A3E-40CD-A548-7A5937E75256}">
      <dgm:prSet/>
      <dgm:spPr/>
      <dgm:t>
        <a:bodyPr/>
        <a:lstStyle/>
        <a:p>
          <a:endParaRPr lang="en-US"/>
        </a:p>
      </dgm:t>
    </dgm:pt>
    <dgm:pt modelId="{3AA817A2-6766-4801-9A87-884E8B8957D4}" type="sibTrans" cxnId="{8D8A4071-2A3E-40CD-A548-7A5937E75256}">
      <dgm:prSet/>
      <dgm:spPr/>
      <dgm:t>
        <a:bodyPr/>
        <a:lstStyle/>
        <a:p>
          <a:endParaRPr lang="en-US"/>
        </a:p>
      </dgm:t>
    </dgm:pt>
    <dgm:pt modelId="{620F13F1-8BC6-47D8-B502-8D0B690F29D4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1200" b="1" dirty="0"/>
            <a:t>PROFESIONAL</a:t>
          </a:r>
        </a:p>
      </dgm:t>
    </dgm:pt>
    <dgm:pt modelId="{244EE2C9-C5D0-41C4-8F73-8364BE77C720}" type="parTrans" cxnId="{DA92B615-43C0-4553-8173-E0ECCE8DD499}">
      <dgm:prSet/>
      <dgm:spPr/>
      <dgm:t>
        <a:bodyPr/>
        <a:lstStyle/>
        <a:p>
          <a:endParaRPr lang="en-US"/>
        </a:p>
      </dgm:t>
    </dgm:pt>
    <dgm:pt modelId="{ACDAB5AA-E580-489C-8158-91B2F669EBA3}" type="sibTrans" cxnId="{DA92B615-43C0-4553-8173-E0ECCE8DD499}">
      <dgm:prSet/>
      <dgm:spPr/>
      <dgm:t>
        <a:bodyPr/>
        <a:lstStyle/>
        <a:p>
          <a:endParaRPr lang="en-US"/>
        </a:p>
      </dgm:t>
    </dgm:pt>
    <dgm:pt modelId="{6E4C7945-7031-4903-8926-F2DF00326BF4}">
      <dgm:prSet phldrT="[Text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id-ID" sz="1600" b="1" dirty="0" smtClean="0"/>
            <a:t>Inovatif</a:t>
          </a:r>
          <a:endParaRPr lang="en-US" sz="1600" b="1" dirty="0"/>
        </a:p>
      </dgm:t>
    </dgm:pt>
    <dgm:pt modelId="{C45A6202-20BB-40A9-8665-71C802281FD0}" type="parTrans" cxnId="{A2630F03-AC63-4594-89F5-8D2D45F3E29A}">
      <dgm:prSet/>
      <dgm:spPr/>
      <dgm:t>
        <a:bodyPr/>
        <a:lstStyle/>
        <a:p>
          <a:endParaRPr lang="en-US"/>
        </a:p>
      </dgm:t>
    </dgm:pt>
    <dgm:pt modelId="{8775D42F-8CE5-4483-9188-1D80CA01DD9A}" type="sibTrans" cxnId="{A2630F03-AC63-4594-89F5-8D2D45F3E29A}">
      <dgm:prSet/>
      <dgm:spPr/>
      <dgm:t>
        <a:bodyPr/>
        <a:lstStyle/>
        <a:p>
          <a:endParaRPr lang="en-US"/>
        </a:p>
      </dgm:t>
    </dgm:pt>
    <dgm:pt modelId="{2C1FE93B-8743-45CF-9689-59CEFE559584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400" b="1" dirty="0"/>
            <a:t>INTEGRITAS</a:t>
          </a:r>
        </a:p>
      </dgm:t>
    </dgm:pt>
    <dgm:pt modelId="{7E5AA0A8-ED86-4AE7-A34E-63064711A7D9}" type="parTrans" cxnId="{35D7ED9D-4B56-4C24-85E1-F6FDD36CE146}">
      <dgm:prSet/>
      <dgm:spPr/>
      <dgm:t>
        <a:bodyPr/>
        <a:lstStyle/>
        <a:p>
          <a:endParaRPr lang="en-US"/>
        </a:p>
      </dgm:t>
    </dgm:pt>
    <dgm:pt modelId="{1636DED9-6A41-43E7-8852-F6C085D0FD33}" type="sibTrans" cxnId="{35D7ED9D-4B56-4C24-85E1-F6FDD36CE146}">
      <dgm:prSet/>
      <dgm:spPr/>
      <dgm:t>
        <a:bodyPr/>
        <a:lstStyle/>
        <a:p>
          <a:endParaRPr lang="en-US"/>
        </a:p>
      </dgm:t>
    </dgm:pt>
    <dgm:pt modelId="{01E0F339-09CC-476C-B80D-CDF765D9AC84}" type="pres">
      <dgm:prSet presAssocID="{EB4853F0-27B3-46F0-8FA1-A6FA87FCB8A9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84E96C-5471-4689-9223-882317C9194D}" type="pres">
      <dgm:prSet presAssocID="{EB4853F0-27B3-46F0-8FA1-A6FA87FCB8A9}" presName="wedge1" presStyleLbl="node1" presStyleIdx="0" presStyleCnt="5"/>
      <dgm:spPr/>
      <dgm:t>
        <a:bodyPr/>
        <a:lstStyle/>
        <a:p>
          <a:endParaRPr lang="en-US"/>
        </a:p>
      </dgm:t>
    </dgm:pt>
    <dgm:pt modelId="{8D8752CE-3FB7-4030-B958-0AB5D719AF6B}" type="pres">
      <dgm:prSet presAssocID="{EB4853F0-27B3-46F0-8FA1-A6FA87FCB8A9}" presName="dummy1a" presStyleCnt="0"/>
      <dgm:spPr/>
    </dgm:pt>
    <dgm:pt modelId="{36A08D98-AA8B-414E-B505-2BC30423148B}" type="pres">
      <dgm:prSet presAssocID="{EB4853F0-27B3-46F0-8FA1-A6FA87FCB8A9}" presName="dummy1b" presStyleCnt="0"/>
      <dgm:spPr/>
    </dgm:pt>
    <dgm:pt modelId="{1451C107-090D-437C-9CC0-CED81D408108}" type="pres">
      <dgm:prSet presAssocID="{EB4853F0-27B3-46F0-8FA1-A6FA87FCB8A9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FD8575-B19B-4E80-B03D-E4F870FF5187}" type="pres">
      <dgm:prSet presAssocID="{EB4853F0-27B3-46F0-8FA1-A6FA87FCB8A9}" presName="wedge2" presStyleLbl="node1" presStyleIdx="1" presStyleCnt="5"/>
      <dgm:spPr/>
      <dgm:t>
        <a:bodyPr/>
        <a:lstStyle/>
        <a:p>
          <a:endParaRPr lang="en-US"/>
        </a:p>
      </dgm:t>
    </dgm:pt>
    <dgm:pt modelId="{1C472B43-C0BA-4481-9A52-FD07B428E220}" type="pres">
      <dgm:prSet presAssocID="{EB4853F0-27B3-46F0-8FA1-A6FA87FCB8A9}" presName="dummy2a" presStyleCnt="0"/>
      <dgm:spPr/>
    </dgm:pt>
    <dgm:pt modelId="{715D942D-BF80-4CCB-A5A7-E06422CCF286}" type="pres">
      <dgm:prSet presAssocID="{EB4853F0-27B3-46F0-8FA1-A6FA87FCB8A9}" presName="dummy2b" presStyleCnt="0"/>
      <dgm:spPr/>
    </dgm:pt>
    <dgm:pt modelId="{930D2380-B29D-4516-AC41-38C83D619E16}" type="pres">
      <dgm:prSet presAssocID="{EB4853F0-27B3-46F0-8FA1-A6FA87FCB8A9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D184DC-F924-4590-950F-1358F56E14DC}" type="pres">
      <dgm:prSet presAssocID="{EB4853F0-27B3-46F0-8FA1-A6FA87FCB8A9}" presName="wedge3" presStyleLbl="node1" presStyleIdx="2" presStyleCnt="5"/>
      <dgm:spPr/>
      <dgm:t>
        <a:bodyPr/>
        <a:lstStyle/>
        <a:p>
          <a:endParaRPr lang="en-US"/>
        </a:p>
      </dgm:t>
    </dgm:pt>
    <dgm:pt modelId="{FF435D88-D98B-4B32-81F2-7AD6A2D568EC}" type="pres">
      <dgm:prSet presAssocID="{EB4853F0-27B3-46F0-8FA1-A6FA87FCB8A9}" presName="dummy3a" presStyleCnt="0"/>
      <dgm:spPr/>
    </dgm:pt>
    <dgm:pt modelId="{DB23BC63-CF9A-4D01-A0A0-930FCDC69C37}" type="pres">
      <dgm:prSet presAssocID="{EB4853F0-27B3-46F0-8FA1-A6FA87FCB8A9}" presName="dummy3b" presStyleCnt="0"/>
      <dgm:spPr/>
    </dgm:pt>
    <dgm:pt modelId="{1F2C92C6-4D8C-437A-A94F-068759AA460B}" type="pres">
      <dgm:prSet presAssocID="{EB4853F0-27B3-46F0-8FA1-A6FA87FCB8A9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789118-FED7-4253-8B7E-5C8C30412BA9}" type="pres">
      <dgm:prSet presAssocID="{EB4853F0-27B3-46F0-8FA1-A6FA87FCB8A9}" presName="wedge4" presStyleLbl="node1" presStyleIdx="3" presStyleCnt="5"/>
      <dgm:spPr/>
      <dgm:t>
        <a:bodyPr/>
        <a:lstStyle/>
        <a:p>
          <a:endParaRPr lang="en-US"/>
        </a:p>
      </dgm:t>
    </dgm:pt>
    <dgm:pt modelId="{BF021A8F-7EB4-4F72-BA74-3AF4E8A00135}" type="pres">
      <dgm:prSet presAssocID="{EB4853F0-27B3-46F0-8FA1-A6FA87FCB8A9}" presName="dummy4a" presStyleCnt="0"/>
      <dgm:spPr/>
    </dgm:pt>
    <dgm:pt modelId="{501493B8-80D6-4E1F-B965-FE67D6CFB7AB}" type="pres">
      <dgm:prSet presAssocID="{EB4853F0-27B3-46F0-8FA1-A6FA87FCB8A9}" presName="dummy4b" presStyleCnt="0"/>
      <dgm:spPr/>
    </dgm:pt>
    <dgm:pt modelId="{621F5104-8B83-4DA8-8F7B-828FE9DFB756}" type="pres">
      <dgm:prSet presAssocID="{EB4853F0-27B3-46F0-8FA1-A6FA87FCB8A9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DB35F3-BDF1-4678-9BC6-F9506EC96E93}" type="pres">
      <dgm:prSet presAssocID="{EB4853F0-27B3-46F0-8FA1-A6FA87FCB8A9}" presName="wedge5" presStyleLbl="node1" presStyleIdx="4" presStyleCnt="5"/>
      <dgm:spPr/>
      <dgm:t>
        <a:bodyPr/>
        <a:lstStyle/>
        <a:p>
          <a:endParaRPr lang="en-US"/>
        </a:p>
      </dgm:t>
    </dgm:pt>
    <dgm:pt modelId="{1E9F21AE-8E38-4660-BD85-2B3EB7665009}" type="pres">
      <dgm:prSet presAssocID="{EB4853F0-27B3-46F0-8FA1-A6FA87FCB8A9}" presName="dummy5a" presStyleCnt="0"/>
      <dgm:spPr/>
    </dgm:pt>
    <dgm:pt modelId="{744CFB5D-1C24-496F-A915-B094CC4687B0}" type="pres">
      <dgm:prSet presAssocID="{EB4853F0-27B3-46F0-8FA1-A6FA87FCB8A9}" presName="dummy5b" presStyleCnt="0"/>
      <dgm:spPr/>
    </dgm:pt>
    <dgm:pt modelId="{1D5B419F-8281-46BE-9355-716AB503315B}" type="pres">
      <dgm:prSet presAssocID="{EB4853F0-27B3-46F0-8FA1-A6FA87FCB8A9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772F94-000C-4E7A-964C-C7A24C4ED035}" type="pres">
      <dgm:prSet presAssocID="{75443585-7FDD-4460-B53E-B949467CC350}" presName="arrowWedge1" presStyleLbl="fgSibTrans2D1" presStyleIdx="0" presStyleCnt="5"/>
      <dgm:spPr>
        <a:solidFill>
          <a:srgbClr val="CC0000"/>
        </a:solidFill>
      </dgm:spPr>
      <dgm:t>
        <a:bodyPr/>
        <a:lstStyle/>
        <a:p>
          <a:endParaRPr lang="en-US"/>
        </a:p>
      </dgm:t>
    </dgm:pt>
    <dgm:pt modelId="{422D7700-0940-46B4-964D-03FE4BFADDB0}" type="pres">
      <dgm:prSet presAssocID="{3AA817A2-6766-4801-9A87-884E8B8957D4}" presName="arrowWedge2" presStyleLbl="fgSibTrans2D1" presStyleIdx="1" presStyleCnt="5"/>
      <dgm:spPr>
        <a:solidFill>
          <a:srgbClr val="CC0000"/>
        </a:solidFill>
      </dgm:spPr>
      <dgm:t>
        <a:bodyPr/>
        <a:lstStyle/>
        <a:p>
          <a:endParaRPr lang="en-US"/>
        </a:p>
      </dgm:t>
    </dgm:pt>
    <dgm:pt modelId="{C270EFA0-6196-40F9-8880-23FFF73C54EB}" type="pres">
      <dgm:prSet presAssocID="{ACDAB5AA-E580-489C-8158-91B2F669EBA3}" presName="arrowWedge3" presStyleLbl="fgSibTrans2D1" presStyleIdx="2" presStyleCnt="5" custLinFactNeighborX="502" custLinFactNeighborY="157"/>
      <dgm:spPr>
        <a:solidFill>
          <a:srgbClr val="CC0000"/>
        </a:solidFill>
      </dgm:spPr>
      <dgm:t>
        <a:bodyPr/>
        <a:lstStyle/>
        <a:p>
          <a:endParaRPr lang="en-US"/>
        </a:p>
      </dgm:t>
    </dgm:pt>
    <dgm:pt modelId="{51CB1B5B-7398-4774-B77D-D4947FB961F1}" type="pres">
      <dgm:prSet presAssocID="{8775D42F-8CE5-4483-9188-1D80CA01DD9A}" presName="arrowWedge4" presStyleLbl="fgSibTrans2D1" presStyleIdx="3" presStyleCnt="5"/>
      <dgm:spPr>
        <a:solidFill>
          <a:srgbClr val="CC0000"/>
        </a:solidFill>
      </dgm:spPr>
      <dgm:t>
        <a:bodyPr/>
        <a:lstStyle/>
        <a:p>
          <a:endParaRPr lang="en-US"/>
        </a:p>
      </dgm:t>
    </dgm:pt>
    <dgm:pt modelId="{8772BE0C-74F6-47A7-8813-F8E9CBEE6897}" type="pres">
      <dgm:prSet presAssocID="{1636DED9-6A41-43E7-8852-F6C085D0FD33}" presName="arrowWedge5" presStyleLbl="fgSibTrans2D1" presStyleIdx="4" presStyleCnt="5"/>
      <dgm:spPr>
        <a:solidFill>
          <a:srgbClr val="CC0000"/>
        </a:solidFill>
      </dgm:spPr>
      <dgm:t>
        <a:bodyPr/>
        <a:lstStyle/>
        <a:p>
          <a:endParaRPr lang="en-US"/>
        </a:p>
      </dgm:t>
    </dgm:pt>
  </dgm:ptLst>
  <dgm:cxnLst>
    <dgm:cxn modelId="{2F78B857-5136-4664-9B18-45DBD730AEA9}" type="presOf" srcId="{6E4C7945-7031-4903-8926-F2DF00326BF4}" destId="{44789118-FED7-4253-8B7E-5C8C30412BA9}" srcOrd="0" destOrd="0" presId="urn:microsoft.com/office/officeart/2005/8/layout/cycle8"/>
    <dgm:cxn modelId="{9531FB82-0827-4624-8F67-829705F1149E}" type="presOf" srcId="{FEA1695A-343C-4F77-8F5B-1FB3875A564D}" destId="{9BFD8575-B19B-4E80-B03D-E4F870FF5187}" srcOrd="0" destOrd="0" presId="urn:microsoft.com/office/officeart/2005/8/layout/cycle8"/>
    <dgm:cxn modelId="{DA92B615-43C0-4553-8173-E0ECCE8DD499}" srcId="{EB4853F0-27B3-46F0-8FA1-A6FA87FCB8A9}" destId="{620F13F1-8BC6-47D8-B502-8D0B690F29D4}" srcOrd="2" destOrd="0" parTransId="{244EE2C9-C5D0-41C4-8F73-8364BE77C720}" sibTransId="{ACDAB5AA-E580-489C-8158-91B2F669EBA3}"/>
    <dgm:cxn modelId="{E6EEEB69-0710-4E30-B7BC-B1C38E71311A}" type="presOf" srcId="{6E4C7945-7031-4903-8926-F2DF00326BF4}" destId="{621F5104-8B83-4DA8-8F7B-828FE9DFB756}" srcOrd="1" destOrd="0" presId="urn:microsoft.com/office/officeart/2005/8/layout/cycle8"/>
    <dgm:cxn modelId="{17F139E4-D953-4744-8AA2-B9EF6C1E4453}" type="presOf" srcId="{FEA1695A-343C-4F77-8F5B-1FB3875A564D}" destId="{930D2380-B29D-4516-AC41-38C83D619E16}" srcOrd="1" destOrd="0" presId="urn:microsoft.com/office/officeart/2005/8/layout/cycle8"/>
    <dgm:cxn modelId="{EE05F06C-FEA3-469B-A6CA-0BB03FA682D8}" type="presOf" srcId="{2C1FE93B-8743-45CF-9689-59CEFE559584}" destId="{1D5B419F-8281-46BE-9355-716AB503315B}" srcOrd="1" destOrd="0" presId="urn:microsoft.com/office/officeart/2005/8/layout/cycle8"/>
    <dgm:cxn modelId="{A2630F03-AC63-4594-89F5-8D2D45F3E29A}" srcId="{EB4853F0-27B3-46F0-8FA1-A6FA87FCB8A9}" destId="{6E4C7945-7031-4903-8926-F2DF00326BF4}" srcOrd="3" destOrd="0" parTransId="{C45A6202-20BB-40A9-8665-71C802281FD0}" sibTransId="{8775D42F-8CE5-4483-9188-1D80CA01DD9A}"/>
    <dgm:cxn modelId="{5146B2C3-3219-4842-AE75-00C19389CB61}" type="presOf" srcId="{EB4853F0-27B3-46F0-8FA1-A6FA87FCB8A9}" destId="{01E0F339-09CC-476C-B80D-CDF765D9AC84}" srcOrd="0" destOrd="0" presId="urn:microsoft.com/office/officeart/2005/8/layout/cycle8"/>
    <dgm:cxn modelId="{230BFFC9-46B4-4A8E-B67D-2B4FAD462779}" type="presOf" srcId="{2C1FE93B-8743-45CF-9689-59CEFE559584}" destId="{36DB35F3-BDF1-4678-9BC6-F9506EC96E93}" srcOrd="0" destOrd="0" presId="urn:microsoft.com/office/officeart/2005/8/layout/cycle8"/>
    <dgm:cxn modelId="{9C8447B7-00EF-420E-ACD6-6B6782D23FAE}" srcId="{EB4853F0-27B3-46F0-8FA1-A6FA87FCB8A9}" destId="{DC5EBFA3-CA24-4ACF-A863-2ADD5A536208}" srcOrd="0" destOrd="0" parTransId="{71E8F81C-4473-4AC5-A06A-6E9184551B17}" sibTransId="{75443585-7FDD-4460-B53E-B949467CC350}"/>
    <dgm:cxn modelId="{8F737B88-A97B-494B-9DF3-5949916F81C0}" type="presOf" srcId="{620F13F1-8BC6-47D8-B502-8D0B690F29D4}" destId="{93D184DC-F924-4590-950F-1358F56E14DC}" srcOrd="0" destOrd="0" presId="urn:microsoft.com/office/officeart/2005/8/layout/cycle8"/>
    <dgm:cxn modelId="{35D7ED9D-4B56-4C24-85E1-F6FDD36CE146}" srcId="{EB4853F0-27B3-46F0-8FA1-A6FA87FCB8A9}" destId="{2C1FE93B-8743-45CF-9689-59CEFE559584}" srcOrd="4" destOrd="0" parTransId="{7E5AA0A8-ED86-4AE7-A34E-63064711A7D9}" sibTransId="{1636DED9-6A41-43E7-8852-F6C085D0FD33}"/>
    <dgm:cxn modelId="{36B39383-4098-4719-986D-64E331DB5F5C}" type="presOf" srcId="{620F13F1-8BC6-47D8-B502-8D0B690F29D4}" destId="{1F2C92C6-4D8C-437A-A94F-068759AA460B}" srcOrd="1" destOrd="0" presId="urn:microsoft.com/office/officeart/2005/8/layout/cycle8"/>
    <dgm:cxn modelId="{7404EE96-E8F2-485E-9FEB-1AF1955E041E}" type="presOf" srcId="{DC5EBFA3-CA24-4ACF-A863-2ADD5A536208}" destId="{9484E96C-5471-4689-9223-882317C9194D}" srcOrd="0" destOrd="0" presId="urn:microsoft.com/office/officeart/2005/8/layout/cycle8"/>
    <dgm:cxn modelId="{99C500E7-0A9E-4F8F-AD7B-602D941E30BA}" type="presOf" srcId="{DC5EBFA3-CA24-4ACF-A863-2ADD5A536208}" destId="{1451C107-090D-437C-9CC0-CED81D408108}" srcOrd="1" destOrd="0" presId="urn:microsoft.com/office/officeart/2005/8/layout/cycle8"/>
    <dgm:cxn modelId="{8D8A4071-2A3E-40CD-A548-7A5937E75256}" srcId="{EB4853F0-27B3-46F0-8FA1-A6FA87FCB8A9}" destId="{FEA1695A-343C-4F77-8F5B-1FB3875A564D}" srcOrd="1" destOrd="0" parTransId="{55A1A896-1A7A-4F62-8219-F1E88F4D69CB}" sibTransId="{3AA817A2-6766-4801-9A87-884E8B8957D4}"/>
    <dgm:cxn modelId="{224EF62B-F23B-42CC-AF0B-12A18DDC33C7}" type="presParOf" srcId="{01E0F339-09CC-476C-B80D-CDF765D9AC84}" destId="{9484E96C-5471-4689-9223-882317C9194D}" srcOrd="0" destOrd="0" presId="urn:microsoft.com/office/officeart/2005/8/layout/cycle8"/>
    <dgm:cxn modelId="{AF94D697-DB3B-4BFF-901E-E44D4CAC2CB2}" type="presParOf" srcId="{01E0F339-09CC-476C-B80D-CDF765D9AC84}" destId="{8D8752CE-3FB7-4030-B958-0AB5D719AF6B}" srcOrd="1" destOrd="0" presId="urn:microsoft.com/office/officeart/2005/8/layout/cycle8"/>
    <dgm:cxn modelId="{1302F246-237E-4C1F-9A82-4EA0210607E4}" type="presParOf" srcId="{01E0F339-09CC-476C-B80D-CDF765D9AC84}" destId="{36A08D98-AA8B-414E-B505-2BC30423148B}" srcOrd="2" destOrd="0" presId="urn:microsoft.com/office/officeart/2005/8/layout/cycle8"/>
    <dgm:cxn modelId="{7580E2D2-87A8-4F2F-AB39-FAC586430749}" type="presParOf" srcId="{01E0F339-09CC-476C-B80D-CDF765D9AC84}" destId="{1451C107-090D-437C-9CC0-CED81D408108}" srcOrd="3" destOrd="0" presId="urn:microsoft.com/office/officeart/2005/8/layout/cycle8"/>
    <dgm:cxn modelId="{DB595A82-5962-4D7A-899A-DD079BFF2C80}" type="presParOf" srcId="{01E0F339-09CC-476C-B80D-CDF765D9AC84}" destId="{9BFD8575-B19B-4E80-B03D-E4F870FF5187}" srcOrd="4" destOrd="0" presId="urn:microsoft.com/office/officeart/2005/8/layout/cycle8"/>
    <dgm:cxn modelId="{E6170130-E0FC-4581-9EFB-0E727590E191}" type="presParOf" srcId="{01E0F339-09CC-476C-B80D-CDF765D9AC84}" destId="{1C472B43-C0BA-4481-9A52-FD07B428E220}" srcOrd="5" destOrd="0" presId="urn:microsoft.com/office/officeart/2005/8/layout/cycle8"/>
    <dgm:cxn modelId="{FADBED7D-CE69-40C4-86BE-EAFB68DA6124}" type="presParOf" srcId="{01E0F339-09CC-476C-B80D-CDF765D9AC84}" destId="{715D942D-BF80-4CCB-A5A7-E06422CCF286}" srcOrd="6" destOrd="0" presId="urn:microsoft.com/office/officeart/2005/8/layout/cycle8"/>
    <dgm:cxn modelId="{8D5D21D0-D640-40A5-A38F-8D493B404529}" type="presParOf" srcId="{01E0F339-09CC-476C-B80D-CDF765D9AC84}" destId="{930D2380-B29D-4516-AC41-38C83D619E16}" srcOrd="7" destOrd="0" presId="urn:microsoft.com/office/officeart/2005/8/layout/cycle8"/>
    <dgm:cxn modelId="{790D45B1-B52E-4296-838E-F88ED597D17C}" type="presParOf" srcId="{01E0F339-09CC-476C-B80D-CDF765D9AC84}" destId="{93D184DC-F924-4590-950F-1358F56E14DC}" srcOrd="8" destOrd="0" presId="urn:microsoft.com/office/officeart/2005/8/layout/cycle8"/>
    <dgm:cxn modelId="{4AACB023-2BD9-4747-AE2A-7C467A26994A}" type="presParOf" srcId="{01E0F339-09CC-476C-B80D-CDF765D9AC84}" destId="{FF435D88-D98B-4B32-81F2-7AD6A2D568EC}" srcOrd="9" destOrd="0" presId="urn:microsoft.com/office/officeart/2005/8/layout/cycle8"/>
    <dgm:cxn modelId="{EE5BBE7E-0413-41A4-BC3D-2B1F49E2E772}" type="presParOf" srcId="{01E0F339-09CC-476C-B80D-CDF765D9AC84}" destId="{DB23BC63-CF9A-4D01-A0A0-930FCDC69C37}" srcOrd="10" destOrd="0" presId="urn:microsoft.com/office/officeart/2005/8/layout/cycle8"/>
    <dgm:cxn modelId="{C42FE074-1E46-4E38-9D38-16A68CB648FE}" type="presParOf" srcId="{01E0F339-09CC-476C-B80D-CDF765D9AC84}" destId="{1F2C92C6-4D8C-437A-A94F-068759AA460B}" srcOrd="11" destOrd="0" presId="urn:microsoft.com/office/officeart/2005/8/layout/cycle8"/>
    <dgm:cxn modelId="{C94EBDF1-D5DE-436A-93F0-D43DB7C7C86F}" type="presParOf" srcId="{01E0F339-09CC-476C-B80D-CDF765D9AC84}" destId="{44789118-FED7-4253-8B7E-5C8C30412BA9}" srcOrd="12" destOrd="0" presId="urn:microsoft.com/office/officeart/2005/8/layout/cycle8"/>
    <dgm:cxn modelId="{DD083319-CE4B-42FE-A093-332C6F50DF35}" type="presParOf" srcId="{01E0F339-09CC-476C-B80D-CDF765D9AC84}" destId="{BF021A8F-7EB4-4F72-BA74-3AF4E8A00135}" srcOrd="13" destOrd="0" presId="urn:microsoft.com/office/officeart/2005/8/layout/cycle8"/>
    <dgm:cxn modelId="{10360F70-6FE8-4C09-8461-67E92AD20EED}" type="presParOf" srcId="{01E0F339-09CC-476C-B80D-CDF765D9AC84}" destId="{501493B8-80D6-4E1F-B965-FE67D6CFB7AB}" srcOrd="14" destOrd="0" presId="urn:microsoft.com/office/officeart/2005/8/layout/cycle8"/>
    <dgm:cxn modelId="{6D0B2FA8-653D-45EA-B2BF-C2B8540B2FEC}" type="presParOf" srcId="{01E0F339-09CC-476C-B80D-CDF765D9AC84}" destId="{621F5104-8B83-4DA8-8F7B-828FE9DFB756}" srcOrd="15" destOrd="0" presId="urn:microsoft.com/office/officeart/2005/8/layout/cycle8"/>
    <dgm:cxn modelId="{D67956AF-B6F1-498E-B8EA-DE903BD6CFDF}" type="presParOf" srcId="{01E0F339-09CC-476C-B80D-CDF765D9AC84}" destId="{36DB35F3-BDF1-4678-9BC6-F9506EC96E93}" srcOrd="16" destOrd="0" presId="urn:microsoft.com/office/officeart/2005/8/layout/cycle8"/>
    <dgm:cxn modelId="{3CDC69D5-CE83-434F-84CA-85736885F29A}" type="presParOf" srcId="{01E0F339-09CC-476C-B80D-CDF765D9AC84}" destId="{1E9F21AE-8E38-4660-BD85-2B3EB7665009}" srcOrd="17" destOrd="0" presId="urn:microsoft.com/office/officeart/2005/8/layout/cycle8"/>
    <dgm:cxn modelId="{3E03FF52-DFF9-4C16-B37D-1C744B4E53B6}" type="presParOf" srcId="{01E0F339-09CC-476C-B80D-CDF765D9AC84}" destId="{744CFB5D-1C24-496F-A915-B094CC4687B0}" srcOrd="18" destOrd="0" presId="urn:microsoft.com/office/officeart/2005/8/layout/cycle8"/>
    <dgm:cxn modelId="{2C1C493F-E5A8-4515-8CD7-A35D7888C508}" type="presParOf" srcId="{01E0F339-09CC-476C-B80D-CDF765D9AC84}" destId="{1D5B419F-8281-46BE-9355-716AB503315B}" srcOrd="19" destOrd="0" presId="urn:microsoft.com/office/officeart/2005/8/layout/cycle8"/>
    <dgm:cxn modelId="{A17A0A16-A40D-47E6-B033-9EAA7A1B1A04}" type="presParOf" srcId="{01E0F339-09CC-476C-B80D-CDF765D9AC84}" destId="{D0772F94-000C-4E7A-964C-C7A24C4ED035}" srcOrd="20" destOrd="0" presId="urn:microsoft.com/office/officeart/2005/8/layout/cycle8"/>
    <dgm:cxn modelId="{38DE7A4C-551B-4A98-AB58-FEBF0240EC4E}" type="presParOf" srcId="{01E0F339-09CC-476C-B80D-CDF765D9AC84}" destId="{422D7700-0940-46B4-964D-03FE4BFADDB0}" srcOrd="21" destOrd="0" presId="urn:microsoft.com/office/officeart/2005/8/layout/cycle8"/>
    <dgm:cxn modelId="{147C5FF4-78C9-4E1A-A0BD-44F63A6DCF75}" type="presParOf" srcId="{01E0F339-09CC-476C-B80D-CDF765D9AC84}" destId="{C270EFA0-6196-40F9-8880-23FFF73C54EB}" srcOrd="22" destOrd="0" presId="urn:microsoft.com/office/officeart/2005/8/layout/cycle8"/>
    <dgm:cxn modelId="{20748DC5-2E19-4E33-B457-7D7BFB753135}" type="presParOf" srcId="{01E0F339-09CC-476C-B80D-CDF765D9AC84}" destId="{51CB1B5B-7398-4774-B77D-D4947FB961F1}" srcOrd="23" destOrd="0" presId="urn:microsoft.com/office/officeart/2005/8/layout/cycle8"/>
    <dgm:cxn modelId="{2CD129B6-6769-456D-9179-9131054F4E41}" type="presParOf" srcId="{01E0F339-09CC-476C-B80D-CDF765D9AC84}" destId="{8772BE0C-74F6-47A7-8813-F8E9CBEE6897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9FE19D-AD9A-404D-996A-0747FB9892F3}" type="doc">
      <dgm:prSet loTypeId="urn:microsoft.com/office/officeart/2008/layout/Lined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B65316-F4F9-43B8-B57C-C767B2EB3BF5}">
      <dgm:prSet phldrT="[Text]"/>
      <dgm:spPr/>
      <dgm:t>
        <a:bodyPr/>
        <a:lstStyle/>
        <a:p>
          <a:r>
            <a:rPr lang="en-US" dirty="0" smtClean="0"/>
            <a:t>KREDIT</a:t>
          </a:r>
        </a:p>
        <a:p>
          <a:endParaRPr lang="en-US" dirty="0" smtClean="0"/>
        </a:p>
        <a:p>
          <a:endParaRPr lang="en-US" dirty="0" smtClean="0"/>
        </a:p>
        <a:p>
          <a:endParaRPr lang="en-US" dirty="0" smtClean="0"/>
        </a:p>
        <a:p>
          <a:endParaRPr lang="en-US" dirty="0" smtClean="0"/>
        </a:p>
        <a:p>
          <a:r>
            <a:rPr lang="en-US" dirty="0" smtClean="0"/>
            <a:t>FLAT</a:t>
          </a:r>
        </a:p>
        <a:p>
          <a:endParaRPr lang="en-US" dirty="0" smtClean="0"/>
        </a:p>
        <a:p>
          <a:endParaRPr lang="en-US" dirty="0" smtClean="0"/>
        </a:p>
        <a:p>
          <a:endParaRPr lang="en-US" dirty="0" smtClean="0"/>
        </a:p>
        <a:p>
          <a:endParaRPr lang="id-ID" dirty="0" smtClean="0"/>
        </a:p>
        <a:p>
          <a:endParaRPr lang="id-ID" dirty="0" smtClean="0"/>
        </a:p>
        <a:p>
          <a:endParaRPr lang="id-ID" dirty="0" smtClean="0"/>
        </a:p>
        <a:p>
          <a:r>
            <a:rPr lang="en-US" dirty="0" smtClean="0"/>
            <a:t>ANUITAS</a:t>
          </a:r>
          <a:endParaRPr lang="en-US" dirty="0"/>
        </a:p>
      </dgm:t>
    </dgm:pt>
    <dgm:pt modelId="{B68D4409-1CCA-49CB-B8B8-C2A2096510DF}" type="parTrans" cxnId="{7FE0B9A5-B29D-4405-9C7D-868BC823427C}">
      <dgm:prSet/>
      <dgm:spPr/>
      <dgm:t>
        <a:bodyPr/>
        <a:lstStyle/>
        <a:p>
          <a:endParaRPr lang="en-US"/>
        </a:p>
      </dgm:t>
    </dgm:pt>
    <dgm:pt modelId="{6D2FCF3B-4D22-4D80-ABCA-283E665CF4A0}" type="sibTrans" cxnId="{7FE0B9A5-B29D-4405-9C7D-868BC823427C}">
      <dgm:prSet/>
      <dgm:spPr/>
      <dgm:t>
        <a:bodyPr/>
        <a:lstStyle/>
        <a:p>
          <a:endParaRPr lang="en-US"/>
        </a:p>
      </dgm:t>
    </dgm:pt>
    <dgm:pt modelId="{011B0039-B3DF-4372-BBCD-81C91975E5C8}">
      <dgm:prSet phldrT="[Text]"/>
      <dgm:spPr/>
      <dgm:t>
        <a:bodyPr/>
        <a:lstStyle/>
        <a:p>
          <a:r>
            <a:rPr lang="en-US" dirty="0" err="1" smtClean="0"/>
            <a:t>Kredit</a:t>
          </a:r>
          <a:r>
            <a:rPr lang="en-US" dirty="0" smtClean="0"/>
            <a:t> : 100.000.000</a:t>
          </a:r>
        </a:p>
        <a:p>
          <a:r>
            <a:rPr lang="en-US" dirty="0" err="1" smtClean="0"/>
            <a:t>Jangka</a:t>
          </a:r>
          <a:r>
            <a:rPr lang="en-US" dirty="0" smtClean="0"/>
            <a:t> </a:t>
          </a:r>
          <a:r>
            <a:rPr lang="en-US" dirty="0" err="1" smtClean="0"/>
            <a:t>Waktu</a:t>
          </a:r>
          <a:r>
            <a:rPr lang="en-US" dirty="0" smtClean="0"/>
            <a:t> 5 </a:t>
          </a:r>
          <a:r>
            <a:rPr lang="en-US" dirty="0" err="1" smtClean="0"/>
            <a:t>Tahun</a:t>
          </a:r>
          <a:r>
            <a:rPr lang="en-US" dirty="0" smtClean="0"/>
            <a:t> / 60 </a:t>
          </a:r>
          <a:r>
            <a:rPr lang="en-US" dirty="0" err="1" smtClean="0"/>
            <a:t>bulan</a:t>
          </a:r>
          <a:endParaRPr lang="en-US" dirty="0" smtClean="0"/>
        </a:p>
        <a:p>
          <a:endParaRPr lang="en-US" dirty="0"/>
        </a:p>
      </dgm:t>
    </dgm:pt>
    <dgm:pt modelId="{FE587FD6-8C61-4211-9AC1-60C9DEAC1968}" type="parTrans" cxnId="{AADAA766-0C41-45BF-A68C-408181281C85}">
      <dgm:prSet/>
      <dgm:spPr/>
      <dgm:t>
        <a:bodyPr/>
        <a:lstStyle/>
        <a:p>
          <a:endParaRPr lang="en-US"/>
        </a:p>
      </dgm:t>
    </dgm:pt>
    <dgm:pt modelId="{3EA7E35E-44FF-46B0-B59E-E3BD7E9A1129}" type="sibTrans" cxnId="{AADAA766-0C41-45BF-A68C-408181281C85}">
      <dgm:prSet/>
      <dgm:spPr/>
      <dgm:t>
        <a:bodyPr/>
        <a:lstStyle/>
        <a:p>
          <a:endParaRPr lang="en-US"/>
        </a:p>
      </dgm:t>
    </dgm:pt>
    <dgm:pt modelId="{33DC8FF7-AD50-4D74-9EBB-9B356AF6715B}">
      <dgm:prSet phldrT="[Text]"/>
      <dgm:spPr/>
      <dgm:t>
        <a:bodyPr/>
        <a:lstStyle/>
        <a:p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jangka</a:t>
          </a:r>
          <a:r>
            <a:rPr lang="en-US" dirty="0" smtClean="0"/>
            <a:t> </a:t>
          </a:r>
          <a:r>
            <a:rPr lang="en-US" dirty="0" err="1" smtClean="0"/>
            <a:t>waktu</a:t>
          </a:r>
          <a:r>
            <a:rPr lang="en-US" dirty="0" smtClean="0"/>
            <a:t> 1 </a:t>
          </a:r>
          <a:r>
            <a:rPr lang="en-US" dirty="0" err="1" smtClean="0"/>
            <a:t>tahun</a:t>
          </a:r>
          <a:r>
            <a:rPr lang="en-US" dirty="0" smtClean="0"/>
            <a:t> </a:t>
          </a:r>
          <a:r>
            <a:rPr lang="en-US" dirty="0" err="1" smtClean="0"/>
            <a:t>pokok</a:t>
          </a:r>
          <a:r>
            <a:rPr lang="en-US" dirty="0" smtClean="0"/>
            <a:t> </a:t>
          </a:r>
          <a:r>
            <a:rPr lang="en-US" dirty="0" err="1" smtClean="0"/>
            <a:t>berkurang</a:t>
          </a:r>
          <a:r>
            <a:rPr lang="en-US" dirty="0" smtClean="0"/>
            <a:t> 20 </a:t>
          </a:r>
          <a:r>
            <a:rPr lang="en-US" dirty="0" err="1" smtClean="0"/>
            <a:t>jt</a:t>
          </a:r>
          <a:endParaRPr lang="en-US" dirty="0" smtClean="0"/>
        </a:p>
        <a:p>
          <a:r>
            <a:rPr lang="en-US" dirty="0" err="1" smtClean="0"/>
            <a:t>Sisa</a:t>
          </a:r>
          <a:r>
            <a:rPr lang="en-US" dirty="0" smtClean="0"/>
            <a:t> </a:t>
          </a:r>
          <a:r>
            <a:rPr lang="en-US" dirty="0" err="1" smtClean="0"/>
            <a:t>pinjaman</a:t>
          </a:r>
          <a:r>
            <a:rPr lang="en-US" dirty="0" smtClean="0"/>
            <a:t> </a:t>
          </a:r>
          <a:r>
            <a:rPr lang="en-US" dirty="0" err="1" smtClean="0"/>
            <a:t>masih</a:t>
          </a:r>
          <a:r>
            <a:rPr lang="en-US" dirty="0" smtClean="0"/>
            <a:t> 80 </a:t>
          </a:r>
          <a:r>
            <a:rPr lang="en-US" dirty="0" err="1" smtClean="0"/>
            <a:t>jt</a:t>
          </a:r>
          <a:r>
            <a:rPr lang="en-US" dirty="0" smtClean="0"/>
            <a:t> </a:t>
          </a:r>
          <a:endParaRPr lang="en-US" dirty="0"/>
        </a:p>
      </dgm:t>
    </dgm:pt>
    <dgm:pt modelId="{76ACC951-9B8F-4A2F-8AE0-F8F1EF67C113}" type="parTrans" cxnId="{1C0A32BD-3086-4C68-A530-4666356B57FC}">
      <dgm:prSet/>
      <dgm:spPr/>
      <dgm:t>
        <a:bodyPr/>
        <a:lstStyle/>
        <a:p>
          <a:endParaRPr lang="en-US"/>
        </a:p>
      </dgm:t>
    </dgm:pt>
    <dgm:pt modelId="{7560A388-5D91-4FA9-AB1A-B066C7C18229}" type="sibTrans" cxnId="{1C0A32BD-3086-4C68-A530-4666356B57FC}">
      <dgm:prSet/>
      <dgm:spPr/>
      <dgm:t>
        <a:bodyPr/>
        <a:lstStyle/>
        <a:p>
          <a:endParaRPr lang="en-US"/>
        </a:p>
      </dgm:t>
    </dgm:pt>
    <dgm:pt modelId="{A1F54232-8FA7-45DF-9A43-B4C9E2362606}">
      <dgm:prSet phldrT="[Text]"/>
      <dgm:spPr/>
      <dgm:t>
        <a:bodyPr/>
        <a:lstStyle/>
        <a:p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waktu</a:t>
          </a:r>
          <a:r>
            <a:rPr lang="en-US" dirty="0" smtClean="0"/>
            <a:t> 1 </a:t>
          </a:r>
          <a:r>
            <a:rPr lang="en-US" dirty="0" err="1" smtClean="0"/>
            <a:t>tahun</a:t>
          </a:r>
          <a:r>
            <a:rPr lang="en-US" dirty="0" smtClean="0"/>
            <a:t> </a:t>
          </a:r>
          <a:r>
            <a:rPr lang="en-US" dirty="0" err="1" smtClean="0"/>
            <a:t>pokok</a:t>
          </a:r>
          <a:r>
            <a:rPr lang="en-US" dirty="0" smtClean="0"/>
            <a:t> </a:t>
          </a:r>
          <a:r>
            <a:rPr lang="en-US" dirty="0" err="1" smtClean="0"/>
            <a:t>berkurang</a:t>
          </a:r>
          <a:r>
            <a:rPr lang="en-US" dirty="0" smtClean="0"/>
            <a:t> 5 </a:t>
          </a:r>
          <a:r>
            <a:rPr lang="en-US" dirty="0" err="1" smtClean="0"/>
            <a:t>jt</a:t>
          </a:r>
          <a:endParaRPr lang="en-US" dirty="0" smtClean="0"/>
        </a:p>
        <a:p>
          <a:r>
            <a:rPr lang="en-US" dirty="0" err="1" smtClean="0"/>
            <a:t>Sisa</a:t>
          </a:r>
          <a:r>
            <a:rPr lang="en-US" dirty="0" smtClean="0"/>
            <a:t> </a:t>
          </a:r>
          <a:r>
            <a:rPr lang="en-US" dirty="0" err="1" smtClean="0"/>
            <a:t>pinjaman</a:t>
          </a:r>
          <a:r>
            <a:rPr lang="en-US" dirty="0" smtClean="0"/>
            <a:t> </a:t>
          </a:r>
          <a:r>
            <a:rPr lang="en-US" dirty="0" err="1" smtClean="0"/>
            <a:t>masih</a:t>
          </a:r>
          <a:r>
            <a:rPr lang="en-US" dirty="0" smtClean="0"/>
            <a:t> 95 </a:t>
          </a:r>
          <a:r>
            <a:rPr lang="en-US" dirty="0" err="1" smtClean="0"/>
            <a:t>jt</a:t>
          </a:r>
          <a:endParaRPr lang="en-US" dirty="0"/>
        </a:p>
      </dgm:t>
    </dgm:pt>
    <dgm:pt modelId="{344D3784-B45B-4F68-A725-722DB59986BB}" type="parTrans" cxnId="{A9D43167-B65E-451B-A3C6-74461CCBF11E}">
      <dgm:prSet/>
      <dgm:spPr/>
      <dgm:t>
        <a:bodyPr/>
        <a:lstStyle/>
        <a:p>
          <a:endParaRPr lang="en-US"/>
        </a:p>
      </dgm:t>
    </dgm:pt>
    <dgm:pt modelId="{0FD71D5C-191A-455E-9AF4-B09906435212}" type="sibTrans" cxnId="{A9D43167-B65E-451B-A3C6-74461CCBF11E}">
      <dgm:prSet/>
      <dgm:spPr/>
      <dgm:t>
        <a:bodyPr/>
        <a:lstStyle/>
        <a:p>
          <a:endParaRPr lang="en-US"/>
        </a:p>
      </dgm:t>
    </dgm:pt>
    <dgm:pt modelId="{9093110F-E1D8-4E77-819A-738DDC5169A2}" type="pres">
      <dgm:prSet presAssocID="{999FE19D-AD9A-404D-996A-0747FB9892F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E5A0816-B72D-4BBD-B9E2-41429FDE3979}" type="pres">
      <dgm:prSet presAssocID="{50B65316-F4F9-43B8-B57C-C767B2EB3BF5}" presName="thickLine" presStyleLbl="alignNode1" presStyleIdx="0" presStyleCnt="1"/>
      <dgm:spPr/>
    </dgm:pt>
    <dgm:pt modelId="{6FE89378-8F1F-41DF-9019-98A4ACD0C1AD}" type="pres">
      <dgm:prSet presAssocID="{50B65316-F4F9-43B8-B57C-C767B2EB3BF5}" presName="horz1" presStyleCnt="0"/>
      <dgm:spPr/>
    </dgm:pt>
    <dgm:pt modelId="{B7D77D3E-C34D-492D-B210-311B61910D88}" type="pres">
      <dgm:prSet presAssocID="{50B65316-F4F9-43B8-B57C-C767B2EB3BF5}" presName="tx1" presStyleLbl="revTx" presStyleIdx="0" presStyleCnt="4" custScaleY="74359" custLinFactNeighborY="10256"/>
      <dgm:spPr/>
      <dgm:t>
        <a:bodyPr/>
        <a:lstStyle/>
        <a:p>
          <a:endParaRPr lang="en-US"/>
        </a:p>
      </dgm:t>
    </dgm:pt>
    <dgm:pt modelId="{E453701A-3507-4C45-9E0A-8BBA345F3AB7}" type="pres">
      <dgm:prSet presAssocID="{50B65316-F4F9-43B8-B57C-C767B2EB3BF5}" presName="vert1" presStyleCnt="0"/>
      <dgm:spPr/>
    </dgm:pt>
    <dgm:pt modelId="{E9B02B4D-C34F-402E-96E0-F0E055BCD908}" type="pres">
      <dgm:prSet presAssocID="{011B0039-B3DF-4372-BBCD-81C91975E5C8}" presName="vertSpace2a" presStyleCnt="0"/>
      <dgm:spPr/>
    </dgm:pt>
    <dgm:pt modelId="{FEE84142-848D-46D9-8608-C51406F8E0CD}" type="pres">
      <dgm:prSet presAssocID="{011B0039-B3DF-4372-BBCD-81C91975E5C8}" presName="horz2" presStyleCnt="0"/>
      <dgm:spPr/>
    </dgm:pt>
    <dgm:pt modelId="{974F7E75-B6C2-44E3-91E1-F10FD7960BA1}" type="pres">
      <dgm:prSet presAssocID="{011B0039-B3DF-4372-BBCD-81C91975E5C8}" presName="horzSpace2" presStyleCnt="0"/>
      <dgm:spPr/>
    </dgm:pt>
    <dgm:pt modelId="{5DBDC726-5171-4842-AF36-F16A6BBF197F}" type="pres">
      <dgm:prSet presAssocID="{011B0039-B3DF-4372-BBCD-81C91975E5C8}" presName="tx2" presStyleLbl="revTx" presStyleIdx="1" presStyleCnt="4"/>
      <dgm:spPr/>
      <dgm:t>
        <a:bodyPr/>
        <a:lstStyle/>
        <a:p>
          <a:endParaRPr lang="en-US"/>
        </a:p>
      </dgm:t>
    </dgm:pt>
    <dgm:pt modelId="{1F3290A5-41A8-41D6-A261-AEEABE41712A}" type="pres">
      <dgm:prSet presAssocID="{011B0039-B3DF-4372-BBCD-81C91975E5C8}" presName="vert2" presStyleCnt="0"/>
      <dgm:spPr/>
    </dgm:pt>
    <dgm:pt modelId="{36390FC2-2921-4CB3-BB36-CF913CEE3696}" type="pres">
      <dgm:prSet presAssocID="{011B0039-B3DF-4372-BBCD-81C91975E5C8}" presName="thinLine2b" presStyleLbl="callout" presStyleIdx="0" presStyleCnt="3"/>
      <dgm:spPr/>
    </dgm:pt>
    <dgm:pt modelId="{447423F9-A853-407D-AF2E-0EE365A87D97}" type="pres">
      <dgm:prSet presAssocID="{011B0039-B3DF-4372-BBCD-81C91975E5C8}" presName="vertSpace2b" presStyleCnt="0"/>
      <dgm:spPr/>
    </dgm:pt>
    <dgm:pt modelId="{5D5EE826-7216-4262-80EF-F4DB1AC0F71B}" type="pres">
      <dgm:prSet presAssocID="{33DC8FF7-AD50-4D74-9EBB-9B356AF6715B}" presName="horz2" presStyleCnt="0"/>
      <dgm:spPr/>
    </dgm:pt>
    <dgm:pt modelId="{638CDFCE-3712-4961-9189-DE27227FEF6F}" type="pres">
      <dgm:prSet presAssocID="{33DC8FF7-AD50-4D74-9EBB-9B356AF6715B}" presName="horzSpace2" presStyleCnt="0"/>
      <dgm:spPr/>
    </dgm:pt>
    <dgm:pt modelId="{9D66656E-7993-49E3-B4CE-AE39819DA23F}" type="pres">
      <dgm:prSet presAssocID="{33DC8FF7-AD50-4D74-9EBB-9B356AF6715B}" presName="tx2" presStyleLbl="revTx" presStyleIdx="2" presStyleCnt="4"/>
      <dgm:spPr/>
      <dgm:t>
        <a:bodyPr/>
        <a:lstStyle/>
        <a:p>
          <a:endParaRPr lang="en-US"/>
        </a:p>
      </dgm:t>
    </dgm:pt>
    <dgm:pt modelId="{FD03C2E3-9523-409C-9A31-4CD09F6601A8}" type="pres">
      <dgm:prSet presAssocID="{33DC8FF7-AD50-4D74-9EBB-9B356AF6715B}" presName="vert2" presStyleCnt="0"/>
      <dgm:spPr/>
    </dgm:pt>
    <dgm:pt modelId="{EDC8E60C-E01E-4BC3-90CD-F01170B0F49C}" type="pres">
      <dgm:prSet presAssocID="{33DC8FF7-AD50-4D74-9EBB-9B356AF6715B}" presName="thinLine2b" presStyleLbl="callout" presStyleIdx="1" presStyleCnt="3"/>
      <dgm:spPr/>
    </dgm:pt>
    <dgm:pt modelId="{9B7E7230-55A3-4C77-928A-38B1697F9D13}" type="pres">
      <dgm:prSet presAssocID="{33DC8FF7-AD50-4D74-9EBB-9B356AF6715B}" presName="vertSpace2b" presStyleCnt="0"/>
      <dgm:spPr/>
    </dgm:pt>
    <dgm:pt modelId="{24E33D90-25A5-4F0B-A3B5-B1DA321A0213}" type="pres">
      <dgm:prSet presAssocID="{A1F54232-8FA7-45DF-9A43-B4C9E2362606}" presName="horz2" presStyleCnt="0"/>
      <dgm:spPr/>
    </dgm:pt>
    <dgm:pt modelId="{C266B141-E5E0-47EB-9395-8A01B4C6B5B9}" type="pres">
      <dgm:prSet presAssocID="{A1F54232-8FA7-45DF-9A43-B4C9E2362606}" presName="horzSpace2" presStyleCnt="0"/>
      <dgm:spPr/>
    </dgm:pt>
    <dgm:pt modelId="{87A55660-E929-4543-AAA0-309892094EEA}" type="pres">
      <dgm:prSet presAssocID="{A1F54232-8FA7-45DF-9A43-B4C9E2362606}" presName="tx2" presStyleLbl="revTx" presStyleIdx="3" presStyleCnt="4"/>
      <dgm:spPr/>
      <dgm:t>
        <a:bodyPr/>
        <a:lstStyle/>
        <a:p>
          <a:endParaRPr lang="en-US"/>
        </a:p>
      </dgm:t>
    </dgm:pt>
    <dgm:pt modelId="{16249A71-0B28-40EC-AB04-518FF2C5B09B}" type="pres">
      <dgm:prSet presAssocID="{A1F54232-8FA7-45DF-9A43-B4C9E2362606}" presName="vert2" presStyleCnt="0"/>
      <dgm:spPr/>
    </dgm:pt>
    <dgm:pt modelId="{8FE50E56-CA0B-4A3D-9288-3BCE207C82F7}" type="pres">
      <dgm:prSet presAssocID="{A1F54232-8FA7-45DF-9A43-B4C9E2362606}" presName="thinLine2b" presStyleLbl="callout" presStyleIdx="2" presStyleCnt="3"/>
      <dgm:spPr/>
    </dgm:pt>
    <dgm:pt modelId="{DC9089E9-56AB-4850-841C-471049744810}" type="pres">
      <dgm:prSet presAssocID="{A1F54232-8FA7-45DF-9A43-B4C9E2362606}" presName="vertSpace2b" presStyleCnt="0"/>
      <dgm:spPr/>
    </dgm:pt>
  </dgm:ptLst>
  <dgm:cxnLst>
    <dgm:cxn modelId="{7FE0B9A5-B29D-4405-9C7D-868BC823427C}" srcId="{999FE19D-AD9A-404D-996A-0747FB9892F3}" destId="{50B65316-F4F9-43B8-B57C-C767B2EB3BF5}" srcOrd="0" destOrd="0" parTransId="{B68D4409-1CCA-49CB-B8B8-C2A2096510DF}" sibTransId="{6D2FCF3B-4D22-4D80-ABCA-283E665CF4A0}"/>
    <dgm:cxn modelId="{1C0A32BD-3086-4C68-A530-4666356B57FC}" srcId="{50B65316-F4F9-43B8-B57C-C767B2EB3BF5}" destId="{33DC8FF7-AD50-4D74-9EBB-9B356AF6715B}" srcOrd="1" destOrd="0" parTransId="{76ACC951-9B8F-4A2F-8AE0-F8F1EF67C113}" sibTransId="{7560A388-5D91-4FA9-AB1A-B066C7C18229}"/>
    <dgm:cxn modelId="{AADAA766-0C41-45BF-A68C-408181281C85}" srcId="{50B65316-F4F9-43B8-B57C-C767B2EB3BF5}" destId="{011B0039-B3DF-4372-BBCD-81C91975E5C8}" srcOrd="0" destOrd="0" parTransId="{FE587FD6-8C61-4211-9AC1-60C9DEAC1968}" sibTransId="{3EA7E35E-44FF-46B0-B59E-E3BD7E9A1129}"/>
    <dgm:cxn modelId="{DB426491-4F9E-4AFC-B4B6-DC44AF9F5828}" type="presOf" srcId="{33DC8FF7-AD50-4D74-9EBB-9B356AF6715B}" destId="{9D66656E-7993-49E3-B4CE-AE39819DA23F}" srcOrd="0" destOrd="0" presId="urn:microsoft.com/office/officeart/2008/layout/LinedList"/>
    <dgm:cxn modelId="{A9D43167-B65E-451B-A3C6-74461CCBF11E}" srcId="{50B65316-F4F9-43B8-B57C-C767B2EB3BF5}" destId="{A1F54232-8FA7-45DF-9A43-B4C9E2362606}" srcOrd="2" destOrd="0" parTransId="{344D3784-B45B-4F68-A725-722DB59986BB}" sibTransId="{0FD71D5C-191A-455E-9AF4-B09906435212}"/>
    <dgm:cxn modelId="{97533AFC-40F5-4A5E-AC96-1B1D660DEF3F}" type="presOf" srcId="{999FE19D-AD9A-404D-996A-0747FB9892F3}" destId="{9093110F-E1D8-4E77-819A-738DDC5169A2}" srcOrd="0" destOrd="0" presId="urn:microsoft.com/office/officeart/2008/layout/LinedList"/>
    <dgm:cxn modelId="{D7C44BB6-1BB6-40BD-8E88-63AB5465DE0C}" type="presOf" srcId="{A1F54232-8FA7-45DF-9A43-B4C9E2362606}" destId="{87A55660-E929-4543-AAA0-309892094EEA}" srcOrd="0" destOrd="0" presId="urn:microsoft.com/office/officeart/2008/layout/LinedList"/>
    <dgm:cxn modelId="{B84EC2DD-7301-4E67-A3D8-C74C43094340}" type="presOf" srcId="{50B65316-F4F9-43B8-B57C-C767B2EB3BF5}" destId="{B7D77D3E-C34D-492D-B210-311B61910D88}" srcOrd="0" destOrd="0" presId="urn:microsoft.com/office/officeart/2008/layout/LinedList"/>
    <dgm:cxn modelId="{BC791F22-8229-4874-A080-7FB1D2900E63}" type="presOf" srcId="{011B0039-B3DF-4372-BBCD-81C91975E5C8}" destId="{5DBDC726-5171-4842-AF36-F16A6BBF197F}" srcOrd="0" destOrd="0" presId="urn:microsoft.com/office/officeart/2008/layout/LinedList"/>
    <dgm:cxn modelId="{76CA97DD-DCD3-4F62-9EA1-D592306841CD}" type="presParOf" srcId="{9093110F-E1D8-4E77-819A-738DDC5169A2}" destId="{7E5A0816-B72D-4BBD-B9E2-41429FDE3979}" srcOrd="0" destOrd="0" presId="urn:microsoft.com/office/officeart/2008/layout/LinedList"/>
    <dgm:cxn modelId="{DE2BA4EF-5094-49F1-A5AA-6DE778B76D0C}" type="presParOf" srcId="{9093110F-E1D8-4E77-819A-738DDC5169A2}" destId="{6FE89378-8F1F-41DF-9019-98A4ACD0C1AD}" srcOrd="1" destOrd="0" presId="urn:microsoft.com/office/officeart/2008/layout/LinedList"/>
    <dgm:cxn modelId="{BD853B83-D8CB-41AC-9515-2B016471B4B4}" type="presParOf" srcId="{6FE89378-8F1F-41DF-9019-98A4ACD0C1AD}" destId="{B7D77D3E-C34D-492D-B210-311B61910D88}" srcOrd="0" destOrd="0" presId="urn:microsoft.com/office/officeart/2008/layout/LinedList"/>
    <dgm:cxn modelId="{F76271D0-7AF7-4D3D-8BD3-6D9BD8C068EC}" type="presParOf" srcId="{6FE89378-8F1F-41DF-9019-98A4ACD0C1AD}" destId="{E453701A-3507-4C45-9E0A-8BBA345F3AB7}" srcOrd="1" destOrd="0" presId="urn:microsoft.com/office/officeart/2008/layout/LinedList"/>
    <dgm:cxn modelId="{9FEF8E65-CBD7-48E3-87B2-F5A87C9E692A}" type="presParOf" srcId="{E453701A-3507-4C45-9E0A-8BBA345F3AB7}" destId="{E9B02B4D-C34F-402E-96E0-F0E055BCD908}" srcOrd="0" destOrd="0" presId="urn:microsoft.com/office/officeart/2008/layout/LinedList"/>
    <dgm:cxn modelId="{A5CB6DA3-0D03-4318-B1C8-6D5764FBAFA2}" type="presParOf" srcId="{E453701A-3507-4C45-9E0A-8BBA345F3AB7}" destId="{FEE84142-848D-46D9-8608-C51406F8E0CD}" srcOrd="1" destOrd="0" presId="urn:microsoft.com/office/officeart/2008/layout/LinedList"/>
    <dgm:cxn modelId="{3D1E95A5-F5AF-4DCA-A8AA-363ED43200AE}" type="presParOf" srcId="{FEE84142-848D-46D9-8608-C51406F8E0CD}" destId="{974F7E75-B6C2-44E3-91E1-F10FD7960BA1}" srcOrd="0" destOrd="0" presId="urn:microsoft.com/office/officeart/2008/layout/LinedList"/>
    <dgm:cxn modelId="{50B8A938-C6AD-469B-9D70-E7EE86D78CED}" type="presParOf" srcId="{FEE84142-848D-46D9-8608-C51406F8E0CD}" destId="{5DBDC726-5171-4842-AF36-F16A6BBF197F}" srcOrd="1" destOrd="0" presId="urn:microsoft.com/office/officeart/2008/layout/LinedList"/>
    <dgm:cxn modelId="{93D1705B-4479-46E9-936F-2A48BC0FE7AD}" type="presParOf" srcId="{FEE84142-848D-46D9-8608-C51406F8E0CD}" destId="{1F3290A5-41A8-41D6-A261-AEEABE41712A}" srcOrd="2" destOrd="0" presId="urn:microsoft.com/office/officeart/2008/layout/LinedList"/>
    <dgm:cxn modelId="{CB2D3F20-1F22-46B5-B271-7AC78591F385}" type="presParOf" srcId="{E453701A-3507-4C45-9E0A-8BBA345F3AB7}" destId="{36390FC2-2921-4CB3-BB36-CF913CEE3696}" srcOrd="2" destOrd="0" presId="urn:microsoft.com/office/officeart/2008/layout/LinedList"/>
    <dgm:cxn modelId="{7DA77FF1-29F8-418E-963D-2DF9AAF9BBCA}" type="presParOf" srcId="{E453701A-3507-4C45-9E0A-8BBA345F3AB7}" destId="{447423F9-A853-407D-AF2E-0EE365A87D97}" srcOrd="3" destOrd="0" presId="urn:microsoft.com/office/officeart/2008/layout/LinedList"/>
    <dgm:cxn modelId="{BAFFC718-1A57-4B3F-A588-58755D9D36A0}" type="presParOf" srcId="{E453701A-3507-4C45-9E0A-8BBA345F3AB7}" destId="{5D5EE826-7216-4262-80EF-F4DB1AC0F71B}" srcOrd="4" destOrd="0" presId="urn:microsoft.com/office/officeart/2008/layout/LinedList"/>
    <dgm:cxn modelId="{095614A7-FBC0-4FF5-AE1B-4B978889418A}" type="presParOf" srcId="{5D5EE826-7216-4262-80EF-F4DB1AC0F71B}" destId="{638CDFCE-3712-4961-9189-DE27227FEF6F}" srcOrd="0" destOrd="0" presId="urn:microsoft.com/office/officeart/2008/layout/LinedList"/>
    <dgm:cxn modelId="{66F2EE3F-32AE-464D-8EC1-DE633FD3D5B0}" type="presParOf" srcId="{5D5EE826-7216-4262-80EF-F4DB1AC0F71B}" destId="{9D66656E-7993-49E3-B4CE-AE39819DA23F}" srcOrd="1" destOrd="0" presId="urn:microsoft.com/office/officeart/2008/layout/LinedList"/>
    <dgm:cxn modelId="{E1AD452C-F755-4D9F-ACA2-88373B5E7B0E}" type="presParOf" srcId="{5D5EE826-7216-4262-80EF-F4DB1AC0F71B}" destId="{FD03C2E3-9523-409C-9A31-4CD09F6601A8}" srcOrd="2" destOrd="0" presId="urn:microsoft.com/office/officeart/2008/layout/LinedList"/>
    <dgm:cxn modelId="{859FBBBB-CC8C-4298-A4BE-95BD26C7CF0C}" type="presParOf" srcId="{E453701A-3507-4C45-9E0A-8BBA345F3AB7}" destId="{EDC8E60C-E01E-4BC3-90CD-F01170B0F49C}" srcOrd="5" destOrd="0" presId="urn:microsoft.com/office/officeart/2008/layout/LinedList"/>
    <dgm:cxn modelId="{CAB301AF-B5A8-4059-8786-A1A3053FDDED}" type="presParOf" srcId="{E453701A-3507-4C45-9E0A-8BBA345F3AB7}" destId="{9B7E7230-55A3-4C77-928A-38B1697F9D13}" srcOrd="6" destOrd="0" presId="urn:microsoft.com/office/officeart/2008/layout/LinedList"/>
    <dgm:cxn modelId="{B8A719C6-FE5B-4AF9-984C-1659FD82B816}" type="presParOf" srcId="{E453701A-3507-4C45-9E0A-8BBA345F3AB7}" destId="{24E33D90-25A5-4F0B-A3B5-B1DA321A0213}" srcOrd="7" destOrd="0" presId="urn:microsoft.com/office/officeart/2008/layout/LinedList"/>
    <dgm:cxn modelId="{3C277ACD-7F86-4491-BF97-0DD4666234D9}" type="presParOf" srcId="{24E33D90-25A5-4F0B-A3B5-B1DA321A0213}" destId="{C266B141-E5E0-47EB-9395-8A01B4C6B5B9}" srcOrd="0" destOrd="0" presId="urn:microsoft.com/office/officeart/2008/layout/LinedList"/>
    <dgm:cxn modelId="{181F4812-1C1C-4AFC-AC4A-13E64203EFD2}" type="presParOf" srcId="{24E33D90-25A5-4F0B-A3B5-B1DA321A0213}" destId="{87A55660-E929-4543-AAA0-309892094EEA}" srcOrd="1" destOrd="0" presId="urn:microsoft.com/office/officeart/2008/layout/LinedList"/>
    <dgm:cxn modelId="{6CE6E523-BF44-48D8-88F7-DD7262050FEF}" type="presParOf" srcId="{24E33D90-25A5-4F0B-A3B5-B1DA321A0213}" destId="{16249A71-0B28-40EC-AB04-518FF2C5B09B}" srcOrd="2" destOrd="0" presId="urn:microsoft.com/office/officeart/2008/layout/LinedList"/>
    <dgm:cxn modelId="{F6E9ED2D-B40A-469B-A4A5-3BF1CF2CB57F}" type="presParOf" srcId="{E453701A-3507-4C45-9E0A-8BBA345F3AB7}" destId="{8FE50E56-CA0B-4A3D-9288-3BCE207C82F7}" srcOrd="8" destOrd="0" presId="urn:microsoft.com/office/officeart/2008/layout/LinedList"/>
    <dgm:cxn modelId="{794E04C3-B90D-48D1-828A-66C3D8B0C4B6}" type="presParOf" srcId="{E453701A-3507-4C45-9E0A-8BBA345F3AB7}" destId="{DC9089E9-56AB-4850-841C-471049744810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DA557A-9517-4175-9D00-0046BED6ABEF}" type="doc">
      <dgm:prSet loTypeId="urn:microsoft.com/office/officeart/2008/layout/VerticalCurvedList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85A3852-8E7A-4BA9-88CA-1F5871F27926}">
      <dgm:prSet/>
      <dgm:spPr/>
      <dgm:t>
        <a:bodyPr/>
        <a:lstStyle/>
        <a:p>
          <a:r>
            <a:rPr lang="id-ID" b="1" dirty="0" smtClean="0"/>
            <a:t>Lakukan Otentikasi  Pensiun Setiap Bulan</a:t>
          </a:r>
        </a:p>
      </dgm:t>
    </dgm:pt>
    <dgm:pt modelId="{13CBB897-CC3B-452C-AEDF-447C1676BD0E}" type="parTrans" cxnId="{4657C747-2278-4CF8-8C83-6F229CA0FF5A}">
      <dgm:prSet/>
      <dgm:spPr/>
      <dgm:t>
        <a:bodyPr/>
        <a:lstStyle/>
        <a:p>
          <a:endParaRPr lang="id-ID"/>
        </a:p>
      </dgm:t>
    </dgm:pt>
    <dgm:pt modelId="{3B7FFB8D-30FE-4C33-8B98-2D4CF66363FB}" type="sibTrans" cxnId="{4657C747-2278-4CF8-8C83-6F229CA0FF5A}">
      <dgm:prSet/>
      <dgm:spPr/>
      <dgm:t>
        <a:bodyPr/>
        <a:lstStyle/>
        <a:p>
          <a:endParaRPr lang="id-ID"/>
        </a:p>
      </dgm:t>
    </dgm:pt>
    <dgm:pt modelId="{FA0A68E5-8C81-4E6E-B167-52745A0C9E92}">
      <dgm:prSet/>
      <dgm:spPr/>
      <dgm:t>
        <a:bodyPr/>
        <a:lstStyle/>
        <a:p>
          <a:r>
            <a:rPr lang="id-ID" b="1" dirty="0" smtClean="0"/>
            <a:t>Surat Kuasa Pengambilan Pensiun</a:t>
          </a:r>
          <a:endParaRPr lang="id-ID" dirty="0"/>
        </a:p>
      </dgm:t>
    </dgm:pt>
    <dgm:pt modelId="{2D8C8B87-CFCD-4323-ADD9-8950874D2F65}" type="parTrans" cxnId="{81AE9752-C337-4E9C-9C2E-D16070D14692}">
      <dgm:prSet/>
      <dgm:spPr/>
      <dgm:t>
        <a:bodyPr/>
        <a:lstStyle/>
        <a:p>
          <a:endParaRPr lang="id-ID"/>
        </a:p>
      </dgm:t>
    </dgm:pt>
    <dgm:pt modelId="{C165F61E-C271-4C8B-88FD-C33C5F045708}" type="sibTrans" cxnId="{81AE9752-C337-4E9C-9C2E-D16070D14692}">
      <dgm:prSet/>
      <dgm:spPr/>
      <dgm:t>
        <a:bodyPr/>
        <a:lstStyle/>
        <a:p>
          <a:endParaRPr lang="id-ID"/>
        </a:p>
      </dgm:t>
    </dgm:pt>
    <dgm:pt modelId="{F0C1B89D-00D3-428D-9AF9-8568AC63D1EC}">
      <dgm:prSet/>
      <dgm:spPr/>
      <dgm:t>
        <a:bodyPr/>
        <a:lstStyle/>
        <a:p>
          <a:r>
            <a:rPr lang="id-ID" b="1" dirty="0" smtClean="0"/>
            <a:t>Informasi  Meninggal Dunia</a:t>
          </a:r>
          <a:endParaRPr lang="id-ID" dirty="0"/>
        </a:p>
      </dgm:t>
    </dgm:pt>
    <dgm:pt modelId="{AADE0B90-B1B2-4683-A5E0-3BBD8F99ED68}" type="parTrans" cxnId="{FBE6266E-DAE9-4D36-94FA-73390C8076A4}">
      <dgm:prSet/>
      <dgm:spPr/>
      <dgm:t>
        <a:bodyPr/>
        <a:lstStyle/>
        <a:p>
          <a:endParaRPr lang="id-ID"/>
        </a:p>
      </dgm:t>
    </dgm:pt>
    <dgm:pt modelId="{648A8434-E369-454A-9048-FDFF12D8FB31}" type="sibTrans" cxnId="{FBE6266E-DAE9-4D36-94FA-73390C8076A4}">
      <dgm:prSet/>
      <dgm:spPr/>
      <dgm:t>
        <a:bodyPr/>
        <a:lstStyle/>
        <a:p>
          <a:endParaRPr lang="id-ID"/>
        </a:p>
      </dgm:t>
    </dgm:pt>
    <dgm:pt modelId="{CBC9B76C-317C-4165-A710-26FF8E98C290}">
      <dgm:prSet/>
      <dgm:spPr/>
      <dgm:t>
        <a:bodyPr/>
        <a:lstStyle/>
        <a:p>
          <a:r>
            <a:rPr lang="id-ID" b="1" dirty="0" smtClean="0"/>
            <a:t>Informasi Kawin Lagi</a:t>
          </a:r>
        </a:p>
      </dgm:t>
    </dgm:pt>
    <dgm:pt modelId="{2A3C4829-8DE6-49C1-88FF-38A31D1B07D1}" type="parTrans" cxnId="{499EF91E-EB3B-41EF-811D-85BA7626DE76}">
      <dgm:prSet/>
      <dgm:spPr/>
      <dgm:t>
        <a:bodyPr/>
        <a:lstStyle/>
        <a:p>
          <a:endParaRPr lang="id-ID"/>
        </a:p>
      </dgm:t>
    </dgm:pt>
    <dgm:pt modelId="{E4329774-50D7-4A1B-82B7-7E6AC03C8188}" type="sibTrans" cxnId="{499EF91E-EB3B-41EF-811D-85BA7626DE76}">
      <dgm:prSet/>
      <dgm:spPr/>
      <dgm:t>
        <a:bodyPr/>
        <a:lstStyle/>
        <a:p>
          <a:endParaRPr lang="id-ID"/>
        </a:p>
      </dgm:t>
    </dgm:pt>
    <dgm:pt modelId="{3FE69BB4-686B-4956-9CA8-1F55DD32F2A5}">
      <dgm:prSet/>
      <dgm:spPr/>
      <dgm:t>
        <a:bodyPr/>
        <a:lstStyle/>
        <a:p>
          <a:r>
            <a:rPr lang="id-ID" b="1" dirty="0" smtClean="0"/>
            <a:t>Surat Keterangan Sekolah Anak</a:t>
          </a:r>
          <a:endParaRPr lang="id-ID" dirty="0"/>
        </a:p>
      </dgm:t>
    </dgm:pt>
    <dgm:pt modelId="{1F9ECF1B-31C9-4E12-AF23-F3BA84BA3EFB}" type="parTrans" cxnId="{7DC03A70-C825-4937-8959-2599AA5389D2}">
      <dgm:prSet/>
      <dgm:spPr/>
      <dgm:t>
        <a:bodyPr/>
        <a:lstStyle/>
        <a:p>
          <a:endParaRPr lang="id-ID"/>
        </a:p>
      </dgm:t>
    </dgm:pt>
    <dgm:pt modelId="{A5606B72-41AB-468B-B910-BB2B4CE268F5}" type="sibTrans" cxnId="{7DC03A70-C825-4937-8959-2599AA5389D2}">
      <dgm:prSet/>
      <dgm:spPr/>
      <dgm:t>
        <a:bodyPr/>
        <a:lstStyle/>
        <a:p>
          <a:endParaRPr lang="id-ID"/>
        </a:p>
      </dgm:t>
    </dgm:pt>
    <dgm:pt modelId="{56D79340-EC3A-472A-9FC1-37C9629C91DC}">
      <dgm:prSet/>
      <dgm:spPr/>
      <dgm:t>
        <a:bodyPr/>
        <a:lstStyle/>
        <a:p>
          <a:r>
            <a:rPr lang="id-ID" dirty="0" smtClean="0"/>
            <a:t>SPTB (Surat Pengesahan Tanda Bukti Diri)</a:t>
          </a:r>
          <a:endParaRPr lang="id-ID" dirty="0"/>
        </a:p>
      </dgm:t>
    </dgm:pt>
    <dgm:pt modelId="{7719206C-9D39-452B-9CF5-3E765F944EE4}" type="parTrans" cxnId="{924F7E5E-AF7F-4956-88A7-381BA5CB377E}">
      <dgm:prSet/>
      <dgm:spPr/>
      <dgm:t>
        <a:bodyPr/>
        <a:lstStyle/>
        <a:p>
          <a:endParaRPr lang="id-ID"/>
        </a:p>
      </dgm:t>
    </dgm:pt>
    <dgm:pt modelId="{1E873200-00B3-4A6A-8DAC-DB2428BF2880}" type="sibTrans" cxnId="{924F7E5E-AF7F-4956-88A7-381BA5CB377E}">
      <dgm:prSet/>
      <dgm:spPr/>
      <dgm:t>
        <a:bodyPr/>
        <a:lstStyle/>
        <a:p>
          <a:endParaRPr lang="id-ID"/>
        </a:p>
      </dgm:t>
    </dgm:pt>
    <dgm:pt modelId="{FC712ED2-C7F8-4ACC-AD8E-B148BEF77241}">
      <dgm:prSet/>
      <dgm:spPr/>
      <dgm:t>
        <a:bodyPr/>
        <a:lstStyle/>
        <a:p>
          <a:r>
            <a:rPr lang="id-ID" dirty="0" smtClean="0"/>
            <a:t>Laporan Pajak </a:t>
          </a:r>
          <a:endParaRPr lang="id-ID" dirty="0"/>
        </a:p>
      </dgm:t>
    </dgm:pt>
    <dgm:pt modelId="{40F60314-C04B-4EA9-83F0-2152C6B35455}" type="parTrans" cxnId="{CE31CEA3-E415-45B1-8BA1-9F43F6D4BFD4}">
      <dgm:prSet/>
      <dgm:spPr/>
      <dgm:t>
        <a:bodyPr/>
        <a:lstStyle/>
        <a:p>
          <a:endParaRPr lang="id-ID"/>
        </a:p>
      </dgm:t>
    </dgm:pt>
    <dgm:pt modelId="{A65B77EF-3E01-4DD4-AE84-49BD153465A1}" type="sibTrans" cxnId="{CE31CEA3-E415-45B1-8BA1-9F43F6D4BFD4}">
      <dgm:prSet/>
      <dgm:spPr/>
      <dgm:t>
        <a:bodyPr/>
        <a:lstStyle/>
        <a:p>
          <a:endParaRPr lang="id-ID"/>
        </a:p>
      </dgm:t>
    </dgm:pt>
    <dgm:pt modelId="{69122D20-0CCE-46F8-85A8-C43F455271EF}" type="pres">
      <dgm:prSet presAssocID="{D9DA557A-9517-4175-9D00-0046BED6ABE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1BF811B3-0A9D-40EE-B79F-EBF1BA2F6899}" type="pres">
      <dgm:prSet presAssocID="{D9DA557A-9517-4175-9D00-0046BED6ABEF}" presName="Name1" presStyleCnt="0"/>
      <dgm:spPr/>
      <dgm:t>
        <a:bodyPr/>
        <a:lstStyle/>
        <a:p>
          <a:endParaRPr lang="id-ID"/>
        </a:p>
      </dgm:t>
    </dgm:pt>
    <dgm:pt modelId="{B17A4520-F9C4-4444-BDA2-A6F9E6C09DE3}" type="pres">
      <dgm:prSet presAssocID="{D9DA557A-9517-4175-9D00-0046BED6ABEF}" presName="cycle" presStyleCnt="0"/>
      <dgm:spPr/>
      <dgm:t>
        <a:bodyPr/>
        <a:lstStyle/>
        <a:p>
          <a:endParaRPr lang="id-ID"/>
        </a:p>
      </dgm:t>
    </dgm:pt>
    <dgm:pt modelId="{1F1E0BA5-7055-47DF-B70E-DDB93E5BCDC2}" type="pres">
      <dgm:prSet presAssocID="{D9DA557A-9517-4175-9D00-0046BED6ABEF}" presName="srcNode" presStyleLbl="node1" presStyleIdx="0" presStyleCnt="7"/>
      <dgm:spPr/>
      <dgm:t>
        <a:bodyPr/>
        <a:lstStyle/>
        <a:p>
          <a:endParaRPr lang="id-ID"/>
        </a:p>
      </dgm:t>
    </dgm:pt>
    <dgm:pt modelId="{06965B5D-FBAA-442A-90F6-11C670538687}" type="pres">
      <dgm:prSet presAssocID="{D9DA557A-9517-4175-9D00-0046BED6ABEF}" presName="conn" presStyleLbl="parChTrans1D2" presStyleIdx="0" presStyleCnt="1"/>
      <dgm:spPr/>
      <dgm:t>
        <a:bodyPr/>
        <a:lstStyle/>
        <a:p>
          <a:endParaRPr lang="en-US"/>
        </a:p>
      </dgm:t>
    </dgm:pt>
    <dgm:pt modelId="{19912536-D5B3-49D2-94BA-8692A34C5BE2}" type="pres">
      <dgm:prSet presAssocID="{D9DA557A-9517-4175-9D00-0046BED6ABEF}" presName="extraNode" presStyleLbl="node1" presStyleIdx="0" presStyleCnt="7"/>
      <dgm:spPr/>
      <dgm:t>
        <a:bodyPr/>
        <a:lstStyle/>
        <a:p>
          <a:endParaRPr lang="id-ID"/>
        </a:p>
      </dgm:t>
    </dgm:pt>
    <dgm:pt modelId="{0B74EDB1-C3FE-4810-94E0-79B07F35AAA8}" type="pres">
      <dgm:prSet presAssocID="{D9DA557A-9517-4175-9D00-0046BED6ABEF}" presName="dstNode" presStyleLbl="node1" presStyleIdx="0" presStyleCnt="7"/>
      <dgm:spPr/>
      <dgm:t>
        <a:bodyPr/>
        <a:lstStyle/>
        <a:p>
          <a:endParaRPr lang="id-ID"/>
        </a:p>
      </dgm:t>
    </dgm:pt>
    <dgm:pt modelId="{9FCDF4B7-DC14-415C-A993-C589D7415869}" type="pres">
      <dgm:prSet presAssocID="{885A3852-8E7A-4BA9-88CA-1F5871F27926}" presName="text_1" presStyleLbl="node1" presStyleIdx="0" presStyleCnt="7" custLinFactNeighborY="-16">
        <dgm:presLayoutVars>
          <dgm:bulletEnabled val="1"/>
        </dgm:presLayoutVars>
      </dgm:prSet>
      <dgm:spPr>
        <a:prstGeom prst="parallelogram">
          <a:avLst/>
        </a:prstGeom>
      </dgm:spPr>
      <dgm:t>
        <a:bodyPr/>
        <a:lstStyle/>
        <a:p>
          <a:endParaRPr lang="id-ID"/>
        </a:p>
      </dgm:t>
    </dgm:pt>
    <dgm:pt modelId="{92B0B049-CE4C-4828-9045-A6495AC25BAA}" type="pres">
      <dgm:prSet presAssocID="{885A3852-8E7A-4BA9-88CA-1F5871F27926}" presName="accent_1" presStyleCnt="0"/>
      <dgm:spPr/>
    </dgm:pt>
    <dgm:pt modelId="{79CB3F10-37B9-45AF-BBF4-2DA722ACA564}" type="pres">
      <dgm:prSet presAssocID="{885A3852-8E7A-4BA9-88CA-1F5871F27926}" presName="accentRepeatNode" presStyleLbl="solidFgAcc1" presStyleIdx="0" presStyleCnt="7"/>
      <dgm:spPr/>
      <dgm:t>
        <a:bodyPr/>
        <a:lstStyle/>
        <a:p>
          <a:endParaRPr lang="id-ID"/>
        </a:p>
      </dgm:t>
    </dgm:pt>
    <dgm:pt modelId="{1E779099-F9EF-4499-9CF9-A610BEC2B267}" type="pres">
      <dgm:prSet presAssocID="{FA0A68E5-8C81-4E6E-B167-52745A0C9E92}" presName="text_2" presStyleLbl="node1" presStyleIdx="1" presStyleCnt="7">
        <dgm:presLayoutVars>
          <dgm:bulletEnabled val="1"/>
        </dgm:presLayoutVars>
      </dgm:prSet>
      <dgm:spPr>
        <a:prstGeom prst="parallelogram">
          <a:avLst/>
        </a:prstGeom>
      </dgm:spPr>
      <dgm:t>
        <a:bodyPr/>
        <a:lstStyle/>
        <a:p>
          <a:endParaRPr lang="id-ID"/>
        </a:p>
      </dgm:t>
    </dgm:pt>
    <dgm:pt modelId="{E3B14DCD-A451-4AB9-83FF-F32759562CDC}" type="pres">
      <dgm:prSet presAssocID="{FA0A68E5-8C81-4E6E-B167-52745A0C9E92}" presName="accent_2" presStyleCnt="0"/>
      <dgm:spPr/>
    </dgm:pt>
    <dgm:pt modelId="{DD8FCF26-819A-4EFD-AE5C-749A1FAD0B7E}" type="pres">
      <dgm:prSet presAssocID="{FA0A68E5-8C81-4E6E-B167-52745A0C9E92}" presName="accentRepeatNode" presStyleLbl="solidFgAcc1" presStyleIdx="1" presStyleCnt="7"/>
      <dgm:spPr/>
    </dgm:pt>
    <dgm:pt modelId="{7E4CE6B2-1FEF-487E-B50E-8F5290E1B2B8}" type="pres">
      <dgm:prSet presAssocID="{F0C1B89D-00D3-428D-9AF9-8568AC63D1EC}" presName="text_3" presStyleLbl="node1" presStyleIdx="2" presStyleCnt="7">
        <dgm:presLayoutVars>
          <dgm:bulletEnabled val="1"/>
        </dgm:presLayoutVars>
      </dgm:prSet>
      <dgm:spPr>
        <a:prstGeom prst="parallelogram">
          <a:avLst/>
        </a:prstGeom>
      </dgm:spPr>
      <dgm:t>
        <a:bodyPr/>
        <a:lstStyle/>
        <a:p>
          <a:endParaRPr lang="id-ID"/>
        </a:p>
      </dgm:t>
    </dgm:pt>
    <dgm:pt modelId="{7F0F5DD5-72ED-4219-A8D9-B93A280ED704}" type="pres">
      <dgm:prSet presAssocID="{F0C1B89D-00D3-428D-9AF9-8568AC63D1EC}" presName="accent_3" presStyleCnt="0"/>
      <dgm:spPr/>
    </dgm:pt>
    <dgm:pt modelId="{A1BE9C66-F254-425F-9E5B-3AFBB82313CC}" type="pres">
      <dgm:prSet presAssocID="{F0C1B89D-00D3-428D-9AF9-8568AC63D1EC}" presName="accentRepeatNode" presStyleLbl="solidFgAcc1" presStyleIdx="2" presStyleCnt="7"/>
      <dgm:spPr/>
    </dgm:pt>
    <dgm:pt modelId="{8EB0133C-EC72-4CE1-80C4-22D28A2E652D}" type="pres">
      <dgm:prSet presAssocID="{CBC9B76C-317C-4165-A710-26FF8E98C290}" presName="text_4" presStyleLbl="node1" presStyleIdx="3" presStyleCnt="7">
        <dgm:presLayoutVars>
          <dgm:bulletEnabled val="1"/>
        </dgm:presLayoutVars>
      </dgm:prSet>
      <dgm:spPr>
        <a:prstGeom prst="parallelogram">
          <a:avLst/>
        </a:prstGeom>
      </dgm:spPr>
      <dgm:t>
        <a:bodyPr/>
        <a:lstStyle/>
        <a:p>
          <a:endParaRPr lang="id-ID"/>
        </a:p>
      </dgm:t>
    </dgm:pt>
    <dgm:pt modelId="{05C91B28-FE1F-46AB-A210-3E3E3BBC8218}" type="pres">
      <dgm:prSet presAssocID="{CBC9B76C-317C-4165-A710-26FF8E98C290}" presName="accent_4" presStyleCnt="0"/>
      <dgm:spPr/>
    </dgm:pt>
    <dgm:pt modelId="{BF071077-3769-44A9-9162-016D7BE589F9}" type="pres">
      <dgm:prSet presAssocID="{CBC9B76C-317C-4165-A710-26FF8E98C290}" presName="accentRepeatNode" presStyleLbl="solidFgAcc1" presStyleIdx="3" presStyleCnt="7"/>
      <dgm:spPr/>
    </dgm:pt>
    <dgm:pt modelId="{993C6124-7901-46B0-B2F1-66A46664D3AE}" type="pres">
      <dgm:prSet presAssocID="{3FE69BB4-686B-4956-9CA8-1F55DD32F2A5}" presName="text_5" presStyleLbl="node1" presStyleIdx="4" presStyleCnt="7">
        <dgm:presLayoutVars>
          <dgm:bulletEnabled val="1"/>
        </dgm:presLayoutVars>
      </dgm:prSet>
      <dgm:spPr>
        <a:prstGeom prst="parallelogram">
          <a:avLst/>
        </a:prstGeom>
      </dgm:spPr>
      <dgm:t>
        <a:bodyPr/>
        <a:lstStyle/>
        <a:p>
          <a:endParaRPr lang="id-ID"/>
        </a:p>
      </dgm:t>
    </dgm:pt>
    <dgm:pt modelId="{8D132DA5-C8FF-4277-A3B9-592F7502E777}" type="pres">
      <dgm:prSet presAssocID="{3FE69BB4-686B-4956-9CA8-1F55DD32F2A5}" presName="accent_5" presStyleCnt="0"/>
      <dgm:spPr/>
    </dgm:pt>
    <dgm:pt modelId="{6FC88210-4157-4D27-98B3-342F2910C0FB}" type="pres">
      <dgm:prSet presAssocID="{3FE69BB4-686B-4956-9CA8-1F55DD32F2A5}" presName="accentRepeatNode" presStyleLbl="solidFgAcc1" presStyleIdx="4" presStyleCnt="7"/>
      <dgm:spPr/>
    </dgm:pt>
    <dgm:pt modelId="{8FA008D2-09ED-40F8-BFA7-FE32336CD6FA}" type="pres">
      <dgm:prSet presAssocID="{56D79340-EC3A-472A-9FC1-37C9629C91DC}" presName="text_6" presStyleLbl="node1" presStyleIdx="5" presStyleCnt="7">
        <dgm:presLayoutVars>
          <dgm:bulletEnabled val="1"/>
        </dgm:presLayoutVars>
      </dgm:prSet>
      <dgm:spPr>
        <a:prstGeom prst="parallelogram">
          <a:avLst/>
        </a:prstGeom>
      </dgm:spPr>
      <dgm:t>
        <a:bodyPr/>
        <a:lstStyle/>
        <a:p>
          <a:endParaRPr lang="id-ID"/>
        </a:p>
      </dgm:t>
    </dgm:pt>
    <dgm:pt modelId="{02C20DC4-D86B-4C28-BF02-D7C4E60E5A1D}" type="pres">
      <dgm:prSet presAssocID="{56D79340-EC3A-472A-9FC1-37C9629C91DC}" presName="accent_6" presStyleCnt="0"/>
      <dgm:spPr/>
    </dgm:pt>
    <dgm:pt modelId="{B6CF6861-427F-4EDE-96F6-E049BC6B44B4}" type="pres">
      <dgm:prSet presAssocID="{56D79340-EC3A-472A-9FC1-37C9629C91DC}" presName="accentRepeatNode" presStyleLbl="solidFgAcc1" presStyleIdx="5" presStyleCnt="7"/>
      <dgm:spPr/>
    </dgm:pt>
    <dgm:pt modelId="{573D7F19-825E-4CA2-884D-FFB6C4376E11}" type="pres">
      <dgm:prSet presAssocID="{FC712ED2-C7F8-4ACC-AD8E-B148BEF77241}" presName="text_7" presStyleLbl="node1" presStyleIdx="6" presStyleCnt="7">
        <dgm:presLayoutVars>
          <dgm:bulletEnabled val="1"/>
        </dgm:presLayoutVars>
      </dgm:prSet>
      <dgm:spPr>
        <a:prstGeom prst="parallelogram">
          <a:avLst/>
        </a:prstGeom>
      </dgm:spPr>
      <dgm:t>
        <a:bodyPr/>
        <a:lstStyle/>
        <a:p>
          <a:endParaRPr lang="id-ID"/>
        </a:p>
      </dgm:t>
    </dgm:pt>
    <dgm:pt modelId="{B4A4EFFD-78F5-4505-9BFC-A70A656C6CD6}" type="pres">
      <dgm:prSet presAssocID="{FC712ED2-C7F8-4ACC-AD8E-B148BEF77241}" presName="accent_7" presStyleCnt="0"/>
      <dgm:spPr/>
    </dgm:pt>
    <dgm:pt modelId="{48FCDFAC-0192-4DD9-BE41-31D37488C896}" type="pres">
      <dgm:prSet presAssocID="{FC712ED2-C7F8-4ACC-AD8E-B148BEF77241}" presName="accentRepeatNode" presStyleLbl="solidFgAcc1" presStyleIdx="6" presStyleCnt="7"/>
      <dgm:spPr/>
    </dgm:pt>
  </dgm:ptLst>
  <dgm:cxnLst>
    <dgm:cxn modelId="{6F534CC4-80CB-43EA-92F7-E85BD416E19A}" type="presOf" srcId="{3B7FFB8D-30FE-4C33-8B98-2D4CF66363FB}" destId="{06965B5D-FBAA-442A-90F6-11C670538687}" srcOrd="0" destOrd="0" presId="urn:microsoft.com/office/officeart/2008/layout/VerticalCurvedList"/>
    <dgm:cxn modelId="{61A016BF-B1BC-44FE-A80A-AA06E068AE89}" type="presOf" srcId="{56D79340-EC3A-472A-9FC1-37C9629C91DC}" destId="{8FA008D2-09ED-40F8-BFA7-FE32336CD6FA}" srcOrd="0" destOrd="0" presId="urn:microsoft.com/office/officeart/2008/layout/VerticalCurvedList"/>
    <dgm:cxn modelId="{CE31CEA3-E415-45B1-8BA1-9F43F6D4BFD4}" srcId="{D9DA557A-9517-4175-9D00-0046BED6ABEF}" destId="{FC712ED2-C7F8-4ACC-AD8E-B148BEF77241}" srcOrd="6" destOrd="0" parTransId="{40F60314-C04B-4EA9-83F0-2152C6B35455}" sibTransId="{A65B77EF-3E01-4DD4-AE84-49BD153465A1}"/>
    <dgm:cxn modelId="{C921FF07-0F99-489D-AF5D-DC28378BB099}" type="presOf" srcId="{3FE69BB4-686B-4956-9CA8-1F55DD32F2A5}" destId="{993C6124-7901-46B0-B2F1-66A46664D3AE}" srcOrd="0" destOrd="0" presId="urn:microsoft.com/office/officeart/2008/layout/VerticalCurvedList"/>
    <dgm:cxn modelId="{499EF91E-EB3B-41EF-811D-85BA7626DE76}" srcId="{D9DA557A-9517-4175-9D00-0046BED6ABEF}" destId="{CBC9B76C-317C-4165-A710-26FF8E98C290}" srcOrd="3" destOrd="0" parTransId="{2A3C4829-8DE6-49C1-88FF-38A31D1B07D1}" sibTransId="{E4329774-50D7-4A1B-82B7-7E6AC03C8188}"/>
    <dgm:cxn modelId="{BEE30019-0E0F-45FE-9C8B-35F4CD4A1265}" type="presOf" srcId="{885A3852-8E7A-4BA9-88CA-1F5871F27926}" destId="{9FCDF4B7-DC14-415C-A993-C589D7415869}" srcOrd="0" destOrd="0" presId="urn:microsoft.com/office/officeart/2008/layout/VerticalCurvedList"/>
    <dgm:cxn modelId="{81AE9752-C337-4E9C-9C2E-D16070D14692}" srcId="{D9DA557A-9517-4175-9D00-0046BED6ABEF}" destId="{FA0A68E5-8C81-4E6E-B167-52745A0C9E92}" srcOrd="1" destOrd="0" parTransId="{2D8C8B87-CFCD-4323-ADD9-8950874D2F65}" sibTransId="{C165F61E-C271-4C8B-88FD-C33C5F045708}"/>
    <dgm:cxn modelId="{184DC1DE-65CE-4414-98E5-417A77651F2A}" type="presOf" srcId="{D9DA557A-9517-4175-9D00-0046BED6ABEF}" destId="{69122D20-0CCE-46F8-85A8-C43F455271EF}" srcOrd="0" destOrd="0" presId="urn:microsoft.com/office/officeart/2008/layout/VerticalCurvedList"/>
    <dgm:cxn modelId="{A3DA7E6B-1E0C-4508-B9E6-1EDF3B6D4EA4}" type="presOf" srcId="{FC712ED2-C7F8-4ACC-AD8E-B148BEF77241}" destId="{573D7F19-825E-4CA2-884D-FFB6C4376E11}" srcOrd="0" destOrd="0" presId="urn:microsoft.com/office/officeart/2008/layout/VerticalCurvedList"/>
    <dgm:cxn modelId="{924F7E5E-AF7F-4956-88A7-381BA5CB377E}" srcId="{D9DA557A-9517-4175-9D00-0046BED6ABEF}" destId="{56D79340-EC3A-472A-9FC1-37C9629C91DC}" srcOrd="5" destOrd="0" parTransId="{7719206C-9D39-452B-9CF5-3E765F944EE4}" sibTransId="{1E873200-00B3-4A6A-8DAC-DB2428BF2880}"/>
    <dgm:cxn modelId="{4657C747-2278-4CF8-8C83-6F229CA0FF5A}" srcId="{D9DA557A-9517-4175-9D00-0046BED6ABEF}" destId="{885A3852-8E7A-4BA9-88CA-1F5871F27926}" srcOrd="0" destOrd="0" parTransId="{13CBB897-CC3B-452C-AEDF-447C1676BD0E}" sibTransId="{3B7FFB8D-30FE-4C33-8B98-2D4CF66363FB}"/>
    <dgm:cxn modelId="{F76CEBC3-0466-4599-BA37-E0C39734B1BC}" type="presOf" srcId="{FA0A68E5-8C81-4E6E-B167-52745A0C9E92}" destId="{1E779099-F9EF-4499-9CF9-A610BEC2B267}" srcOrd="0" destOrd="0" presId="urn:microsoft.com/office/officeart/2008/layout/VerticalCurvedList"/>
    <dgm:cxn modelId="{5E10252F-9F46-4CB2-9FD0-37F349451FC0}" type="presOf" srcId="{F0C1B89D-00D3-428D-9AF9-8568AC63D1EC}" destId="{7E4CE6B2-1FEF-487E-B50E-8F5290E1B2B8}" srcOrd="0" destOrd="0" presId="urn:microsoft.com/office/officeart/2008/layout/VerticalCurvedList"/>
    <dgm:cxn modelId="{FBE6266E-DAE9-4D36-94FA-73390C8076A4}" srcId="{D9DA557A-9517-4175-9D00-0046BED6ABEF}" destId="{F0C1B89D-00D3-428D-9AF9-8568AC63D1EC}" srcOrd="2" destOrd="0" parTransId="{AADE0B90-B1B2-4683-A5E0-3BBD8F99ED68}" sibTransId="{648A8434-E369-454A-9048-FDFF12D8FB31}"/>
    <dgm:cxn modelId="{C4C136BA-6067-4F43-B7E8-C3B84D34D4E2}" type="presOf" srcId="{CBC9B76C-317C-4165-A710-26FF8E98C290}" destId="{8EB0133C-EC72-4CE1-80C4-22D28A2E652D}" srcOrd="0" destOrd="0" presId="urn:microsoft.com/office/officeart/2008/layout/VerticalCurvedList"/>
    <dgm:cxn modelId="{7DC03A70-C825-4937-8959-2599AA5389D2}" srcId="{D9DA557A-9517-4175-9D00-0046BED6ABEF}" destId="{3FE69BB4-686B-4956-9CA8-1F55DD32F2A5}" srcOrd="4" destOrd="0" parTransId="{1F9ECF1B-31C9-4E12-AF23-F3BA84BA3EFB}" sibTransId="{A5606B72-41AB-468B-B910-BB2B4CE268F5}"/>
    <dgm:cxn modelId="{7315B346-DBA7-423E-9728-088D46C90E7F}" type="presParOf" srcId="{69122D20-0CCE-46F8-85A8-C43F455271EF}" destId="{1BF811B3-0A9D-40EE-B79F-EBF1BA2F6899}" srcOrd="0" destOrd="0" presId="urn:microsoft.com/office/officeart/2008/layout/VerticalCurvedList"/>
    <dgm:cxn modelId="{0548C55C-FC2E-492D-95CD-E8103E519402}" type="presParOf" srcId="{1BF811B3-0A9D-40EE-B79F-EBF1BA2F6899}" destId="{B17A4520-F9C4-4444-BDA2-A6F9E6C09DE3}" srcOrd="0" destOrd="0" presId="urn:microsoft.com/office/officeart/2008/layout/VerticalCurvedList"/>
    <dgm:cxn modelId="{6ADB4AF8-1473-4699-8314-8ACDC77601A1}" type="presParOf" srcId="{B17A4520-F9C4-4444-BDA2-A6F9E6C09DE3}" destId="{1F1E0BA5-7055-47DF-B70E-DDB93E5BCDC2}" srcOrd="0" destOrd="0" presId="urn:microsoft.com/office/officeart/2008/layout/VerticalCurvedList"/>
    <dgm:cxn modelId="{3F494DFD-3B69-411A-AB62-3D670D1D8BA8}" type="presParOf" srcId="{B17A4520-F9C4-4444-BDA2-A6F9E6C09DE3}" destId="{06965B5D-FBAA-442A-90F6-11C670538687}" srcOrd="1" destOrd="0" presId="urn:microsoft.com/office/officeart/2008/layout/VerticalCurvedList"/>
    <dgm:cxn modelId="{78FB84D4-4B13-4F4D-8B16-24AB73D5F3DA}" type="presParOf" srcId="{B17A4520-F9C4-4444-BDA2-A6F9E6C09DE3}" destId="{19912536-D5B3-49D2-94BA-8692A34C5BE2}" srcOrd="2" destOrd="0" presId="urn:microsoft.com/office/officeart/2008/layout/VerticalCurvedList"/>
    <dgm:cxn modelId="{C6F5DCE6-7CA9-4E54-96C7-242FABCCEFCB}" type="presParOf" srcId="{B17A4520-F9C4-4444-BDA2-A6F9E6C09DE3}" destId="{0B74EDB1-C3FE-4810-94E0-79B07F35AAA8}" srcOrd="3" destOrd="0" presId="urn:microsoft.com/office/officeart/2008/layout/VerticalCurvedList"/>
    <dgm:cxn modelId="{3A837131-1BA5-4A0C-AF0C-15B3913F8AEF}" type="presParOf" srcId="{1BF811B3-0A9D-40EE-B79F-EBF1BA2F6899}" destId="{9FCDF4B7-DC14-415C-A993-C589D7415869}" srcOrd="1" destOrd="0" presId="urn:microsoft.com/office/officeart/2008/layout/VerticalCurvedList"/>
    <dgm:cxn modelId="{01AFBCC6-6107-4410-8D3E-9DA21F4EEA20}" type="presParOf" srcId="{1BF811B3-0A9D-40EE-B79F-EBF1BA2F6899}" destId="{92B0B049-CE4C-4828-9045-A6495AC25BAA}" srcOrd="2" destOrd="0" presId="urn:microsoft.com/office/officeart/2008/layout/VerticalCurvedList"/>
    <dgm:cxn modelId="{79E785F3-91AE-4289-A4FC-156123E02F75}" type="presParOf" srcId="{92B0B049-CE4C-4828-9045-A6495AC25BAA}" destId="{79CB3F10-37B9-45AF-BBF4-2DA722ACA564}" srcOrd="0" destOrd="0" presId="urn:microsoft.com/office/officeart/2008/layout/VerticalCurvedList"/>
    <dgm:cxn modelId="{EAC62813-139B-4CC2-B507-C5CBCFB084EB}" type="presParOf" srcId="{1BF811B3-0A9D-40EE-B79F-EBF1BA2F6899}" destId="{1E779099-F9EF-4499-9CF9-A610BEC2B267}" srcOrd="3" destOrd="0" presId="urn:microsoft.com/office/officeart/2008/layout/VerticalCurvedList"/>
    <dgm:cxn modelId="{9F92223D-15BF-41A6-9278-563CEB19095C}" type="presParOf" srcId="{1BF811B3-0A9D-40EE-B79F-EBF1BA2F6899}" destId="{E3B14DCD-A451-4AB9-83FF-F32759562CDC}" srcOrd="4" destOrd="0" presId="urn:microsoft.com/office/officeart/2008/layout/VerticalCurvedList"/>
    <dgm:cxn modelId="{43FF9460-5739-4F2E-BB28-20327E4C847A}" type="presParOf" srcId="{E3B14DCD-A451-4AB9-83FF-F32759562CDC}" destId="{DD8FCF26-819A-4EFD-AE5C-749A1FAD0B7E}" srcOrd="0" destOrd="0" presId="urn:microsoft.com/office/officeart/2008/layout/VerticalCurvedList"/>
    <dgm:cxn modelId="{199BB266-A135-4C4E-A50A-72A09DE501A1}" type="presParOf" srcId="{1BF811B3-0A9D-40EE-B79F-EBF1BA2F6899}" destId="{7E4CE6B2-1FEF-487E-B50E-8F5290E1B2B8}" srcOrd="5" destOrd="0" presId="urn:microsoft.com/office/officeart/2008/layout/VerticalCurvedList"/>
    <dgm:cxn modelId="{6EC24440-40E7-4E7B-97E3-53160A151EE9}" type="presParOf" srcId="{1BF811B3-0A9D-40EE-B79F-EBF1BA2F6899}" destId="{7F0F5DD5-72ED-4219-A8D9-B93A280ED704}" srcOrd="6" destOrd="0" presId="urn:microsoft.com/office/officeart/2008/layout/VerticalCurvedList"/>
    <dgm:cxn modelId="{50ED85DD-C8AD-4E94-AF5B-7D96C1F9AF74}" type="presParOf" srcId="{7F0F5DD5-72ED-4219-A8D9-B93A280ED704}" destId="{A1BE9C66-F254-425F-9E5B-3AFBB82313CC}" srcOrd="0" destOrd="0" presId="urn:microsoft.com/office/officeart/2008/layout/VerticalCurvedList"/>
    <dgm:cxn modelId="{AFBCF6DC-472C-4C4F-BD18-E75B11CD9B09}" type="presParOf" srcId="{1BF811B3-0A9D-40EE-B79F-EBF1BA2F6899}" destId="{8EB0133C-EC72-4CE1-80C4-22D28A2E652D}" srcOrd="7" destOrd="0" presId="urn:microsoft.com/office/officeart/2008/layout/VerticalCurvedList"/>
    <dgm:cxn modelId="{2E80759E-9BA7-474D-9F18-852C9E6B28BD}" type="presParOf" srcId="{1BF811B3-0A9D-40EE-B79F-EBF1BA2F6899}" destId="{05C91B28-FE1F-46AB-A210-3E3E3BBC8218}" srcOrd="8" destOrd="0" presId="urn:microsoft.com/office/officeart/2008/layout/VerticalCurvedList"/>
    <dgm:cxn modelId="{7B437F9D-DDF1-4C32-9209-926FC3166B20}" type="presParOf" srcId="{05C91B28-FE1F-46AB-A210-3E3E3BBC8218}" destId="{BF071077-3769-44A9-9162-016D7BE589F9}" srcOrd="0" destOrd="0" presId="urn:microsoft.com/office/officeart/2008/layout/VerticalCurvedList"/>
    <dgm:cxn modelId="{A1E3B090-2C84-44F9-B2B9-9C2AC777E87D}" type="presParOf" srcId="{1BF811B3-0A9D-40EE-B79F-EBF1BA2F6899}" destId="{993C6124-7901-46B0-B2F1-66A46664D3AE}" srcOrd="9" destOrd="0" presId="urn:microsoft.com/office/officeart/2008/layout/VerticalCurvedList"/>
    <dgm:cxn modelId="{4046C5BB-FEB4-4D73-9F37-2D002CFC6354}" type="presParOf" srcId="{1BF811B3-0A9D-40EE-B79F-EBF1BA2F6899}" destId="{8D132DA5-C8FF-4277-A3B9-592F7502E777}" srcOrd="10" destOrd="0" presId="urn:microsoft.com/office/officeart/2008/layout/VerticalCurvedList"/>
    <dgm:cxn modelId="{D2AC5A4E-0B90-4323-AC41-052B7A251047}" type="presParOf" srcId="{8D132DA5-C8FF-4277-A3B9-592F7502E777}" destId="{6FC88210-4157-4D27-98B3-342F2910C0FB}" srcOrd="0" destOrd="0" presId="urn:microsoft.com/office/officeart/2008/layout/VerticalCurvedList"/>
    <dgm:cxn modelId="{AC67CBA2-9184-451E-BF22-EF8E52855FD1}" type="presParOf" srcId="{1BF811B3-0A9D-40EE-B79F-EBF1BA2F6899}" destId="{8FA008D2-09ED-40F8-BFA7-FE32336CD6FA}" srcOrd="11" destOrd="0" presId="urn:microsoft.com/office/officeart/2008/layout/VerticalCurvedList"/>
    <dgm:cxn modelId="{1C93CA16-96DB-4C9B-889A-819E90B631EF}" type="presParOf" srcId="{1BF811B3-0A9D-40EE-B79F-EBF1BA2F6899}" destId="{02C20DC4-D86B-4C28-BF02-D7C4E60E5A1D}" srcOrd="12" destOrd="0" presId="urn:microsoft.com/office/officeart/2008/layout/VerticalCurvedList"/>
    <dgm:cxn modelId="{86E622BE-1F61-445B-B42E-75932D9EC826}" type="presParOf" srcId="{02C20DC4-D86B-4C28-BF02-D7C4E60E5A1D}" destId="{B6CF6861-427F-4EDE-96F6-E049BC6B44B4}" srcOrd="0" destOrd="0" presId="urn:microsoft.com/office/officeart/2008/layout/VerticalCurvedList"/>
    <dgm:cxn modelId="{DB1F4CC2-E6C0-41B0-8593-21813BF845A6}" type="presParOf" srcId="{1BF811B3-0A9D-40EE-B79F-EBF1BA2F6899}" destId="{573D7F19-825E-4CA2-884D-FFB6C4376E11}" srcOrd="13" destOrd="0" presId="urn:microsoft.com/office/officeart/2008/layout/VerticalCurvedList"/>
    <dgm:cxn modelId="{C0EA2D64-36AC-40A6-A08D-FFD9C930A8C6}" type="presParOf" srcId="{1BF811B3-0A9D-40EE-B79F-EBF1BA2F6899}" destId="{B4A4EFFD-78F5-4505-9BFC-A70A656C6CD6}" srcOrd="14" destOrd="0" presId="urn:microsoft.com/office/officeart/2008/layout/VerticalCurvedList"/>
    <dgm:cxn modelId="{92DFF3C1-0CE9-4944-A155-32C264517669}" type="presParOf" srcId="{B4A4EFFD-78F5-4505-9BFC-A70A656C6CD6}" destId="{48FCDFAC-0192-4DD9-BE41-31D37488C89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484E96C-5471-4689-9223-882317C9194D}">
      <dsp:nvSpPr>
        <dsp:cNvPr id="0" name=""/>
        <dsp:cNvSpPr/>
      </dsp:nvSpPr>
      <dsp:spPr>
        <a:xfrm>
          <a:off x="382256" y="375322"/>
          <a:ext cx="3497770" cy="3497770"/>
        </a:xfrm>
        <a:prstGeom prst="pie">
          <a:avLst>
            <a:gd name="adj1" fmla="val 16200000"/>
            <a:gd name="adj2" fmla="val 2052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TUMBUH</a:t>
          </a:r>
        </a:p>
      </dsp:txBody>
      <dsp:txXfrm>
        <a:off x="2206926" y="963281"/>
        <a:ext cx="1124283" cy="749522"/>
      </dsp:txXfrm>
    </dsp:sp>
    <dsp:sp modelId="{9BFD8575-B19B-4E80-B03D-E4F870FF5187}">
      <dsp:nvSpPr>
        <dsp:cNvPr id="0" name=""/>
        <dsp:cNvSpPr/>
      </dsp:nvSpPr>
      <dsp:spPr>
        <a:xfrm>
          <a:off x="412237" y="468596"/>
          <a:ext cx="3497770" cy="3497770"/>
        </a:xfrm>
        <a:prstGeom prst="pie">
          <a:avLst>
            <a:gd name="adj1" fmla="val 20520000"/>
            <a:gd name="adj2" fmla="val 324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/>
            <a:t>kompetitif</a:t>
          </a:r>
          <a:endParaRPr lang="en-US" sz="1400" b="1" kern="1200" dirty="0"/>
        </a:p>
      </dsp:txBody>
      <dsp:txXfrm>
        <a:off x="2664967" y="2066744"/>
        <a:ext cx="1041003" cy="832802"/>
      </dsp:txXfrm>
    </dsp:sp>
    <dsp:sp modelId="{93D184DC-F924-4590-950F-1358F56E14DC}">
      <dsp:nvSpPr>
        <dsp:cNvPr id="0" name=""/>
        <dsp:cNvSpPr/>
      </dsp:nvSpPr>
      <dsp:spPr>
        <a:xfrm>
          <a:off x="333120" y="526060"/>
          <a:ext cx="3497770" cy="3497770"/>
        </a:xfrm>
        <a:prstGeom prst="pie">
          <a:avLst>
            <a:gd name="adj1" fmla="val 3240000"/>
            <a:gd name="adj2" fmla="val 756000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PROFESIONAL</a:t>
          </a:r>
        </a:p>
      </dsp:txBody>
      <dsp:txXfrm>
        <a:off x="1582324" y="2982827"/>
        <a:ext cx="999362" cy="916082"/>
      </dsp:txXfrm>
    </dsp:sp>
    <dsp:sp modelId="{44789118-FED7-4253-8B7E-5C8C30412BA9}">
      <dsp:nvSpPr>
        <dsp:cNvPr id="0" name=""/>
        <dsp:cNvSpPr/>
      </dsp:nvSpPr>
      <dsp:spPr>
        <a:xfrm>
          <a:off x="254004" y="468596"/>
          <a:ext cx="3497770" cy="3497770"/>
        </a:xfrm>
        <a:prstGeom prst="pie">
          <a:avLst>
            <a:gd name="adj1" fmla="val 7560000"/>
            <a:gd name="adj2" fmla="val 11880000"/>
          </a:avLst>
        </a:prstGeom>
        <a:solidFill>
          <a:schemeClr val="bg2">
            <a:lumMod val="9000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1" kern="1200" dirty="0" smtClean="0"/>
            <a:t>Inovatif</a:t>
          </a:r>
          <a:endParaRPr lang="en-US" sz="1600" b="1" kern="1200" dirty="0"/>
        </a:p>
      </dsp:txBody>
      <dsp:txXfrm>
        <a:off x="458041" y="2066744"/>
        <a:ext cx="1041003" cy="832802"/>
      </dsp:txXfrm>
    </dsp:sp>
    <dsp:sp modelId="{36DB35F3-BDF1-4678-9BC6-F9506EC96E93}">
      <dsp:nvSpPr>
        <dsp:cNvPr id="0" name=""/>
        <dsp:cNvSpPr/>
      </dsp:nvSpPr>
      <dsp:spPr>
        <a:xfrm>
          <a:off x="283985" y="375322"/>
          <a:ext cx="3497770" cy="3497770"/>
        </a:xfrm>
        <a:prstGeom prst="pie">
          <a:avLst>
            <a:gd name="adj1" fmla="val 11880000"/>
            <a:gd name="adj2" fmla="val 1620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INTEGRITAS</a:t>
          </a:r>
        </a:p>
      </dsp:txBody>
      <dsp:txXfrm>
        <a:off x="832802" y="963281"/>
        <a:ext cx="1124283" cy="749522"/>
      </dsp:txXfrm>
    </dsp:sp>
    <dsp:sp modelId="{D0772F94-000C-4E7A-964C-C7A24C4ED035}">
      <dsp:nvSpPr>
        <dsp:cNvPr id="0" name=""/>
        <dsp:cNvSpPr/>
      </dsp:nvSpPr>
      <dsp:spPr>
        <a:xfrm>
          <a:off x="165562" y="158794"/>
          <a:ext cx="3930827" cy="3930827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rgbClr val="CC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2D7700-0940-46B4-964D-03FE4BFADDB0}">
      <dsp:nvSpPr>
        <dsp:cNvPr id="0" name=""/>
        <dsp:cNvSpPr/>
      </dsp:nvSpPr>
      <dsp:spPr>
        <a:xfrm>
          <a:off x="195950" y="252037"/>
          <a:ext cx="3930827" cy="3930827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rgbClr val="CC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70EFA0-6196-40F9-8880-23FFF73C54EB}">
      <dsp:nvSpPr>
        <dsp:cNvPr id="0" name=""/>
        <dsp:cNvSpPr/>
      </dsp:nvSpPr>
      <dsp:spPr>
        <a:xfrm>
          <a:off x="136325" y="315847"/>
          <a:ext cx="3930827" cy="3930827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rgbClr val="CC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CB1B5B-7398-4774-B77D-D4947FB961F1}">
      <dsp:nvSpPr>
        <dsp:cNvPr id="0" name=""/>
        <dsp:cNvSpPr/>
      </dsp:nvSpPr>
      <dsp:spPr>
        <a:xfrm>
          <a:off x="37234" y="252037"/>
          <a:ext cx="3930827" cy="3930827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rgbClr val="CC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72BE0C-74F6-47A7-8813-F8E9CBEE6897}">
      <dsp:nvSpPr>
        <dsp:cNvPr id="0" name=""/>
        <dsp:cNvSpPr/>
      </dsp:nvSpPr>
      <dsp:spPr>
        <a:xfrm>
          <a:off x="67621" y="158794"/>
          <a:ext cx="3930827" cy="3930827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rgbClr val="CC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5A0816-B72D-4BBD-B9E2-41429FDE3979}">
      <dsp:nvSpPr>
        <dsp:cNvPr id="0" name=""/>
        <dsp:cNvSpPr/>
      </dsp:nvSpPr>
      <dsp:spPr>
        <a:xfrm>
          <a:off x="0" y="0"/>
          <a:ext cx="1909157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D77D3E-C34D-492D-B210-311B61910D88}">
      <dsp:nvSpPr>
        <dsp:cNvPr id="0" name=""/>
        <dsp:cNvSpPr/>
      </dsp:nvSpPr>
      <dsp:spPr>
        <a:xfrm>
          <a:off x="0" y="288020"/>
          <a:ext cx="381831" cy="20882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KREDIT</a:t>
          </a:r>
        </a:p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 smtClean="0"/>
        </a:p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 smtClean="0"/>
        </a:p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 smtClean="0"/>
        </a:p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 smtClean="0"/>
        </a:p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FLAT</a:t>
          </a:r>
        </a:p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 smtClean="0"/>
        </a:p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 smtClean="0"/>
        </a:p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 smtClean="0"/>
        </a:p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700" kern="1200" dirty="0" smtClean="0"/>
        </a:p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700" kern="1200" dirty="0" smtClean="0"/>
        </a:p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700" kern="1200" dirty="0" smtClean="0"/>
        </a:p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ANUITAS</a:t>
          </a:r>
          <a:endParaRPr lang="en-US" sz="700" kern="1200" dirty="0"/>
        </a:p>
      </dsp:txBody>
      <dsp:txXfrm>
        <a:off x="0" y="288020"/>
        <a:ext cx="381831" cy="2088232"/>
      </dsp:txXfrm>
    </dsp:sp>
    <dsp:sp modelId="{5DBDC726-5171-4842-AF36-F16A6BBF197F}">
      <dsp:nvSpPr>
        <dsp:cNvPr id="0" name=""/>
        <dsp:cNvSpPr/>
      </dsp:nvSpPr>
      <dsp:spPr>
        <a:xfrm>
          <a:off x="410468" y="43879"/>
          <a:ext cx="1498688" cy="8775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/>
            <a:t>Kredit</a:t>
          </a:r>
          <a:r>
            <a:rPr lang="en-US" sz="1000" kern="1200" dirty="0" smtClean="0"/>
            <a:t> : 100.000.000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/>
            <a:t>Jangka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Waktu</a:t>
          </a:r>
          <a:r>
            <a:rPr lang="en-US" sz="1000" kern="1200" dirty="0" smtClean="0"/>
            <a:t> 5 </a:t>
          </a:r>
          <a:r>
            <a:rPr lang="en-US" sz="1000" kern="1200" dirty="0" err="1" smtClean="0"/>
            <a:t>Tahun</a:t>
          </a:r>
          <a:r>
            <a:rPr lang="en-US" sz="1000" kern="1200" dirty="0" smtClean="0"/>
            <a:t> / 60 </a:t>
          </a:r>
          <a:r>
            <a:rPr lang="en-US" sz="1000" kern="1200" dirty="0" err="1" smtClean="0"/>
            <a:t>bulan</a:t>
          </a:r>
          <a:endParaRPr lang="en-US" sz="1000" kern="1200" dirty="0" smtClean="0"/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410468" y="43879"/>
        <a:ext cx="1498688" cy="877597"/>
      </dsp:txXfrm>
    </dsp:sp>
    <dsp:sp modelId="{36390FC2-2921-4CB3-BB36-CF913CEE3696}">
      <dsp:nvSpPr>
        <dsp:cNvPr id="0" name=""/>
        <dsp:cNvSpPr/>
      </dsp:nvSpPr>
      <dsp:spPr>
        <a:xfrm>
          <a:off x="381831" y="921477"/>
          <a:ext cx="15273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66656E-7993-49E3-B4CE-AE39819DA23F}">
      <dsp:nvSpPr>
        <dsp:cNvPr id="0" name=""/>
        <dsp:cNvSpPr/>
      </dsp:nvSpPr>
      <dsp:spPr>
        <a:xfrm>
          <a:off x="410468" y="965357"/>
          <a:ext cx="1498688" cy="8775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/>
            <a:t>Dalam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jangka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waktu</a:t>
          </a:r>
          <a:r>
            <a:rPr lang="en-US" sz="1000" kern="1200" dirty="0" smtClean="0"/>
            <a:t> 1 </a:t>
          </a:r>
          <a:r>
            <a:rPr lang="en-US" sz="1000" kern="1200" dirty="0" err="1" smtClean="0"/>
            <a:t>tahun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pokok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berkurang</a:t>
          </a:r>
          <a:r>
            <a:rPr lang="en-US" sz="1000" kern="1200" dirty="0" smtClean="0"/>
            <a:t> 20 </a:t>
          </a:r>
          <a:r>
            <a:rPr lang="en-US" sz="1000" kern="1200" dirty="0" err="1" smtClean="0"/>
            <a:t>jt</a:t>
          </a:r>
          <a:endParaRPr lang="en-US" sz="1000" kern="1200" dirty="0" smtClean="0"/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/>
            <a:t>Sisa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pinjaman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masih</a:t>
          </a:r>
          <a:r>
            <a:rPr lang="en-US" sz="1000" kern="1200" dirty="0" smtClean="0"/>
            <a:t> 80 </a:t>
          </a:r>
          <a:r>
            <a:rPr lang="en-US" sz="1000" kern="1200" dirty="0" err="1" smtClean="0"/>
            <a:t>jt</a:t>
          </a:r>
          <a:r>
            <a:rPr lang="en-US" sz="1000" kern="1200" dirty="0" smtClean="0"/>
            <a:t> </a:t>
          </a:r>
          <a:endParaRPr lang="en-US" sz="1000" kern="1200" dirty="0"/>
        </a:p>
      </dsp:txBody>
      <dsp:txXfrm>
        <a:off x="410468" y="965357"/>
        <a:ext cx="1498688" cy="877597"/>
      </dsp:txXfrm>
    </dsp:sp>
    <dsp:sp modelId="{EDC8E60C-E01E-4BC3-90CD-F01170B0F49C}">
      <dsp:nvSpPr>
        <dsp:cNvPr id="0" name=""/>
        <dsp:cNvSpPr/>
      </dsp:nvSpPr>
      <dsp:spPr>
        <a:xfrm>
          <a:off x="381831" y="1842954"/>
          <a:ext cx="15273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A55660-E929-4543-AAA0-309892094EEA}">
      <dsp:nvSpPr>
        <dsp:cNvPr id="0" name=""/>
        <dsp:cNvSpPr/>
      </dsp:nvSpPr>
      <dsp:spPr>
        <a:xfrm>
          <a:off x="410468" y="1886834"/>
          <a:ext cx="1498688" cy="8775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/>
            <a:t>Dalam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waktu</a:t>
          </a:r>
          <a:r>
            <a:rPr lang="en-US" sz="1000" kern="1200" dirty="0" smtClean="0"/>
            <a:t> 1 </a:t>
          </a:r>
          <a:r>
            <a:rPr lang="en-US" sz="1000" kern="1200" dirty="0" err="1" smtClean="0"/>
            <a:t>tahun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pokok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berkurang</a:t>
          </a:r>
          <a:r>
            <a:rPr lang="en-US" sz="1000" kern="1200" dirty="0" smtClean="0"/>
            <a:t> 5 </a:t>
          </a:r>
          <a:r>
            <a:rPr lang="en-US" sz="1000" kern="1200" dirty="0" err="1" smtClean="0"/>
            <a:t>jt</a:t>
          </a:r>
          <a:endParaRPr lang="en-US" sz="1000" kern="1200" dirty="0" smtClean="0"/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/>
            <a:t>Sisa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pinjaman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masih</a:t>
          </a:r>
          <a:r>
            <a:rPr lang="en-US" sz="1000" kern="1200" dirty="0" smtClean="0"/>
            <a:t> 95 </a:t>
          </a:r>
          <a:r>
            <a:rPr lang="en-US" sz="1000" kern="1200" dirty="0" err="1" smtClean="0"/>
            <a:t>jt</a:t>
          </a:r>
          <a:endParaRPr lang="en-US" sz="1000" kern="1200" dirty="0"/>
        </a:p>
      </dsp:txBody>
      <dsp:txXfrm>
        <a:off x="410468" y="1886834"/>
        <a:ext cx="1498688" cy="877597"/>
      </dsp:txXfrm>
    </dsp:sp>
    <dsp:sp modelId="{8FE50E56-CA0B-4A3D-9288-3BCE207C82F7}">
      <dsp:nvSpPr>
        <dsp:cNvPr id="0" name=""/>
        <dsp:cNvSpPr/>
      </dsp:nvSpPr>
      <dsp:spPr>
        <a:xfrm>
          <a:off x="381831" y="2764432"/>
          <a:ext cx="15273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6965B5D-FBAA-442A-90F6-11C670538687}">
      <dsp:nvSpPr>
        <dsp:cNvPr id="0" name=""/>
        <dsp:cNvSpPr/>
      </dsp:nvSpPr>
      <dsp:spPr>
        <a:xfrm>
          <a:off x="-5695879" y="-872376"/>
          <a:ext cx="6785312" cy="6785312"/>
        </a:xfrm>
        <a:prstGeom prst="blockArc">
          <a:avLst>
            <a:gd name="adj1" fmla="val 18900000"/>
            <a:gd name="adj2" fmla="val 2700000"/>
            <a:gd name="adj3" fmla="val 318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CDF4B7-DC14-415C-A993-C589D7415869}">
      <dsp:nvSpPr>
        <dsp:cNvPr id="0" name=""/>
        <dsp:cNvSpPr/>
      </dsp:nvSpPr>
      <dsp:spPr>
        <a:xfrm>
          <a:off x="353595" y="229070"/>
          <a:ext cx="4979713" cy="458086"/>
        </a:xfrm>
        <a:prstGeom prst="parallelogram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3606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500" b="1" kern="1200" dirty="0" smtClean="0"/>
            <a:t>Lakukan Otentikasi  Pensiun Setiap Bulan</a:t>
          </a:r>
        </a:p>
      </dsp:txBody>
      <dsp:txXfrm>
        <a:off x="353595" y="229070"/>
        <a:ext cx="4979713" cy="458086"/>
      </dsp:txXfrm>
    </dsp:sp>
    <dsp:sp modelId="{79CB3F10-37B9-45AF-BBF4-2DA722ACA564}">
      <dsp:nvSpPr>
        <dsp:cNvPr id="0" name=""/>
        <dsp:cNvSpPr/>
      </dsp:nvSpPr>
      <dsp:spPr>
        <a:xfrm>
          <a:off x="67291" y="171883"/>
          <a:ext cx="572607" cy="5726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779099-F9EF-4499-9CF9-A610BEC2B267}">
      <dsp:nvSpPr>
        <dsp:cNvPr id="0" name=""/>
        <dsp:cNvSpPr/>
      </dsp:nvSpPr>
      <dsp:spPr>
        <a:xfrm>
          <a:off x="768433" y="916676"/>
          <a:ext cx="4564875" cy="458086"/>
        </a:xfrm>
        <a:prstGeom prst="parallelogram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3606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500" b="1" kern="1200" dirty="0" smtClean="0"/>
            <a:t>Surat Kuasa Pengambilan Pensiun</a:t>
          </a:r>
          <a:endParaRPr lang="id-ID" sz="1500" kern="1200" dirty="0"/>
        </a:p>
      </dsp:txBody>
      <dsp:txXfrm>
        <a:off x="768433" y="916676"/>
        <a:ext cx="4564875" cy="458086"/>
      </dsp:txXfrm>
    </dsp:sp>
    <dsp:sp modelId="{DD8FCF26-819A-4EFD-AE5C-749A1FAD0B7E}">
      <dsp:nvSpPr>
        <dsp:cNvPr id="0" name=""/>
        <dsp:cNvSpPr/>
      </dsp:nvSpPr>
      <dsp:spPr>
        <a:xfrm>
          <a:off x="482129" y="859415"/>
          <a:ext cx="572607" cy="5726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4CE6B2-1FEF-487E-B50E-8F5290E1B2B8}">
      <dsp:nvSpPr>
        <dsp:cNvPr id="0" name=""/>
        <dsp:cNvSpPr/>
      </dsp:nvSpPr>
      <dsp:spPr>
        <a:xfrm>
          <a:off x="995762" y="1603704"/>
          <a:ext cx="4337545" cy="458086"/>
        </a:xfrm>
        <a:prstGeom prst="parallelogram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3606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500" b="1" kern="1200" dirty="0" smtClean="0"/>
            <a:t>Informasi  Meninggal Dunia</a:t>
          </a:r>
          <a:endParaRPr lang="id-ID" sz="1500" kern="1200" dirty="0"/>
        </a:p>
      </dsp:txBody>
      <dsp:txXfrm>
        <a:off x="995762" y="1603704"/>
        <a:ext cx="4337545" cy="458086"/>
      </dsp:txXfrm>
    </dsp:sp>
    <dsp:sp modelId="{A1BE9C66-F254-425F-9E5B-3AFBB82313CC}">
      <dsp:nvSpPr>
        <dsp:cNvPr id="0" name=""/>
        <dsp:cNvSpPr/>
      </dsp:nvSpPr>
      <dsp:spPr>
        <a:xfrm>
          <a:off x="709458" y="1546443"/>
          <a:ext cx="572607" cy="5726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B0133C-EC72-4CE1-80C4-22D28A2E652D}">
      <dsp:nvSpPr>
        <dsp:cNvPr id="0" name=""/>
        <dsp:cNvSpPr/>
      </dsp:nvSpPr>
      <dsp:spPr>
        <a:xfrm>
          <a:off x="1068346" y="2291236"/>
          <a:ext cx="4264961" cy="458086"/>
        </a:xfrm>
        <a:prstGeom prst="parallelogram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3606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500" b="1" kern="1200" dirty="0" smtClean="0"/>
            <a:t>Informasi Kawin Lagi</a:t>
          </a:r>
        </a:p>
      </dsp:txBody>
      <dsp:txXfrm>
        <a:off x="1068346" y="2291236"/>
        <a:ext cx="4264961" cy="458086"/>
      </dsp:txXfrm>
    </dsp:sp>
    <dsp:sp modelId="{BF071077-3769-44A9-9162-016D7BE589F9}">
      <dsp:nvSpPr>
        <dsp:cNvPr id="0" name=""/>
        <dsp:cNvSpPr/>
      </dsp:nvSpPr>
      <dsp:spPr>
        <a:xfrm>
          <a:off x="782042" y="2233976"/>
          <a:ext cx="572607" cy="5726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3C6124-7901-46B0-B2F1-66A46664D3AE}">
      <dsp:nvSpPr>
        <dsp:cNvPr id="0" name=""/>
        <dsp:cNvSpPr/>
      </dsp:nvSpPr>
      <dsp:spPr>
        <a:xfrm>
          <a:off x="995762" y="2978769"/>
          <a:ext cx="4337545" cy="458086"/>
        </a:xfrm>
        <a:prstGeom prst="parallelogram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3606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500" b="1" kern="1200" dirty="0" smtClean="0"/>
            <a:t>Surat Keterangan Sekolah Anak</a:t>
          </a:r>
          <a:endParaRPr lang="id-ID" sz="1500" kern="1200" dirty="0"/>
        </a:p>
      </dsp:txBody>
      <dsp:txXfrm>
        <a:off x="995762" y="2978769"/>
        <a:ext cx="4337545" cy="458086"/>
      </dsp:txXfrm>
    </dsp:sp>
    <dsp:sp modelId="{6FC88210-4157-4D27-98B3-342F2910C0FB}">
      <dsp:nvSpPr>
        <dsp:cNvPr id="0" name=""/>
        <dsp:cNvSpPr/>
      </dsp:nvSpPr>
      <dsp:spPr>
        <a:xfrm>
          <a:off x="709458" y="2921508"/>
          <a:ext cx="572607" cy="5726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A008D2-09ED-40F8-BFA7-FE32336CD6FA}">
      <dsp:nvSpPr>
        <dsp:cNvPr id="0" name=""/>
        <dsp:cNvSpPr/>
      </dsp:nvSpPr>
      <dsp:spPr>
        <a:xfrm>
          <a:off x="768433" y="3665797"/>
          <a:ext cx="4564875" cy="458086"/>
        </a:xfrm>
        <a:prstGeom prst="parallelogram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3606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500" kern="1200" dirty="0" smtClean="0"/>
            <a:t>SPTB (Surat Pengesahan Tanda Bukti Diri)</a:t>
          </a:r>
          <a:endParaRPr lang="id-ID" sz="1500" kern="1200" dirty="0"/>
        </a:p>
      </dsp:txBody>
      <dsp:txXfrm>
        <a:off x="768433" y="3665797"/>
        <a:ext cx="4564875" cy="458086"/>
      </dsp:txXfrm>
    </dsp:sp>
    <dsp:sp modelId="{B6CF6861-427F-4EDE-96F6-E049BC6B44B4}">
      <dsp:nvSpPr>
        <dsp:cNvPr id="0" name=""/>
        <dsp:cNvSpPr/>
      </dsp:nvSpPr>
      <dsp:spPr>
        <a:xfrm>
          <a:off x="482129" y="3608536"/>
          <a:ext cx="572607" cy="5726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3D7F19-825E-4CA2-884D-FFB6C4376E11}">
      <dsp:nvSpPr>
        <dsp:cNvPr id="0" name=""/>
        <dsp:cNvSpPr/>
      </dsp:nvSpPr>
      <dsp:spPr>
        <a:xfrm>
          <a:off x="353595" y="4353330"/>
          <a:ext cx="4979713" cy="458086"/>
        </a:xfrm>
        <a:prstGeom prst="parallelogram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3606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500" kern="1200" dirty="0" smtClean="0"/>
            <a:t>Laporan Pajak </a:t>
          </a:r>
          <a:endParaRPr lang="id-ID" sz="1500" kern="1200" dirty="0"/>
        </a:p>
      </dsp:txBody>
      <dsp:txXfrm>
        <a:off x="353595" y="4353330"/>
        <a:ext cx="4979713" cy="458086"/>
      </dsp:txXfrm>
    </dsp:sp>
    <dsp:sp modelId="{48FCDFAC-0192-4DD9-BE41-31D37488C896}">
      <dsp:nvSpPr>
        <dsp:cNvPr id="0" name=""/>
        <dsp:cNvSpPr/>
      </dsp:nvSpPr>
      <dsp:spPr>
        <a:xfrm>
          <a:off x="67291" y="4296069"/>
          <a:ext cx="572607" cy="5726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image" Target="../media/image59.jpe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4C01D70-C186-444E-9FA6-C9D56FE7CDE0}" type="datetimeFigureOut">
              <a:rPr lang="id-ID"/>
              <a:pPr>
                <a:defRPr/>
              </a:pPr>
              <a:t>03/05/2016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251C5E3-582A-4C12-B135-45D6812B0016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56CB4-742D-484B-A6EC-4169D2E7893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0467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56CB4-742D-484B-A6EC-4169D2E7893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0467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56CB4-742D-484B-A6EC-4169D2E7893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0467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56CB4-742D-484B-A6EC-4169D2E7893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0467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56CB4-742D-484B-A6EC-4169D2E7893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0467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4E989-FB7A-476E-BEB8-673D53FBA210}" type="slidenum">
              <a:rPr lang="id-ID" smtClean="0"/>
              <a:pPr/>
              <a:t>27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2711036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4E989-FB7A-476E-BEB8-673D53FBA210}" type="slidenum">
              <a:rPr lang="id-ID" smtClean="0"/>
              <a:pPr/>
              <a:t>30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2711036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/>
          <p:cNvSpPr/>
          <p:nvPr userDrawn="1"/>
        </p:nvSpPr>
        <p:spPr>
          <a:xfrm>
            <a:off x="-32" y="0"/>
            <a:ext cx="9144032" cy="5214950"/>
          </a:xfrm>
          <a:prstGeom prst="flowChartDocument">
            <a:avLst/>
          </a:prstGeom>
          <a:gradFill flip="none" rotWithShape="1">
            <a:gsLst>
              <a:gs pos="0">
                <a:srgbClr val="06106A">
                  <a:alpha val="0"/>
                </a:srgbClr>
              </a:gs>
              <a:gs pos="50000">
                <a:srgbClr val="06106A">
                  <a:alpha val="80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b="1" dirty="0"/>
          </a:p>
        </p:txBody>
      </p:sp>
      <p:sp>
        <p:nvSpPr>
          <p:cNvPr id="5" name="Flowchart: Document 4"/>
          <p:cNvSpPr/>
          <p:nvPr userDrawn="1"/>
        </p:nvSpPr>
        <p:spPr>
          <a:xfrm>
            <a:off x="0" y="0"/>
            <a:ext cx="9144000" cy="4929188"/>
          </a:xfrm>
          <a:prstGeom prst="flowChartDocumen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b="1" dirty="0"/>
          </a:p>
        </p:txBody>
      </p:sp>
      <p:sp>
        <p:nvSpPr>
          <p:cNvPr id="6" name="Flowchart: Document 5"/>
          <p:cNvSpPr/>
          <p:nvPr userDrawn="1"/>
        </p:nvSpPr>
        <p:spPr>
          <a:xfrm>
            <a:off x="0" y="0"/>
            <a:ext cx="9144032" cy="4929222"/>
          </a:xfrm>
          <a:prstGeom prst="flowChartDocument">
            <a:avLst/>
          </a:prstGeom>
          <a:gradFill flip="none" rotWithShape="1">
            <a:gsLst>
              <a:gs pos="0">
                <a:srgbClr val="06106A">
                  <a:alpha val="66667"/>
                </a:srgbClr>
              </a:gs>
              <a:gs pos="50000">
                <a:srgbClr val="06106A">
                  <a:alpha val="80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b="1" dirty="0"/>
          </a:p>
        </p:txBody>
      </p:sp>
      <p:pic>
        <p:nvPicPr>
          <p:cNvPr id="7" name="Picture 9" descr="logo taspen - 3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5" y="3714750"/>
            <a:ext cx="185737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158" y="1285861"/>
            <a:ext cx="8643998" cy="928693"/>
          </a:xfrm>
        </p:spPr>
        <p:txBody>
          <a:bodyPr/>
          <a:lstStyle>
            <a:lvl1pPr algn="r">
              <a:defRPr sz="44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2285992"/>
            <a:ext cx="8643998" cy="500066"/>
          </a:xfrm>
        </p:spPr>
        <p:txBody>
          <a:bodyPr>
            <a:normAutofit/>
          </a:bodyPr>
          <a:lstStyle>
            <a:lvl1pPr marL="0" indent="0" algn="r">
              <a:buNone/>
              <a:defRPr sz="2400" b="1" baseline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4288" y="-41275"/>
            <a:ext cx="9158288" cy="327025"/>
          </a:xfrm>
          <a:prstGeom prst="rect">
            <a:avLst/>
          </a:prstGeom>
          <a:solidFill>
            <a:srgbClr val="061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5" name="Rectangle 4"/>
          <p:cNvSpPr/>
          <p:nvPr userDrawn="1"/>
        </p:nvSpPr>
        <p:spPr>
          <a:xfrm>
            <a:off x="0" y="307975"/>
            <a:ext cx="9144000" cy="349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8" descr="Moto 1.bmp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25" y="6550025"/>
            <a:ext cx="2500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logo taspen - 3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9625" y="14288"/>
            <a:ext cx="5143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715436" cy="989034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id-ID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4282" y="1600200"/>
            <a:ext cx="8715436" cy="4525963"/>
          </a:xfrm>
        </p:spPr>
        <p:txBody>
          <a:bodyPr vert="eaVert"/>
          <a:lstStyle>
            <a:lvl1pPr>
              <a:defRPr baseline="0">
                <a:latin typeface="Arial" pitchFamily="34" charset="0"/>
                <a:cs typeface="Arial" pitchFamily="34" charset="0"/>
              </a:defRPr>
            </a:lvl1pPr>
            <a:lvl2pPr>
              <a:defRPr baseline="0"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943850" y="6556375"/>
            <a:ext cx="1112838" cy="21431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5F302C5-C763-4CCA-A734-AECB644E6F97}" type="slidenum">
              <a:rPr lang="id-ID"/>
              <a:pPr>
                <a:defRPr/>
              </a:pPr>
              <a:t>‹#›</a:t>
            </a:fld>
            <a:endParaRPr lang="id-ID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4288" y="-41275"/>
            <a:ext cx="9158288" cy="327025"/>
          </a:xfrm>
          <a:prstGeom prst="rect">
            <a:avLst/>
          </a:prstGeom>
          <a:solidFill>
            <a:srgbClr val="061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5" name="Rectangle 4"/>
          <p:cNvSpPr/>
          <p:nvPr userDrawn="1"/>
        </p:nvSpPr>
        <p:spPr>
          <a:xfrm>
            <a:off x="0" y="307975"/>
            <a:ext cx="9144000" cy="349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7943850" y="6556375"/>
            <a:ext cx="1112838" cy="214313"/>
          </a:xfrm>
          <a:prstGeom prst="rect">
            <a:avLst/>
          </a:prstGeom>
          <a:noFill/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6E833E2-CBCE-4E9B-AFBF-FF30456D1D88}" type="slidenum">
              <a:rPr lang="id-ID" sz="12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8" descr="Moto 1.bmp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25" y="6550025"/>
            <a:ext cx="2500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logo taspen - 3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9625" y="14288"/>
            <a:ext cx="5143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72330" y="642918"/>
            <a:ext cx="1857388" cy="5483245"/>
          </a:xfrm>
        </p:spPr>
        <p:txBody>
          <a:bodyPr vert="eaVert"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id-ID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4282" y="642918"/>
            <a:ext cx="6730560" cy="548324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4288" y="-41275"/>
            <a:ext cx="9158288" cy="327025"/>
          </a:xfrm>
          <a:prstGeom prst="rect">
            <a:avLst/>
          </a:prstGeom>
          <a:solidFill>
            <a:srgbClr val="061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5" name="Rectangle 4"/>
          <p:cNvSpPr/>
          <p:nvPr userDrawn="1"/>
        </p:nvSpPr>
        <p:spPr>
          <a:xfrm>
            <a:off x="0" y="307975"/>
            <a:ext cx="9144000" cy="349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pic>
        <p:nvPicPr>
          <p:cNvPr id="6" name="Picture 8" descr="Moto 1.bmp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25" y="6550025"/>
            <a:ext cx="2500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logo taspen - 3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9625" y="14288"/>
            <a:ext cx="5143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428604"/>
            <a:ext cx="8858312" cy="989034"/>
          </a:xfrm>
        </p:spPr>
        <p:txBody>
          <a:bodyPr/>
          <a:lstStyle>
            <a:lvl1pPr>
              <a:defRPr sz="3600" b="1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600200"/>
            <a:ext cx="8858312" cy="4686320"/>
          </a:xfrm>
        </p:spPr>
        <p:txBody>
          <a:bodyPr>
            <a:normAutofit/>
          </a:bodyPr>
          <a:lstStyle>
            <a:lvl1pPr>
              <a:defRPr sz="2800" baseline="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 dirty="0"/>
          </a:p>
        </p:txBody>
      </p:sp>
      <p:sp>
        <p:nvSpPr>
          <p:cNvPr id="8" name="Slide Number Placeholder 5"/>
          <p:cNvSpPr>
            <a:spLocks noGrp="1"/>
          </p:cNvSpPr>
          <p:nvPr userDrawn="1">
            <p:ph type="sldNum" sz="quarter" idx="10"/>
          </p:nvPr>
        </p:nvSpPr>
        <p:spPr>
          <a:xfrm>
            <a:off x="7943850" y="6556375"/>
            <a:ext cx="1112838" cy="21431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3310C20-6E96-427F-B056-5E1CA0E14317}" type="slidenum">
              <a:rPr lang="id-ID"/>
              <a:pPr>
                <a:defRPr/>
              </a:pPr>
              <a:t>‹#›</a:t>
            </a:fld>
            <a:endParaRPr lang="id-ID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4288" y="-41275"/>
            <a:ext cx="9158288" cy="327025"/>
          </a:xfrm>
          <a:prstGeom prst="rect">
            <a:avLst/>
          </a:prstGeom>
          <a:solidFill>
            <a:srgbClr val="061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5" name="Rectangle 4"/>
          <p:cNvSpPr/>
          <p:nvPr userDrawn="1"/>
        </p:nvSpPr>
        <p:spPr>
          <a:xfrm>
            <a:off x="0" y="307975"/>
            <a:ext cx="9144000" cy="349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pic>
        <p:nvPicPr>
          <p:cNvPr id="6" name="Picture 8" descr="logo taspen - 3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9625" y="14288"/>
            <a:ext cx="5143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Moto 1.bmp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25" y="6550025"/>
            <a:ext cx="2500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0" baseline="0">
                <a:solidFill>
                  <a:schemeClr val="bg1">
                    <a:lumMod val="65000"/>
                  </a:schemeClr>
                </a:solidFill>
                <a:effectLst/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 userDrawn="1">
            <p:ph type="sldNum" sz="quarter" idx="10"/>
          </p:nvPr>
        </p:nvSpPr>
        <p:spPr>
          <a:xfrm>
            <a:off x="7943850" y="6556375"/>
            <a:ext cx="1112838" cy="21431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E4057F2-6506-4FE7-AA6F-14C386F6EF70}" type="slidenum">
              <a:rPr lang="id-ID"/>
              <a:pPr>
                <a:defRPr/>
              </a:pPr>
              <a:t>‹#›</a:t>
            </a:fld>
            <a:endParaRPr lang="id-ID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4288" y="-41275"/>
            <a:ext cx="9158288" cy="327025"/>
          </a:xfrm>
          <a:prstGeom prst="rect">
            <a:avLst/>
          </a:prstGeom>
          <a:solidFill>
            <a:srgbClr val="061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6" name="Rectangle 5"/>
          <p:cNvSpPr/>
          <p:nvPr userDrawn="1"/>
        </p:nvSpPr>
        <p:spPr>
          <a:xfrm>
            <a:off x="0" y="307975"/>
            <a:ext cx="9144000" cy="349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pic>
        <p:nvPicPr>
          <p:cNvPr id="7" name="Picture 8" descr="Moto 1.bmp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25" y="6550025"/>
            <a:ext cx="2500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logo taspen - 3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9625" y="14288"/>
            <a:ext cx="5143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715436" cy="989034"/>
          </a:xfrm>
        </p:spPr>
        <p:txBody>
          <a:bodyPr/>
          <a:lstStyle>
            <a:lvl1pPr>
              <a:defRPr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4282" y="1600200"/>
            <a:ext cx="421008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1600200"/>
            <a:ext cx="421008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 dirty="0"/>
          </a:p>
        </p:txBody>
      </p:sp>
      <p:sp>
        <p:nvSpPr>
          <p:cNvPr id="9" name="Slide Number Placeholder 5"/>
          <p:cNvSpPr>
            <a:spLocks noGrp="1"/>
          </p:cNvSpPr>
          <p:nvPr userDrawn="1">
            <p:ph type="sldNum" sz="quarter" idx="10"/>
          </p:nvPr>
        </p:nvSpPr>
        <p:spPr>
          <a:xfrm>
            <a:off x="7943850" y="6556375"/>
            <a:ext cx="1112838" cy="21431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98F35A1-2C0F-4E18-AE80-92132DBEADC5}" type="slidenum">
              <a:rPr lang="id-ID"/>
              <a:pPr>
                <a:defRPr/>
              </a:pPr>
              <a:t>‹#›</a:t>
            </a:fld>
            <a:endParaRPr lang="id-ID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4288" y="-41275"/>
            <a:ext cx="9158288" cy="327025"/>
          </a:xfrm>
          <a:prstGeom prst="rect">
            <a:avLst/>
          </a:prstGeom>
          <a:solidFill>
            <a:srgbClr val="061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8" name="Rectangle 7"/>
          <p:cNvSpPr/>
          <p:nvPr userDrawn="1"/>
        </p:nvSpPr>
        <p:spPr>
          <a:xfrm>
            <a:off x="0" y="307975"/>
            <a:ext cx="9144000" cy="349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Moto 1.bmp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25" y="6550025"/>
            <a:ext cx="2500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logo taspen - 3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9625" y="14288"/>
            <a:ext cx="5143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715436" cy="989034"/>
          </a:xfrm>
        </p:spPr>
        <p:txBody>
          <a:bodyPr/>
          <a:lstStyle>
            <a:lvl1pPr>
              <a:defRPr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282" y="1535113"/>
            <a:ext cx="4211601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4282" y="2174875"/>
            <a:ext cx="4211601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6463" y="1535113"/>
            <a:ext cx="421325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6463" y="2174875"/>
            <a:ext cx="4213255" cy="3951288"/>
          </a:xfrm>
        </p:spPr>
        <p:txBody>
          <a:bodyPr/>
          <a:lstStyle>
            <a:lvl1pPr>
              <a:defRPr sz="2400" baseline="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 dirty="0"/>
          </a:p>
        </p:txBody>
      </p:sp>
      <p:sp>
        <p:nvSpPr>
          <p:cNvPr id="11" name="Slide Number Placeholder 5"/>
          <p:cNvSpPr>
            <a:spLocks noGrp="1"/>
          </p:cNvSpPr>
          <p:nvPr userDrawn="1">
            <p:ph type="sldNum" sz="quarter" idx="10"/>
          </p:nvPr>
        </p:nvSpPr>
        <p:spPr>
          <a:xfrm>
            <a:off x="7943850" y="6556375"/>
            <a:ext cx="1112838" cy="21431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4FE0255-E708-4C09-B83D-00A5820F1B93}" type="slidenum">
              <a:rPr lang="id-ID"/>
              <a:pPr>
                <a:defRPr/>
              </a:pPr>
              <a:t>‹#›</a:t>
            </a:fld>
            <a:endParaRPr lang="id-ID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4288" y="-41275"/>
            <a:ext cx="9158288" cy="327025"/>
          </a:xfrm>
          <a:prstGeom prst="rect">
            <a:avLst/>
          </a:prstGeom>
          <a:solidFill>
            <a:srgbClr val="061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4" name="Rectangle 3"/>
          <p:cNvSpPr/>
          <p:nvPr userDrawn="1"/>
        </p:nvSpPr>
        <p:spPr>
          <a:xfrm>
            <a:off x="0" y="307975"/>
            <a:ext cx="9144000" cy="349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8" descr="Moto 1.bmp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25" y="6550025"/>
            <a:ext cx="2500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logo taspen - 3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9625" y="14288"/>
            <a:ext cx="5143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715436" cy="928686"/>
          </a:xfrm>
        </p:spPr>
        <p:txBody>
          <a:bodyPr/>
          <a:lstStyle>
            <a:lvl1pPr>
              <a:defRPr sz="3600" b="1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id-ID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943850" y="6556375"/>
            <a:ext cx="1112838" cy="21431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78FE9CD-E58A-438C-A541-0D455D3553CA}" type="slidenum">
              <a:rPr lang="id-ID"/>
              <a:pPr>
                <a:defRPr/>
              </a:pPr>
              <a:t>‹#›</a:t>
            </a:fld>
            <a:endParaRPr lang="id-ID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Moto 1.bmp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25" y="6550025"/>
            <a:ext cx="2500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943850" y="6556375"/>
            <a:ext cx="1112838" cy="21431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816FF7F-BD9F-4F4E-951B-7B0B421727C0}" type="slidenum">
              <a:rPr lang="id-ID"/>
              <a:pPr>
                <a:defRPr/>
              </a:pPr>
              <a:t>‹#›</a:t>
            </a:fld>
            <a:endParaRPr lang="id-ID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4288" y="-41275"/>
            <a:ext cx="9158288" cy="327025"/>
          </a:xfrm>
          <a:prstGeom prst="rect">
            <a:avLst/>
          </a:prstGeom>
          <a:solidFill>
            <a:srgbClr val="061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6" name="Rectangle 5"/>
          <p:cNvSpPr/>
          <p:nvPr userDrawn="1"/>
        </p:nvSpPr>
        <p:spPr>
          <a:xfrm>
            <a:off x="0" y="307975"/>
            <a:ext cx="9144000" cy="349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8" descr="Moto 1.bmp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25" y="6550025"/>
            <a:ext cx="2500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logo taspen - 3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9625" y="14288"/>
            <a:ext cx="5143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504845"/>
            <a:ext cx="3251231" cy="1162050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04845"/>
            <a:ext cx="5354668" cy="5853113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 baseline="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4282" y="1666895"/>
            <a:ext cx="3251231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943850" y="6556375"/>
            <a:ext cx="1112838" cy="21431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73FC86-8E14-45B0-99C5-EDA8C9CFDA66}" type="slidenum">
              <a:rPr lang="id-ID"/>
              <a:pPr>
                <a:defRPr/>
              </a:pPr>
              <a:t>‹#›</a:t>
            </a:fld>
            <a:endParaRPr lang="id-ID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4288" y="-41275"/>
            <a:ext cx="9158288" cy="327025"/>
          </a:xfrm>
          <a:prstGeom prst="rect">
            <a:avLst/>
          </a:prstGeom>
          <a:solidFill>
            <a:srgbClr val="061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6" name="Rectangle 5"/>
          <p:cNvSpPr/>
          <p:nvPr userDrawn="1"/>
        </p:nvSpPr>
        <p:spPr>
          <a:xfrm>
            <a:off x="0" y="307975"/>
            <a:ext cx="9144000" cy="349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8" descr="Moto 1.bmp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25" y="6550025"/>
            <a:ext cx="2500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logo taspen - 3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9625" y="14288"/>
            <a:ext cx="5143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id-ID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id-ID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943850" y="6556375"/>
            <a:ext cx="1112838" cy="21431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E946143-C299-4007-B3DE-C1369A69EB27}" type="slidenum">
              <a:rPr lang="id-ID"/>
              <a:pPr>
                <a:defRPr/>
              </a:pPr>
              <a:t>‹#›</a:t>
            </a:fld>
            <a:endParaRPr lang="id-ID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5750" y="274638"/>
            <a:ext cx="85725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d-ID" dirty="0" smtClean="0"/>
              <a:t>KLIK UNTUK EDIT JUDUL SLIDE</a:t>
            </a:r>
            <a:endParaRPr lang="id-ID" dirty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85750" y="1600200"/>
            <a:ext cx="85725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d-ID" smtClean="0"/>
              <a:t>Klik Untuk Edit Teks</a:t>
            </a:r>
            <a:endParaRPr lang="en-US" smtClean="0"/>
          </a:p>
          <a:p>
            <a:pPr lvl="1"/>
            <a:r>
              <a:rPr lang="id-ID" smtClean="0"/>
              <a:t>Tingkat Kedua</a:t>
            </a:r>
            <a:endParaRPr lang="en-US" smtClean="0"/>
          </a:p>
          <a:p>
            <a:pPr lvl="2"/>
            <a:r>
              <a:rPr lang="id-ID" smtClean="0"/>
              <a:t>Tingkat Ketiga</a:t>
            </a:r>
            <a:endParaRPr lang="en-US" smtClean="0"/>
          </a:p>
          <a:p>
            <a:pPr lvl="3"/>
            <a:r>
              <a:rPr lang="id-ID" smtClean="0"/>
              <a:t>Tingkat Keempat</a:t>
            </a:r>
            <a:endParaRPr lang="en-US" smtClean="0"/>
          </a:p>
          <a:p>
            <a:pPr lvl="4"/>
            <a:r>
              <a:rPr lang="id-ID" smtClean="0"/>
              <a:t>Tingkat Kelima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FE2F9B-D163-417E-87C5-C6326B0D8F1E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  <p:sldLayoutId id="2147484106" r:id="rId5"/>
    <p:sldLayoutId id="2147484107" r:id="rId6"/>
    <p:sldLayoutId id="2147484108" r:id="rId7"/>
    <p:sldLayoutId id="2147484109" r:id="rId8"/>
    <p:sldLayoutId id="2147484110" r:id="rId9"/>
    <p:sldLayoutId id="2147484111" r:id="rId10"/>
    <p:sldLayoutId id="214748411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Verdana" pitchFamily="34" charset="0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Verdan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Verdan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Verdan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Verdan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Verdan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Verdan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Verdan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Verdan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3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4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5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6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gif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7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62.jpeg"/><Relationship Id="rId4" Type="http://schemas.openxmlformats.org/officeDocument/2006/relationships/package" Target="../embeddings/Microsoft_Office_Excel_Worksheet8.xlsx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jpeg"/><Relationship Id="rId4" Type="http://schemas.openxmlformats.org/officeDocument/2006/relationships/image" Target="../media/image6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9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jpeg"/><Relationship Id="rId7" Type="http://schemas.openxmlformats.org/officeDocument/2006/relationships/image" Target="../media/image80.png"/><Relationship Id="rId12" Type="http://schemas.openxmlformats.org/officeDocument/2006/relationships/image" Target="../media/image85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jpeg"/><Relationship Id="rId11" Type="http://schemas.openxmlformats.org/officeDocument/2006/relationships/image" Target="../media/image84.jpeg"/><Relationship Id="rId5" Type="http://schemas.openxmlformats.org/officeDocument/2006/relationships/image" Target="../media/image78.png"/><Relationship Id="rId10" Type="http://schemas.openxmlformats.org/officeDocument/2006/relationships/image" Target="../media/image83.png"/><Relationship Id="rId4" Type="http://schemas.openxmlformats.org/officeDocument/2006/relationships/image" Target="../media/image77.jpeg"/><Relationship Id="rId9" Type="http://schemas.openxmlformats.org/officeDocument/2006/relationships/image" Target="../media/image8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jpeg"/><Relationship Id="rId5" Type="http://schemas.openxmlformats.org/officeDocument/2006/relationships/image" Target="../media/image86.jpeg"/><Relationship Id="rId4" Type="http://schemas.openxmlformats.org/officeDocument/2006/relationships/image" Target="../media/image5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jpeg"/><Relationship Id="rId3" Type="http://schemas.openxmlformats.org/officeDocument/2006/relationships/image" Target="../media/image97.png"/><Relationship Id="rId7" Type="http://schemas.openxmlformats.org/officeDocument/2006/relationships/image" Target="../media/image101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jpeg"/><Relationship Id="rId5" Type="http://schemas.openxmlformats.org/officeDocument/2006/relationships/image" Target="../media/image99.jpeg"/><Relationship Id="rId10" Type="http://schemas.openxmlformats.org/officeDocument/2006/relationships/image" Target="../media/image102.jpeg"/><Relationship Id="rId4" Type="http://schemas.openxmlformats.org/officeDocument/2006/relationships/image" Target="../media/image98.jpeg"/><Relationship Id="rId9" Type="http://schemas.openxmlformats.org/officeDocument/2006/relationships/image" Target="../media/image9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12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openxmlformats.org/officeDocument/2006/relationships/hyperlink" Target="MATERI%20DIVISI%20PELAYANAN.ppt" TargetMode="Externa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1.gif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7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hyperlink" Target="http://www.bapertarum-pns.co.id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image" Target="../media/image15.jpeg"/><Relationship Id="rId3" Type="http://schemas.openxmlformats.org/officeDocument/2006/relationships/tags" Target="../tags/tag3.xml"/><Relationship Id="rId21" Type="http://schemas.openxmlformats.org/officeDocument/2006/relationships/image" Target="../media/image18.jpe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14.jpeg"/><Relationship Id="rId2" Type="http://schemas.openxmlformats.org/officeDocument/2006/relationships/tags" Target="../tags/tag2.xml"/><Relationship Id="rId16" Type="http://schemas.openxmlformats.org/officeDocument/2006/relationships/image" Target="../media/image13.jpeg"/><Relationship Id="rId20" Type="http://schemas.openxmlformats.org/officeDocument/2006/relationships/image" Target="../media/image17.jpe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slideLayout" Target="../slideLayouts/slideLayout3.xml"/><Relationship Id="rId23" Type="http://schemas.openxmlformats.org/officeDocument/2006/relationships/image" Target="../media/image12.png"/><Relationship Id="rId10" Type="http://schemas.openxmlformats.org/officeDocument/2006/relationships/tags" Target="../tags/tag10.xml"/><Relationship Id="rId19" Type="http://schemas.openxmlformats.org/officeDocument/2006/relationships/image" Target="../media/image16.jpe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hyperlink" Target="MATERI%20DIVISI%20PELAYANAN.pp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gif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35.gif"/><Relationship Id="rId10" Type="http://schemas.openxmlformats.org/officeDocument/2006/relationships/image" Target="../media/image40.jpeg"/><Relationship Id="rId4" Type="http://schemas.openxmlformats.org/officeDocument/2006/relationships/image" Target="../media/image34.gif"/><Relationship Id="rId9" Type="http://schemas.openxmlformats.org/officeDocument/2006/relationships/image" Target="../media/image3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44525" y="1636713"/>
            <a:ext cx="8175625" cy="92868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d-ID" dirty="0" smtClean="0"/>
              <a:t>SOSIALISASI </a:t>
            </a:r>
            <a:br>
              <a:rPr lang="id-ID" dirty="0" smtClean="0"/>
            </a:br>
            <a:r>
              <a:rPr lang="id-ID" dirty="0" smtClean="0"/>
              <a:t>LAYANAN THT &amp; PENSIUN</a:t>
            </a:r>
            <a:endParaRPr lang="id-ID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Grp="1" noChangeArrowheads="1"/>
          </p:cNvSpPr>
          <p:nvPr>
            <p:ph idx="1"/>
          </p:nvPr>
        </p:nvSpPr>
        <p:spPr>
          <a:xfrm>
            <a:off x="0" y="332656"/>
            <a:ext cx="9144000" cy="792088"/>
          </a:xfrm>
          <a:solidFill>
            <a:schemeClr val="accent5">
              <a:lumMod val="50000"/>
            </a:schemeClr>
          </a:solidFill>
          <a:ln>
            <a:noFill/>
          </a:ln>
        </p:spPr>
        <p:txBody>
          <a:bodyPr lIns="182880" tIns="0">
            <a:normAutofit fontScale="92500" lnSpcReduction="10000"/>
          </a:bodyPr>
          <a:lstStyle/>
          <a:p>
            <a:pPr marL="533400" indent="-533400" algn="r">
              <a:lnSpc>
                <a:spcPct val="80000"/>
              </a:lnSpc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endParaRPr lang="en-US" sz="700" b="1" dirty="0">
              <a:solidFill>
                <a:srgbClr val="7E766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w Cen MT" pitchFamily="34" charset="0"/>
            </a:endParaRPr>
          </a:p>
          <a:p>
            <a:pPr marL="533400" indent="-533400" algn="ctr">
              <a:lnSpc>
                <a:spcPct val="80000"/>
              </a:lnSpc>
              <a:buClr>
                <a:schemeClr val="tx1"/>
              </a:buClr>
              <a:buSzPct val="80000"/>
              <a:buFont typeface="Wingdings 2" pitchFamily="18" charset="2"/>
              <a:buNone/>
              <a:defRPr/>
            </a:pPr>
            <a:endParaRPr lang="id-ID" sz="2000" b="1" u="sng" dirty="0" smtClean="0">
              <a:solidFill>
                <a:schemeClr val="bg1"/>
              </a:solidFill>
              <a:latin typeface="Mistral" pitchFamily="66" charset="0"/>
              <a:cs typeface="AngsanaUPC" pitchFamily="18" charset="-34"/>
              <a:sym typeface="Wingdings" pitchFamily="2" charset="2"/>
            </a:endParaRPr>
          </a:p>
          <a:p>
            <a:pPr marL="533400" indent="-533400" algn="ctr">
              <a:lnSpc>
                <a:spcPct val="80000"/>
              </a:lnSpc>
              <a:buClr>
                <a:schemeClr val="tx1"/>
              </a:buClr>
              <a:buSzPct val="80000"/>
              <a:buFont typeface="Wingdings 2" pitchFamily="18" charset="2"/>
              <a:buNone/>
              <a:defRPr/>
            </a:pPr>
            <a:r>
              <a:rPr lang="id-ID" b="1" dirty="0" smtClean="0">
                <a:solidFill>
                  <a:schemeClr val="bg1"/>
                </a:solidFill>
                <a:latin typeface="Mistral" pitchFamily="66" charset="0"/>
                <a:cs typeface="AngsanaUPC" pitchFamily="18" charset="-34"/>
              </a:rPr>
              <a:t>CONTOH PERHITUNGAN HAK</a:t>
            </a:r>
            <a:r>
              <a:rPr lang="en-US" b="1" dirty="0" smtClean="0">
                <a:solidFill>
                  <a:schemeClr val="bg1"/>
                </a:solidFill>
                <a:latin typeface="Mistral" pitchFamily="66" charset="0"/>
                <a:cs typeface="AngsanaUPC" pitchFamily="18" charset="-34"/>
              </a:rPr>
              <a:t> </a:t>
            </a:r>
            <a:r>
              <a:rPr lang="id-ID" b="1" dirty="0" smtClean="0">
                <a:solidFill>
                  <a:schemeClr val="bg1"/>
                </a:solidFill>
                <a:latin typeface="Mistral" pitchFamily="66" charset="0"/>
                <a:cs typeface="AngsanaUPC" pitchFamily="18" charset="-34"/>
              </a:rPr>
              <a:t>THT </a:t>
            </a:r>
            <a:r>
              <a:rPr lang="id-ID" b="1" dirty="0" smtClean="0">
                <a:solidFill>
                  <a:schemeClr val="bg1"/>
                </a:solidFill>
                <a:latin typeface="Mistral" pitchFamily="66" charset="0"/>
                <a:cs typeface="AngsanaUPC" pitchFamily="18" charset="-34"/>
                <a:sym typeface="Wingdings" pitchFamily="2" charset="2"/>
              </a:rPr>
              <a:t>PENSIUN</a:t>
            </a:r>
            <a:endParaRPr lang="id-ID" b="1" dirty="0">
              <a:solidFill>
                <a:schemeClr val="bg1"/>
              </a:solidFill>
              <a:latin typeface="Mistral" pitchFamily="66" charset="0"/>
              <a:cs typeface="AngsanaUPC" pitchFamily="18" charset="-34"/>
              <a:sym typeface="Wingdings" pitchFamily="2" charset="2"/>
            </a:endParaRPr>
          </a:p>
        </p:txBody>
      </p:sp>
      <p:sp>
        <p:nvSpPr>
          <p:cNvPr id="102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B0DCFB4-9BA0-42A7-AC86-CED1A7A285AE}" type="slidenum">
              <a:rPr lang="id-ID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id-ID" smtClean="0"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124744"/>
            <a:ext cx="4499992" cy="21602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id-ID" dirty="0" smtClean="0">
              <a:solidFill>
                <a:schemeClr val="tx1"/>
              </a:solidFill>
            </a:endParaRPr>
          </a:p>
          <a:p>
            <a:pPr indent="450850" algn="just">
              <a:tabLst>
                <a:tab pos="2419350" algn="l"/>
                <a:tab pos="2686050" algn="l"/>
              </a:tabLst>
            </a:pPr>
            <a:r>
              <a:rPr lang="id-ID" sz="2400" dirty="0" smtClean="0">
                <a:solidFill>
                  <a:schemeClr val="tx1"/>
                </a:solidFill>
              </a:rPr>
              <a:t>NAMA	:	IS	</a:t>
            </a:r>
          </a:p>
          <a:p>
            <a:pPr indent="450850" algn="just">
              <a:tabLst>
                <a:tab pos="2419350" algn="l"/>
                <a:tab pos="2686050" algn="l"/>
              </a:tabLst>
            </a:pPr>
            <a:r>
              <a:rPr lang="id-ID" sz="2400" dirty="0" smtClean="0">
                <a:solidFill>
                  <a:schemeClr val="tx1"/>
                </a:solidFill>
              </a:rPr>
              <a:t>NIP	:	130000000</a:t>
            </a:r>
          </a:p>
          <a:p>
            <a:pPr indent="450850" algn="just">
              <a:tabLst>
                <a:tab pos="2419350" algn="l"/>
                <a:tab pos="2686050" algn="l"/>
              </a:tabLst>
            </a:pPr>
            <a:r>
              <a:rPr lang="id-ID" sz="2400" dirty="0" smtClean="0">
                <a:solidFill>
                  <a:schemeClr val="tx1"/>
                </a:solidFill>
              </a:rPr>
              <a:t>TGL LAHIR	:	0/0/0</a:t>
            </a:r>
          </a:p>
          <a:p>
            <a:pPr indent="450850" algn="just">
              <a:tabLst>
                <a:tab pos="2419350" algn="l"/>
                <a:tab pos="2686050" algn="l"/>
              </a:tabLst>
            </a:pPr>
            <a:r>
              <a:rPr lang="id-ID" sz="2400" dirty="0" smtClean="0">
                <a:solidFill>
                  <a:schemeClr val="tx1"/>
                </a:solidFill>
              </a:rPr>
              <a:t>TMT. CPNS	:	01/05/1977</a:t>
            </a:r>
          </a:p>
          <a:p>
            <a:pPr indent="450850" algn="just">
              <a:tabLst>
                <a:tab pos="2419350" algn="l"/>
                <a:tab pos="2686050" algn="l"/>
              </a:tabLst>
            </a:pPr>
            <a:r>
              <a:rPr lang="id-ID" sz="2400" dirty="0" smtClean="0">
                <a:solidFill>
                  <a:schemeClr val="tx1"/>
                </a:solidFill>
              </a:rPr>
              <a:t>TMT. PENSIUN	:	01/11/2017</a:t>
            </a:r>
          </a:p>
          <a:p>
            <a:pPr algn="just"/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99992" y="1124744"/>
            <a:ext cx="4644008" cy="21602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id-ID" dirty="0" smtClean="0">
              <a:solidFill>
                <a:schemeClr val="tx1"/>
              </a:solidFill>
            </a:endParaRPr>
          </a:p>
          <a:p>
            <a:pPr indent="92075" algn="just">
              <a:tabLst>
                <a:tab pos="2152650" algn="l"/>
                <a:tab pos="2419350" algn="l"/>
              </a:tabLst>
            </a:pPr>
            <a:r>
              <a:rPr lang="id-ID" sz="2400" dirty="0" smtClean="0">
                <a:solidFill>
                  <a:schemeClr val="tx1"/>
                </a:solidFill>
              </a:rPr>
              <a:t>Golongan	:	4A	</a:t>
            </a:r>
          </a:p>
          <a:p>
            <a:pPr indent="92075" algn="just">
              <a:tabLst>
                <a:tab pos="2152650" algn="l"/>
                <a:tab pos="2419350" algn="l"/>
              </a:tabLst>
            </a:pPr>
            <a:r>
              <a:rPr lang="id-ID" sz="2400" dirty="0" smtClean="0">
                <a:solidFill>
                  <a:schemeClr val="tx1"/>
                </a:solidFill>
              </a:rPr>
              <a:t>Gapok Terakhir	:	4.762.000</a:t>
            </a:r>
          </a:p>
          <a:p>
            <a:pPr indent="92075" algn="just">
              <a:tabLst>
                <a:tab pos="2152650" algn="l"/>
                <a:tab pos="2419350" algn="l"/>
              </a:tabLst>
            </a:pPr>
            <a:r>
              <a:rPr lang="id-ID" sz="2400" dirty="0" smtClean="0">
                <a:solidFill>
                  <a:schemeClr val="tx1"/>
                </a:solidFill>
              </a:rPr>
              <a:t>Gapok 1997 	:	    617.600</a:t>
            </a:r>
          </a:p>
          <a:p>
            <a:pPr indent="92075" algn="just">
              <a:tabLst>
                <a:tab pos="2152650" algn="l"/>
                <a:tab pos="2419350" algn="l"/>
              </a:tabLst>
            </a:pPr>
            <a:r>
              <a:rPr lang="id-ID" sz="2400" dirty="0" smtClean="0">
                <a:solidFill>
                  <a:schemeClr val="tx1"/>
                </a:solidFill>
              </a:rPr>
              <a:t>Kode Jiwa	:	1101</a:t>
            </a:r>
          </a:p>
          <a:p>
            <a:pPr algn="just">
              <a:tabLst>
                <a:tab pos="2060575" algn="l"/>
                <a:tab pos="2327275" algn="l"/>
              </a:tabLst>
            </a:pPr>
            <a:endParaRPr lang="id-ID" sz="2400" dirty="0" smtClean="0">
              <a:solidFill>
                <a:schemeClr val="tx1"/>
              </a:solidFill>
            </a:endParaRPr>
          </a:p>
          <a:p>
            <a:pPr algn="just"/>
            <a:endParaRPr lang="id-ID" dirty="0">
              <a:solidFill>
                <a:schemeClr val="tx1"/>
              </a:solidFill>
            </a:endParaRPr>
          </a:p>
        </p:txBody>
      </p:sp>
      <p:graphicFrame>
        <p:nvGraphicFramePr>
          <p:cNvPr id="53251" name="Object 2"/>
          <p:cNvGraphicFramePr>
            <a:graphicFrameLocks noChangeAspect="1"/>
          </p:cNvGraphicFramePr>
          <p:nvPr/>
        </p:nvGraphicFramePr>
        <p:xfrm>
          <a:off x="0" y="3933056"/>
          <a:ext cx="9144000" cy="2924943"/>
        </p:xfrm>
        <a:graphic>
          <a:graphicData uri="http://schemas.openxmlformats.org/presentationml/2006/ole">
            <p:oleObj spid="_x0000_s83970" name="Worksheet" r:id="rId3" imgW="8058285" imgH="1943100" progId="Excel.Sheet.12">
              <p:embed/>
            </p:oleObj>
          </a:graphicData>
        </a:graphic>
      </p:graphicFrame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3284984"/>
            <a:ext cx="9144000" cy="6480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182880" tIns="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marL="533400" marR="0" lvl="0" indent="-533400" algn="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endParaRPr kumimoji="0" lang="en-US" sz="700" b="1" i="0" u="none" strike="noStrike" kern="1200" cap="none" spc="0" normalizeH="0" baseline="0" noProof="0" dirty="0" smtClean="0">
              <a:ln>
                <a:noFill/>
              </a:ln>
              <a:solidFill>
                <a:srgbClr val="7E7667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w Cen MT" pitchFamily="34" charset="0"/>
              <a:ea typeface="+mn-ea"/>
              <a:cs typeface="Arial" pitchFamily="34" charset="0"/>
            </a:endParaRPr>
          </a:p>
          <a:p>
            <a:pPr marL="533400" marR="0" lvl="0" indent="-53340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None/>
              <a:tabLst/>
              <a:defRPr/>
            </a:pPr>
            <a:endParaRPr kumimoji="0" lang="id-ID" sz="2000" b="1" i="0" u="sng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istral" pitchFamily="66" charset="0"/>
              <a:ea typeface="+mn-ea"/>
              <a:cs typeface="AngsanaUPC" pitchFamily="18" charset="-34"/>
              <a:sym typeface="Wingdings" pitchFamily="2" charset="2"/>
            </a:endParaRPr>
          </a:p>
          <a:p>
            <a:pPr marL="533400" marR="0" lvl="0" indent="-53340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id-ID" sz="31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cs typeface="AngsanaUPC" pitchFamily="18" charset="-34"/>
              </a:rPr>
              <a:t>RUMUS = (0,60 x M.I.1</a:t>
            </a:r>
            <a:r>
              <a:rPr kumimoji="0" lang="id-ID" sz="31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cs typeface="AngsanaUPC" pitchFamily="18" charset="-34"/>
              </a:rPr>
              <a:t> x P1) + (0,60 x M.I.2 x (P2 – P1)) </a:t>
            </a:r>
            <a:endParaRPr kumimoji="0" lang="id-ID" sz="31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cs typeface="AngsanaUPC" pitchFamily="18" charset="-34"/>
              <a:sym typeface="Wingdings" pitchFamily="2" charset="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294B69D-D7BF-4229-AE21-D2D88C77F0BB}" type="slidenum">
              <a:rPr lang="id-ID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id-ID" smtClean="0">
              <a:latin typeface="Arial" charset="0"/>
              <a:cs typeface="Arial" charset="0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1484784"/>
          <a:ext cx="9324528" cy="5373216"/>
        </p:xfrm>
        <a:graphic>
          <a:graphicData uri="http://schemas.openxmlformats.org/presentationml/2006/ole">
            <p:oleObj spid="_x0000_s54274" name="Worksheet" r:id="rId3" imgW="8572500" imgH="3819615" progId="Excel.Sheet.12">
              <p:embed/>
            </p:oleObj>
          </a:graphicData>
        </a:graphic>
      </p:graphicFrame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332656"/>
            <a:ext cx="9144000" cy="1152128"/>
          </a:xfrm>
          <a:prstGeom prst="rect">
            <a:avLst/>
          </a:prstGeom>
          <a:solidFill>
            <a:srgbClr val="0070C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vert="horz" wrap="square" lIns="182880" tIns="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533400" marR="0" lvl="0" indent="-533400" algn="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endParaRPr kumimoji="0" lang="en-US" sz="700" b="1" i="0" u="none" strike="noStrike" kern="1200" cap="none" spc="0" normalizeH="0" baseline="0" noProof="0" dirty="0" smtClean="0">
              <a:ln>
                <a:noFill/>
              </a:ln>
              <a:solidFill>
                <a:srgbClr val="7E7667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w Cen MT" pitchFamily="34" charset="0"/>
              <a:ea typeface="+mn-ea"/>
              <a:cs typeface="Arial" pitchFamily="34" charset="0"/>
            </a:endParaRPr>
          </a:p>
          <a:p>
            <a:pPr marL="533400" marR="0" lvl="0" indent="-53340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None/>
              <a:tabLst/>
              <a:defRPr/>
            </a:pPr>
            <a:endParaRPr kumimoji="0" lang="id-ID" sz="2000" b="1" i="0" u="sng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Arial" pitchFamily="34" charset="0"/>
              <a:sym typeface="Wingdings" pitchFamily="2" charset="2"/>
            </a:endParaRPr>
          </a:p>
          <a:p>
            <a:pPr marL="533400" marR="0" lvl="0" indent="-53340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id-ID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CONTOH PERHITUNGAN HAK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id-ID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THT</a:t>
            </a:r>
          </a:p>
          <a:p>
            <a:pPr marL="533400" marR="0" lvl="0" indent="-53340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lang="id-ID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PENSIUN</a:t>
            </a:r>
            <a:endParaRPr kumimoji="0" lang="id-ID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Arial" pitchFamily="34" charset="0"/>
              <a:sym typeface="Wingdings" pitchFamily="2" charset="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294B69D-D7BF-4229-AE21-D2D88C77F0BB}" type="slidenum">
              <a:rPr lang="id-ID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id-ID" smtClean="0">
              <a:latin typeface="Arial" charset="0"/>
              <a:cs typeface="Arial" charset="0"/>
            </a:endParaRPr>
          </a:p>
        </p:txBody>
      </p:sp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0" y="1412875"/>
          <a:ext cx="9259888" cy="5445125"/>
        </p:xfrm>
        <a:graphic>
          <a:graphicData uri="http://schemas.openxmlformats.org/presentationml/2006/ole">
            <p:oleObj spid="_x0000_s49154" name="Worksheet" r:id="rId3" imgW="7591357" imgH="3848190" progId="Excel.Sheet.12">
              <p:embed/>
            </p:oleObj>
          </a:graphicData>
        </a:graphic>
      </p:graphicFrame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332656"/>
            <a:ext cx="9144000" cy="108012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vert="horz" wrap="square" lIns="182880" tIns="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533400" marR="0" lvl="0" indent="-533400" algn="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endParaRPr kumimoji="0" lang="en-US" sz="700" b="1" i="0" u="none" strike="noStrike" kern="1200" cap="none" spc="0" normalizeH="0" baseline="0" noProof="0" dirty="0" smtClean="0">
              <a:ln>
                <a:noFill/>
              </a:ln>
              <a:solidFill>
                <a:srgbClr val="7E7667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w Cen MT" pitchFamily="34" charset="0"/>
              <a:ea typeface="+mn-ea"/>
              <a:cs typeface="Arial" pitchFamily="34" charset="0"/>
            </a:endParaRPr>
          </a:p>
          <a:p>
            <a:pPr marL="533400" marR="0" lvl="0" indent="-53340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None/>
              <a:tabLst/>
              <a:defRPr/>
            </a:pPr>
            <a:endParaRPr kumimoji="0" lang="id-ID" sz="2000" b="1" i="0" u="sng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Arial" pitchFamily="34" charset="0"/>
              <a:sym typeface="Wingdings" pitchFamily="2" charset="2"/>
            </a:endParaRPr>
          </a:p>
          <a:p>
            <a:pPr marL="533400" marR="0" lvl="0" indent="-53340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id-ID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CONTOH PERHITUNGAN HAK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id-ID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THT</a:t>
            </a:r>
          </a:p>
          <a:p>
            <a:pPr marL="533400" marR="0" lvl="0" indent="-53340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lang="id-ID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MENINGGAL DUNIA</a:t>
            </a:r>
            <a:endParaRPr kumimoji="0" lang="id-ID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Arial" pitchFamily="34" charset="0"/>
              <a:sym typeface="Wingdings" pitchFamily="2" charset="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294B69D-D7BF-4229-AE21-D2D88C77F0BB}" type="slidenum">
              <a:rPr lang="id-ID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id-ID" smtClean="0">
              <a:latin typeface="Arial" charset="0"/>
              <a:cs typeface="Arial" charset="0"/>
            </a:endParaRPr>
          </a:p>
        </p:txBody>
      </p:sp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0" y="1341438"/>
          <a:ext cx="9144000" cy="5516562"/>
        </p:xfrm>
        <a:graphic>
          <a:graphicData uri="http://schemas.openxmlformats.org/presentationml/2006/ole">
            <p:oleObj spid="_x0000_s56322" name="Worksheet" r:id="rId3" imgW="7343843" imgH="3848190" progId="Excel.Sheet.12">
              <p:embed/>
            </p:oleObj>
          </a:graphicData>
        </a:graphic>
      </p:graphicFrame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260648"/>
            <a:ext cx="9144000" cy="1080120"/>
          </a:xfrm>
          <a:prstGeom prst="rect">
            <a:avLst/>
          </a:prstGeom>
          <a:solidFill>
            <a:srgbClr val="C000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vert="horz" wrap="square" lIns="182880" tIns="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533400" marR="0" lvl="0" indent="-533400" algn="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endParaRPr kumimoji="0" lang="en-US" sz="700" b="1" i="0" u="none" strike="noStrike" kern="1200" cap="none" spc="0" normalizeH="0" baseline="0" noProof="0" dirty="0" smtClean="0">
              <a:ln>
                <a:noFill/>
              </a:ln>
              <a:solidFill>
                <a:srgbClr val="7E7667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w Cen MT" pitchFamily="34" charset="0"/>
              <a:ea typeface="+mn-ea"/>
              <a:cs typeface="Arial" pitchFamily="34" charset="0"/>
            </a:endParaRPr>
          </a:p>
          <a:p>
            <a:pPr marL="533400" marR="0" lvl="0" indent="-53340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None/>
              <a:tabLst/>
              <a:defRPr/>
            </a:pPr>
            <a:endParaRPr kumimoji="0" lang="id-ID" sz="2000" b="1" i="0" u="sng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Arial" pitchFamily="34" charset="0"/>
              <a:sym typeface="Wingdings" pitchFamily="2" charset="2"/>
            </a:endParaRPr>
          </a:p>
          <a:p>
            <a:pPr marL="533400" marR="0" lvl="0" indent="-53340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id-ID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CONTOH PERHITUNGAN HAK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id-ID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THT</a:t>
            </a:r>
          </a:p>
          <a:p>
            <a:pPr marL="533400" marR="0" lvl="0" indent="-53340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lang="id-ID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MENINGGAL DUNIA</a:t>
            </a:r>
            <a:endParaRPr kumimoji="0" lang="id-ID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Arial" pitchFamily="34" charset="0"/>
              <a:sym typeface="Wingdings" pitchFamily="2" charset="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4"/>
          <p:cNvSpPr/>
          <p:nvPr/>
        </p:nvSpPr>
        <p:spPr>
          <a:xfrm>
            <a:off x="0" y="332656"/>
            <a:ext cx="9144000" cy="3096344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t" anchorCtr="0">
            <a:noAutofit/>
          </a:bodyPr>
          <a:lstStyle/>
          <a:p>
            <a:pPr algn="ctr"/>
            <a:endParaRPr lang="id-ID" sz="4400" b="1" dirty="0">
              <a:solidFill>
                <a:schemeClr val="bg1"/>
              </a:solidFill>
            </a:endParaRPr>
          </a:p>
        </p:txBody>
      </p:sp>
      <p:pic>
        <p:nvPicPr>
          <p:cNvPr id="28678" name="Picture 6" descr="http://www2.imperial.ac.uk/blog/hittingtheheadlines/files/2012/10/Pensions_sav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573016"/>
            <a:ext cx="2304256" cy="1728192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3072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7F0D616-FE99-4558-89F8-D7E7A7E97B37}" type="slidenum">
              <a:rPr lang="id-ID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id-ID" smtClean="0">
              <a:latin typeface="Arial" charset="0"/>
              <a:cs typeface="Arial" charset="0"/>
            </a:endParaRPr>
          </a:p>
        </p:txBody>
      </p:sp>
      <p:pic>
        <p:nvPicPr>
          <p:cNvPr id="28682" name="Picture 10" descr="http://pixabay.com/static/uploads/photo/2013/07/12/13/42/award-147151_6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844824"/>
            <a:ext cx="1152128" cy="1152128"/>
          </a:xfrm>
          <a:prstGeom prst="rect">
            <a:avLst/>
          </a:prstGeom>
          <a:noFill/>
        </p:spPr>
      </p:pic>
      <p:sp>
        <p:nvSpPr>
          <p:cNvPr id="19" name="Oval 18"/>
          <p:cNvSpPr/>
          <p:nvPr/>
        </p:nvSpPr>
        <p:spPr>
          <a:xfrm>
            <a:off x="251520" y="4077072"/>
            <a:ext cx="3240360" cy="93610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0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id-ID" sz="2000" b="1" u="sng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Sifat Pokok Pensiun</a:t>
            </a:r>
          </a:p>
          <a:p>
            <a:pPr algn="just">
              <a:buFont typeface="Courier New" pitchFamily="49" charset="0"/>
              <a:buChar char="o"/>
            </a:pPr>
            <a:r>
              <a:rPr lang="id-ID" sz="2000" b="1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Jaminan Hari Tua</a:t>
            </a:r>
          </a:p>
          <a:p>
            <a:pPr algn="just">
              <a:buFont typeface="Courier New" pitchFamily="49" charset="0"/>
              <a:buChar char="o"/>
            </a:pPr>
            <a:r>
              <a:rPr lang="id-ID" sz="2000" b="1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 Penghargaan</a:t>
            </a:r>
          </a:p>
          <a:p>
            <a:pPr algn="ctr"/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652120" y="3717032"/>
            <a:ext cx="3240360" cy="158417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dirty="0" smtClean="0">
                <a:solidFill>
                  <a:schemeClr val="tx1"/>
                </a:solidFill>
              </a:rPr>
              <a:t> </a:t>
            </a:r>
            <a:r>
              <a:rPr lang="id-ID" u="sng" dirty="0" smtClean="0">
                <a:solidFill>
                  <a:srgbClr val="FF0000"/>
                </a:solidFill>
              </a:rPr>
              <a:t>Yang Berhak Pensiun</a:t>
            </a:r>
          </a:p>
          <a:p>
            <a:pPr>
              <a:buFont typeface="Wingdings" pitchFamily="2" charset="2"/>
              <a:buChar char="q"/>
            </a:pPr>
            <a:r>
              <a:rPr lang="id-ID" dirty="0" smtClean="0">
                <a:solidFill>
                  <a:srgbClr val="7030A0"/>
                </a:solidFill>
              </a:rPr>
              <a:t> Mencapai BUP</a:t>
            </a:r>
          </a:p>
          <a:p>
            <a:pPr>
              <a:buFont typeface="Wingdings" pitchFamily="2" charset="2"/>
              <a:buChar char="q"/>
            </a:pPr>
            <a:r>
              <a:rPr lang="id-ID" dirty="0" smtClean="0">
                <a:solidFill>
                  <a:srgbClr val="7030A0"/>
                </a:solidFill>
              </a:rPr>
              <a:t> Usia 50 dan MK 20</a:t>
            </a:r>
          </a:p>
          <a:p>
            <a:pPr>
              <a:buFont typeface="Wingdings" pitchFamily="2" charset="2"/>
              <a:buChar char="q"/>
            </a:pPr>
            <a:r>
              <a:rPr lang="id-ID" dirty="0" smtClean="0">
                <a:solidFill>
                  <a:srgbClr val="7030A0"/>
                </a:solidFill>
              </a:rPr>
              <a:t> Alasan Kesehatan</a:t>
            </a:r>
          </a:p>
          <a:p>
            <a:pPr>
              <a:buFont typeface="Wingdings" pitchFamily="2" charset="2"/>
              <a:buChar char="q"/>
            </a:pPr>
            <a:r>
              <a:rPr lang="id-ID" dirty="0" smtClean="0">
                <a:solidFill>
                  <a:srgbClr val="7030A0"/>
                </a:solidFill>
              </a:rPr>
              <a:t> Penyederhanaan Organisasi</a:t>
            </a:r>
            <a:endParaRPr lang="id-ID" dirty="0">
              <a:solidFill>
                <a:srgbClr val="7030A0"/>
              </a:solidFill>
            </a:endParaRPr>
          </a:p>
        </p:txBody>
      </p:sp>
      <p:pic>
        <p:nvPicPr>
          <p:cNvPr id="9" name="Picture 2" descr="http://1.bp.blogspot.com/-1-fgPiCsXEE/VSFc_-byH7I/AAAAAAAAEAs/uZFmnLazSCw/s1600/PENSIU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1014982"/>
            <a:ext cx="3096344" cy="2486026"/>
          </a:xfrm>
          <a:prstGeom prst="rect">
            <a:avLst/>
          </a:prstGeom>
          <a:noFill/>
        </p:spPr>
      </p:pic>
      <p:pic>
        <p:nvPicPr>
          <p:cNvPr id="82946" name="Picture 2" descr="http://www.allianz.co.id/image/community-tips/april/23/persiapan-hidup-bahagia-setelah-pensiun-2-10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19452" y="5805264"/>
            <a:ext cx="2224548" cy="1052736"/>
          </a:xfrm>
          <a:prstGeom prst="rect">
            <a:avLst/>
          </a:prstGeom>
          <a:noFill/>
        </p:spPr>
      </p:pic>
      <p:pic>
        <p:nvPicPr>
          <p:cNvPr id="82948" name="Picture 4" descr="http://sequisteam.com/wp-content/uploads/2015/06/Pensiun-Sehat-dan-Bahagia-copied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345832"/>
            <a:ext cx="2267744" cy="15121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http://2.bp.blogspot.com/-dVY4RaIILxM/Vm_GOBc1BcI/AAAAAAAABsU/8pl-yhEAWps/s1600/ilustrasi_bank_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32656"/>
            <a:ext cx="6408712" cy="4824536"/>
          </a:xfrm>
          <a:prstGeom prst="rect">
            <a:avLst/>
          </a:prstGeom>
          <a:noFill/>
        </p:spPr>
      </p:pic>
      <p:sp>
        <p:nvSpPr>
          <p:cNvPr id="4" name="Rounded Rectangle 4"/>
          <p:cNvSpPr/>
          <p:nvPr/>
        </p:nvSpPr>
        <p:spPr>
          <a:xfrm>
            <a:off x="2051720" y="404664"/>
            <a:ext cx="4896544" cy="72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t" anchorCtr="0">
            <a:noAutofit/>
          </a:bodyPr>
          <a:lstStyle/>
          <a:p>
            <a:pPr algn="ctr"/>
            <a:r>
              <a:rPr lang="id-ID" sz="4400" b="1" dirty="0" smtClean="0">
                <a:solidFill>
                  <a:srgbClr val="0070C0"/>
                </a:solidFill>
                <a:latin typeface="Bauhaus 93" pitchFamily="82" charset="0"/>
              </a:rPr>
              <a:t>MANFAAT pensiun</a:t>
            </a:r>
            <a:r>
              <a:rPr lang="id-ID" sz="4400" b="1" dirty="0" smtClean="0">
                <a:solidFill>
                  <a:srgbClr val="0070C0"/>
                </a:solidFill>
              </a:rPr>
              <a:t> </a:t>
            </a:r>
            <a:r>
              <a:rPr lang="id-ID" sz="4400" b="1" dirty="0" smtClean="0">
                <a:solidFill>
                  <a:schemeClr val="bg1"/>
                </a:solidFill>
              </a:rPr>
              <a:t> </a:t>
            </a:r>
            <a:endParaRPr lang="id-ID" sz="4400" b="1" dirty="0">
              <a:solidFill>
                <a:schemeClr val="bg1"/>
              </a:solidFill>
            </a:endParaRPr>
          </a:p>
        </p:txBody>
      </p:sp>
      <p:sp>
        <p:nvSpPr>
          <p:cNvPr id="7" name="Rounded Rectangle 4"/>
          <p:cNvSpPr/>
          <p:nvPr/>
        </p:nvSpPr>
        <p:spPr>
          <a:xfrm>
            <a:off x="971600" y="4437112"/>
            <a:ext cx="5976664" cy="144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t" anchorCtr="0">
            <a:noAutofit/>
          </a:bodyPr>
          <a:lstStyle/>
          <a:p>
            <a:pPr marL="173038" indent="452438" algn="just">
              <a:buBlip>
                <a:blip r:embed="rId3"/>
              </a:buBlip>
            </a:pPr>
            <a:r>
              <a:rPr lang="sv-SE" sz="2800" dirty="0" smtClean="0">
                <a:solidFill>
                  <a:srgbClr val="0070C0"/>
                </a:solidFill>
                <a:latin typeface="+mj-lt"/>
              </a:rPr>
              <a:t>Pensiun Bulanan </a:t>
            </a:r>
            <a:endParaRPr lang="id-ID" sz="2800" dirty="0" smtClean="0">
              <a:solidFill>
                <a:srgbClr val="0070C0"/>
              </a:solidFill>
              <a:latin typeface="+mj-lt"/>
            </a:endParaRPr>
          </a:p>
          <a:p>
            <a:pPr marL="173038" indent="452438" algn="just">
              <a:buBlip>
                <a:blip r:embed="rId3"/>
              </a:buBlip>
            </a:pPr>
            <a:r>
              <a:rPr lang="sv-SE" sz="2800" dirty="0" smtClean="0">
                <a:solidFill>
                  <a:srgbClr val="0070C0"/>
                </a:solidFill>
                <a:latin typeface="+mj-lt"/>
              </a:rPr>
              <a:t>Pensiun Terusan</a:t>
            </a:r>
            <a:r>
              <a:rPr lang="id-ID" sz="2800" dirty="0" smtClean="0">
                <a:solidFill>
                  <a:srgbClr val="0070C0"/>
                </a:solidFill>
                <a:latin typeface="+mj-lt"/>
              </a:rPr>
              <a:t>, </a:t>
            </a:r>
            <a:r>
              <a:rPr lang="sv-SE" sz="2800" dirty="0" smtClean="0">
                <a:solidFill>
                  <a:srgbClr val="0070C0"/>
                </a:solidFill>
                <a:latin typeface="+mj-lt"/>
                <a:sym typeface="Wingdings" pitchFamily="2" charset="2"/>
              </a:rPr>
              <a:t>4 bulan</a:t>
            </a:r>
            <a:endParaRPr lang="sv-SE" sz="2800" dirty="0" smtClean="0">
              <a:solidFill>
                <a:srgbClr val="0070C0"/>
              </a:solidFill>
              <a:latin typeface="+mj-lt"/>
            </a:endParaRPr>
          </a:p>
          <a:p>
            <a:pPr marL="173038" indent="452438" algn="just">
              <a:buBlip>
                <a:blip r:embed="rId3"/>
              </a:buBlip>
            </a:pPr>
            <a:r>
              <a:rPr lang="sv-SE" sz="2800" dirty="0" smtClean="0">
                <a:solidFill>
                  <a:srgbClr val="0070C0"/>
                </a:solidFill>
                <a:latin typeface="+mj-lt"/>
              </a:rPr>
              <a:t>Uang Duka Wafat</a:t>
            </a:r>
            <a:r>
              <a:rPr lang="id-ID" sz="2800" dirty="0" smtClean="0">
                <a:solidFill>
                  <a:srgbClr val="0070C0"/>
                </a:solidFill>
                <a:latin typeface="+mj-lt"/>
              </a:rPr>
              <a:t>, </a:t>
            </a:r>
            <a:r>
              <a:rPr lang="sv-SE" sz="2800" dirty="0" smtClean="0">
                <a:solidFill>
                  <a:srgbClr val="0070C0"/>
                </a:solidFill>
                <a:latin typeface="+mj-lt"/>
                <a:sym typeface="Wingdings" pitchFamily="2" charset="2"/>
              </a:rPr>
              <a:t>3 x Pensiun</a:t>
            </a:r>
            <a:endParaRPr lang="id-ID" sz="2800" kern="1200" dirty="0" smtClean="0">
              <a:solidFill>
                <a:srgbClr val="0070C0"/>
              </a:solidFill>
              <a:latin typeface="+mj-lt"/>
            </a:endParaRPr>
          </a:p>
          <a:p>
            <a:pPr lvl="0" algn="l" defTabSz="1066800">
              <a:spcBef>
                <a:spcPct val="0"/>
              </a:spcBef>
              <a:spcAft>
                <a:spcPts val="0"/>
              </a:spcAft>
            </a:pPr>
            <a:endParaRPr lang="id-ID" sz="2000" kern="1200" dirty="0" smtClean="0">
              <a:solidFill>
                <a:schemeClr val="accent3">
                  <a:lumMod val="50000"/>
                </a:schemeClr>
              </a:solidFill>
              <a:latin typeface="Arial Narrow" pitchFamily="34" charset="0"/>
            </a:endParaRPr>
          </a:p>
          <a:p>
            <a:pPr lvl="0" algn="l" defTabSz="1066800">
              <a:spcBef>
                <a:spcPct val="0"/>
              </a:spcBef>
              <a:spcAft>
                <a:spcPts val="0"/>
              </a:spcAft>
            </a:pPr>
            <a:endParaRPr lang="id-ID" sz="2000" dirty="0" smtClean="0">
              <a:solidFill>
                <a:srgbClr val="C00000"/>
              </a:solidFill>
              <a:latin typeface="Arial Narrow" pitchFamily="34" charset="0"/>
            </a:endParaRPr>
          </a:p>
          <a:p>
            <a:pPr lvl="0" algn="l" defTabSz="1066800">
              <a:spcBef>
                <a:spcPct val="0"/>
              </a:spcBef>
              <a:spcAft>
                <a:spcPts val="0"/>
              </a:spcAft>
            </a:pPr>
            <a:endParaRPr lang="id-ID" sz="2000" kern="1200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http://www.seputarforex.com/sfmateri/sf0_Menghitung-deposito_compress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332656"/>
            <a:ext cx="2699792" cy="2088232"/>
          </a:xfrm>
          <a:prstGeom prst="rect">
            <a:avLst/>
          </a:prstGeom>
          <a:noFill/>
        </p:spPr>
      </p:pic>
      <p:sp>
        <p:nvSpPr>
          <p:cNvPr id="6" name="Rounded Rectangle 4"/>
          <p:cNvSpPr/>
          <p:nvPr/>
        </p:nvSpPr>
        <p:spPr>
          <a:xfrm>
            <a:off x="0" y="2420888"/>
            <a:ext cx="9144000" cy="21602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t" anchorCtr="0">
            <a:noAutofit/>
          </a:bodyPr>
          <a:lstStyle/>
          <a:p>
            <a:pPr algn="just"/>
            <a:endParaRPr lang="id-ID" sz="2000" dirty="0" smtClean="0">
              <a:solidFill>
                <a:schemeClr val="accent6">
                  <a:lumMod val="50000"/>
                </a:schemeClr>
              </a:solidFill>
              <a:latin typeface="Arial Narrow" pitchFamily="34" charset="0"/>
            </a:endParaRPr>
          </a:p>
          <a:p>
            <a:pPr marL="450850" algn="ctr">
              <a:spcAft>
                <a:spcPts val="600"/>
              </a:spcAft>
            </a:pPr>
            <a:r>
              <a:rPr lang="id-ID" sz="2800" b="1" u="sng" dirty="0" smtClean="0">
                <a:solidFill>
                  <a:schemeClr val="tx2"/>
                </a:solidFill>
                <a:latin typeface="Arial Narrow" pitchFamily="34" charset="0"/>
              </a:rPr>
              <a:t>Pensiun Pokok </a:t>
            </a:r>
          </a:p>
          <a:p>
            <a:pPr marL="450850" algn="ctr">
              <a:spcAft>
                <a:spcPts val="600"/>
              </a:spcAft>
            </a:pPr>
            <a:r>
              <a:rPr lang="id-ID" sz="2800" b="1" dirty="0" smtClean="0">
                <a:solidFill>
                  <a:schemeClr val="tx1"/>
                </a:solidFill>
                <a:latin typeface="Arial Narrow" pitchFamily="34" charset="0"/>
              </a:rPr>
              <a:t>= 2,5%</a:t>
            </a:r>
            <a:r>
              <a:rPr lang="id-ID" sz="28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id-ID" sz="2800" b="1" dirty="0" smtClean="0">
                <a:solidFill>
                  <a:srgbClr val="FF0000"/>
                </a:solidFill>
                <a:latin typeface="Arial Narrow" pitchFamily="34" charset="0"/>
              </a:rPr>
              <a:t>x</a:t>
            </a:r>
            <a:r>
              <a:rPr lang="id-ID" sz="28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id-ID" sz="2800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Masa Kerja </a:t>
            </a:r>
            <a:r>
              <a:rPr lang="id-ID" sz="2800" b="1" dirty="0" smtClean="0">
                <a:solidFill>
                  <a:srgbClr val="FF0000"/>
                </a:solidFill>
                <a:latin typeface="Arial Narrow" pitchFamily="34" charset="0"/>
              </a:rPr>
              <a:t>x</a:t>
            </a:r>
            <a:r>
              <a:rPr lang="id-ID" sz="2800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id-ID" sz="28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Gaji Pokok Terakhir </a:t>
            </a:r>
            <a:r>
              <a:rPr lang="id-ID" sz="2800" b="1" dirty="0" smtClean="0">
                <a:solidFill>
                  <a:srgbClr val="C00000"/>
                </a:solidFill>
              </a:rPr>
              <a:t> </a:t>
            </a:r>
            <a:endParaRPr lang="id-ID" sz="2800" dirty="0" smtClean="0">
              <a:solidFill>
                <a:schemeClr val="accent3">
                  <a:lumMod val="50000"/>
                </a:schemeClr>
              </a:solidFill>
              <a:latin typeface="Arial Narrow" pitchFamily="34" charset="0"/>
            </a:endParaRPr>
          </a:p>
          <a:p>
            <a:pPr marL="450850" algn="ctr"/>
            <a:r>
              <a:rPr lang="id-ID" sz="2800" dirty="0" smtClean="0">
                <a:solidFill>
                  <a:srgbClr val="002060"/>
                </a:solidFill>
              </a:rPr>
              <a:t>Maksimal 75% dan minimal 40% dari Gapok </a:t>
            </a:r>
            <a:endParaRPr lang="id-ID" sz="2800" b="1" dirty="0" smtClean="0">
              <a:solidFill>
                <a:srgbClr val="002060"/>
              </a:solidFill>
            </a:endParaRPr>
          </a:p>
          <a:p>
            <a:pPr marL="450850" lvl="0" algn="ctr" defTabSz="1066800">
              <a:spcBef>
                <a:spcPct val="0"/>
              </a:spcBef>
              <a:spcAft>
                <a:spcPts val="0"/>
              </a:spcAft>
            </a:pPr>
            <a:endParaRPr lang="id-ID" sz="2000" dirty="0" smtClean="0">
              <a:solidFill>
                <a:srgbClr val="C00000"/>
              </a:solidFill>
              <a:latin typeface="Arial Narrow" pitchFamily="34" charset="0"/>
            </a:endParaRPr>
          </a:p>
          <a:p>
            <a:pPr lvl="0" algn="l" defTabSz="1066800">
              <a:spcBef>
                <a:spcPct val="0"/>
              </a:spcBef>
              <a:spcAft>
                <a:spcPts val="0"/>
              </a:spcAft>
            </a:pPr>
            <a:endParaRPr lang="id-ID" sz="2000" kern="1200" dirty="0" smtClean="0">
              <a:solidFill>
                <a:schemeClr val="accent3">
                  <a:lumMod val="50000"/>
                </a:schemeClr>
              </a:solidFill>
              <a:latin typeface="Arial Narrow" pitchFamily="34" charset="0"/>
            </a:endParaRPr>
          </a:p>
          <a:p>
            <a:pPr lvl="0" algn="l" defTabSz="1066800">
              <a:spcBef>
                <a:spcPct val="0"/>
              </a:spcBef>
              <a:spcAft>
                <a:spcPts val="0"/>
              </a:spcAft>
            </a:pPr>
            <a:endParaRPr lang="id-ID" sz="2000" dirty="0" smtClean="0">
              <a:solidFill>
                <a:srgbClr val="C00000"/>
              </a:solidFill>
              <a:latin typeface="Arial Narrow" pitchFamily="34" charset="0"/>
            </a:endParaRPr>
          </a:p>
          <a:p>
            <a:pPr lvl="0" algn="l" defTabSz="1066800">
              <a:spcBef>
                <a:spcPct val="0"/>
              </a:spcBef>
              <a:spcAft>
                <a:spcPts val="0"/>
              </a:spcAft>
            </a:pPr>
            <a:endParaRPr lang="id-ID" sz="2000" kern="1200" dirty="0"/>
          </a:p>
        </p:txBody>
      </p:sp>
      <p:sp>
        <p:nvSpPr>
          <p:cNvPr id="4" name="Rounded Rectangle 4"/>
          <p:cNvSpPr/>
          <p:nvPr/>
        </p:nvSpPr>
        <p:spPr>
          <a:xfrm>
            <a:off x="611560" y="476672"/>
            <a:ext cx="5760640" cy="20162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t" anchorCtr="0">
            <a:noAutofit/>
          </a:bodyPr>
          <a:lstStyle/>
          <a:p>
            <a:pPr algn="ctr"/>
            <a:r>
              <a:rPr lang="id-ID" sz="4400" b="1" dirty="0" smtClean="0">
                <a:solidFill>
                  <a:schemeClr val="bg1"/>
                </a:solidFill>
                <a:latin typeface="Mistral" pitchFamily="66" charset="0"/>
              </a:rPr>
              <a:t> </a:t>
            </a:r>
          </a:p>
          <a:p>
            <a:pPr algn="ctr"/>
            <a:r>
              <a:rPr lang="id-ID" sz="4400" b="1" dirty="0" smtClean="0">
                <a:solidFill>
                  <a:srgbClr val="002060"/>
                </a:solidFill>
                <a:latin typeface="Mistral" pitchFamily="66" charset="0"/>
              </a:rPr>
              <a:t>MENGHITUNG HAK PENSIUN</a:t>
            </a:r>
            <a:endParaRPr lang="id-ID" sz="4400" b="1" dirty="0">
              <a:solidFill>
                <a:srgbClr val="002060"/>
              </a:solidFill>
              <a:latin typeface="Mistral" pitchFamily="66" charset="0"/>
            </a:endParaRPr>
          </a:p>
        </p:txBody>
      </p:sp>
      <p:pic>
        <p:nvPicPr>
          <p:cNvPr id="2" name="Picture 2" descr="http://static.republika.co.id/uploads/images/kanal_slide/ilustrasi_naik_gaji_1101261828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81128"/>
            <a:ext cx="2483768" cy="2116461"/>
          </a:xfrm>
          <a:prstGeom prst="rect">
            <a:avLst/>
          </a:prstGeom>
          <a:noFill/>
        </p:spPr>
      </p:pic>
      <p:pic>
        <p:nvPicPr>
          <p:cNvPr id="80900" name="Picture 4" descr="http://yusufmansur.com/wp-content/uploads/2013/01/upa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5301208"/>
            <a:ext cx="1944216" cy="1277889"/>
          </a:xfrm>
          <a:prstGeom prst="rect">
            <a:avLst/>
          </a:prstGeom>
          <a:noFill/>
        </p:spPr>
      </p:pic>
      <p:pic>
        <p:nvPicPr>
          <p:cNvPr id="80904" name="Picture 8" descr="http://cdn-2.tstatic.net/jogja/foto/bank/images/Kesenjangan-Gaji-antara-Bos-dan-Karyawan-Makin-Leba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5373216"/>
            <a:ext cx="3024336" cy="1224136"/>
          </a:xfrm>
          <a:prstGeom prst="rect">
            <a:avLst/>
          </a:prstGeom>
          <a:noFill/>
        </p:spPr>
      </p:pic>
      <p:pic>
        <p:nvPicPr>
          <p:cNvPr id="80906" name="Picture 10" descr="https://encrypted-tbn2.gstatic.com/images?q=tbn:ANd9GcQHajRnX6m0oivzqtLRR1D7nCu2Lv0hPEyRLdOaLG_hFTQ-_pI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304" y="5373216"/>
            <a:ext cx="1835695" cy="12961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24DDB3C-8215-4FC5-939A-342CE7A6D62B}" type="slidenum">
              <a:rPr lang="id-ID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id-ID" smtClean="0">
              <a:latin typeface="Arial" charset="0"/>
              <a:cs typeface="Arial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260648"/>
            <a:ext cx="9144000" cy="864096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17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0000"/>
              <a:tabLst>
                <a:tab pos="1079500" algn="l"/>
                <a:tab pos="1257300" algn="l"/>
                <a:tab pos="3771900" algn="l"/>
                <a:tab pos="4838700" algn="l"/>
                <a:tab pos="5029200" algn="l"/>
              </a:tabLst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CONTOH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PERHITUNGAN HAK PENSIUN 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	</a:t>
            </a:r>
            <a:endParaRPr lang="en-US" b="1" dirty="0">
              <a:solidFill>
                <a:srgbClr val="CC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0" y="3645024"/>
          <a:ext cx="9144000" cy="3212976"/>
        </p:xfrm>
        <a:graphic>
          <a:graphicData uri="http://schemas.openxmlformats.org/presentationml/2006/ole">
            <p:oleObj spid="_x0000_s79874" name="Worksheet" r:id="rId3" imgW="6896100" imgH="2457450" progId="Excel.Sheet.12">
              <p:embed/>
            </p:oleObj>
          </a:graphicData>
        </a:graphic>
      </p:graphicFrame>
      <p:graphicFrame>
        <p:nvGraphicFramePr>
          <p:cNvPr id="26628" name="Object 4" descr="Papyrus"/>
          <p:cNvGraphicFramePr>
            <a:graphicFrameLocks noChangeAspect="1"/>
          </p:cNvGraphicFramePr>
          <p:nvPr/>
        </p:nvGraphicFramePr>
        <p:xfrm>
          <a:off x="0" y="1124744"/>
          <a:ext cx="9144000" cy="2520280"/>
        </p:xfrm>
        <a:graphic>
          <a:graphicData uri="http://schemas.openxmlformats.org/presentationml/2006/ole">
            <p:oleObj spid="_x0000_s79875" name="Worksheet" r:id="rId4" imgW="6791257" imgH="2009685" progId="Excel.Sheet.12">
              <p:embed/>
            </p:oleObj>
          </a:graphicData>
        </a:graphic>
      </p:graphicFrame>
      <p:pic>
        <p:nvPicPr>
          <p:cNvPr id="6" name="Picture 8" descr="http://2.bp.blogspot.com/-2W1WK1qc_Mg/U1ho7FdsBXI/AAAAAAAAAEk/JgtFNmfitfA/s1600/uang-cash-penting-bagi-pengusah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3356992"/>
            <a:ext cx="1296144" cy="6480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627784" y="2276872"/>
            <a:ext cx="4536504" cy="432048"/>
          </a:xfrm>
          <a:noFill/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002060"/>
                </a:solidFill>
                <a:latin typeface="Mistral" pitchFamily="66" charset="0"/>
              </a:rPr>
              <a:t>PENSIUN JANDA </a:t>
            </a:r>
            <a:r>
              <a:rPr lang="id-ID" sz="4000" dirty="0" smtClean="0">
                <a:solidFill>
                  <a:srgbClr val="002060"/>
                </a:solidFill>
                <a:latin typeface="Mistral" pitchFamily="66" charset="0"/>
              </a:rPr>
              <a:t>/ DUDA</a:t>
            </a:r>
            <a:endParaRPr lang="en-US" sz="4000" dirty="0" smtClean="0">
              <a:solidFill>
                <a:srgbClr val="002060"/>
              </a:solidFill>
              <a:latin typeface="Mistral" pitchFamily="66" charset="0"/>
            </a:endParaRPr>
          </a:p>
        </p:txBody>
      </p:sp>
      <p:sp>
        <p:nvSpPr>
          <p:cNvPr id="3277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215F80C-87B3-4A97-83D8-C23DF24CC8DC}" type="slidenum">
              <a:rPr lang="id-ID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id-ID" smtClean="0">
              <a:latin typeface="Arial" charset="0"/>
              <a:cs typeface="Arial" charset="0"/>
            </a:endParaRPr>
          </a:p>
        </p:txBody>
      </p:sp>
      <p:pic>
        <p:nvPicPr>
          <p:cNvPr id="65538" name="Picture 2" descr="http://www.babylonish.com/resources/content/blog/141010164534_BLOG_0280%20-%20Tips%20Menjadi%20Ibu%20Teladan%20Bagi%20Anak-Anaknya_o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3501008"/>
            <a:ext cx="1872208" cy="1656184"/>
          </a:xfrm>
          <a:prstGeom prst="rect">
            <a:avLst/>
          </a:prstGeom>
          <a:noFill/>
        </p:spPr>
      </p:pic>
      <p:pic>
        <p:nvPicPr>
          <p:cNvPr id="65542" name="Picture 6" descr="http://ipll.manoa.hawaii.edu/ind/tiw/lessons/images/61-pegawai_neger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429000"/>
            <a:ext cx="2376264" cy="2016224"/>
          </a:xfrm>
          <a:prstGeom prst="rect">
            <a:avLst/>
          </a:prstGeom>
          <a:noFill/>
        </p:spPr>
      </p:pic>
      <p:sp>
        <p:nvSpPr>
          <p:cNvPr id="18" name="Plaque 4"/>
          <p:cNvSpPr/>
          <p:nvPr/>
        </p:nvSpPr>
        <p:spPr>
          <a:xfrm>
            <a:off x="4355976" y="3645024"/>
            <a:ext cx="2880320" cy="11521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23825" rIns="247650" bIns="123825" numCol="1" spcCol="1270" anchor="ctr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id-ID" sz="1800" kern="1200" dirty="0" smtClean="0"/>
              <a:t> </a:t>
            </a:r>
          </a:p>
          <a:p>
            <a:pPr marL="358775" lvl="1" indent="-358775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id-ID" sz="1800" kern="1200" dirty="0" smtClean="0">
                <a:solidFill>
                  <a:srgbClr val="002060"/>
                </a:solidFill>
                <a:sym typeface="Wingdings" pitchFamily="2" charset="2"/>
              </a:rPr>
              <a:t>	</a:t>
            </a:r>
            <a:r>
              <a:rPr lang="id-ID" sz="1800" kern="1200" dirty="0" smtClean="0">
                <a:solidFill>
                  <a:srgbClr val="002060"/>
                </a:solidFill>
              </a:rPr>
              <a:t>Pens Janda 36%</a:t>
            </a:r>
          </a:p>
          <a:p>
            <a:pPr marL="358775" lvl="1" indent="-358775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id-ID" dirty="0" smtClean="0">
                <a:solidFill>
                  <a:srgbClr val="002060"/>
                </a:solidFill>
                <a:sym typeface="Wingdings" pitchFamily="2" charset="2"/>
              </a:rPr>
              <a:t>	</a:t>
            </a:r>
            <a:r>
              <a:rPr lang="id-ID" sz="1800" kern="1200" dirty="0" smtClean="0">
                <a:solidFill>
                  <a:srgbClr val="002060"/>
                </a:solidFill>
              </a:rPr>
              <a:t>Pens Janda 72%</a:t>
            </a:r>
            <a:endParaRPr lang="id-ID" dirty="0">
              <a:solidFill>
                <a:srgbClr val="002060"/>
              </a:solidFill>
            </a:endParaRPr>
          </a:p>
          <a:p>
            <a:pPr marL="358775" lvl="1" indent="-358775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id-ID" sz="1800" kern="1200" dirty="0" smtClean="0">
                <a:solidFill>
                  <a:srgbClr val="002060"/>
                </a:solidFill>
                <a:sym typeface="Wingdings" pitchFamily="2" charset="2"/>
              </a:rPr>
              <a:t> </a:t>
            </a:r>
            <a:r>
              <a:rPr lang="id-ID" dirty="0" smtClean="0">
                <a:solidFill>
                  <a:srgbClr val="002060"/>
                </a:solidFill>
                <a:sym typeface="Wingdings" pitchFamily="2" charset="2"/>
              </a:rPr>
              <a:t>	</a:t>
            </a:r>
            <a:r>
              <a:rPr lang="id-ID" sz="1800" kern="1200" dirty="0" smtClean="0">
                <a:solidFill>
                  <a:srgbClr val="002060"/>
                </a:solidFill>
                <a:sym typeface="Wingdings" pitchFamily="2" charset="2"/>
              </a:rPr>
              <a:t>Pens Ortu 20 % x 72%</a:t>
            </a:r>
            <a:endParaRPr lang="id-ID" sz="1800" kern="1200" dirty="0">
              <a:solidFill>
                <a:srgbClr val="002060"/>
              </a:solidFill>
            </a:endParaRPr>
          </a:p>
        </p:txBody>
      </p:sp>
      <p:sp>
        <p:nvSpPr>
          <p:cNvPr id="15" name="Plaque 4"/>
          <p:cNvSpPr/>
          <p:nvPr/>
        </p:nvSpPr>
        <p:spPr>
          <a:xfrm>
            <a:off x="2195736" y="3861048"/>
            <a:ext cx="2520280" cy="10081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23825" rIns="247650" bIns="123825" numCol="1" spcCol="1270" anchor="ctr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id-ID" sz="1800" kern="1200" dirty="0" smtClean="0"/>
              <a:t> </a:t>
            </a:r>
            <a:r>
              <a:rPr lang="id-ID" dirty="0" smtClean="0"/>
              <a:t>PNS </a:t>
            </a:r>
            <a:r>
              <a:rPr lang="id-ID" sz="1800" kern="1200" dirty="0" smtClean="0">
                <a:solidFill>
                  <a:srgbClr val="002060"/>
                </a:solidFill>
              </a:rPr>
              <a:t>M Dunia</a:t>
            </a: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id-ID" sz="1800" kern="1200" dirty="0" smtClean="0">
                <a:solidFill>
                  <a:srgbClr val="002060"/>
                </a:solidFill>
              </a:rPr>
              <a:t>PNS Tewas </a:t>
            </a: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id-ID" dirty="0" smtClean="0">
                <a:solidFill>
                  <a:srgbClr val="002060"/>
                </a:solidFill>
              </a:rPr>
              <a:t>PNS T</a:t>
            </a:r>
            <a:r>
              <a:rPr lang="id-ID" sz="1800" kern="1200" dirty="0" smtClean="0">
                <a:solidFill>
                  <a:srgbClr val="002060"/>
                </a:solidFill>
              </a:rPr>
              <a:t>ewas Bujangan </a:t>
            </a:r>
            <a:endParaRPr lang="id-ID" sz="1800" kern="1200" dirty="0">
              <a:solidFill>
                <a:srgbClr val="002060"/>
              </a:solidFill>
            </a:endParaRPr>
          </a:p>
        </p:txBody>
      </p:sp>
      <p:pic>
        <p:nvPicPr>
          <p:cNvPr id="114694" name="Picture 6" descr="http://dapenpos.co.id/gambarzh/berita/beritadapenpos-masa-pensiun-adalah-masa-yang-menyenangkan-b-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4664"/>
            <a:ext cx="2483768" cy="1733551"/>
          </a:xfrm>
          <a:prstGeom prst="rect">
            <a:avLst/>
          </a:prstGeom>
          <a:noFill/>
        </p:spPr>
      </p:pic>
      <p:pic>
        <p:nvPicPr>
          <p:cNvPr id="114696" name="Picture 8" descr="https://cdn.tmpo.co/data/2011/08/24/id_89019/89019_6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332656"/>
            <a:ext cx="2088232" cy="1800200"/>
          </a:xfrm>
          <a:prstGeom prst="rect">
            <a:avLst/>
          </a:prstGeom>
          <a:noFill/>
        </p:spPr>
      </p:pic>
      <p:pic>
        <p:nvPicPr>
          <p:cNvPr id="114698" name="Picture 10" descr="https://encrypted-tbn0.gstatic.com/images?q=tbn:ANd9GcTaV8Y22Jc7m2YAxJFDemMoJzbbhI6S-ZeFatgzmY5XtxPQsEf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32656"/>
            <a:ext cx="2304256" cy="1800200"/>
          </a:xfrm>
          <a:prstGeom prst="rect">
            <a:avLst/>
          </a:prstGeom>
          <a:noFill/>
        </p:spPr>
      </p:pic>
      <p:pic>
        <p:nvPicPr>
          <p:cNvPr id="114700" name="Picture 12" descr="http://klimg.com/merdeka.com/i/w/news/2013/04/17/177953/540x270/pengusaha-keberatan-tanggung-jaminan-pensiun-bpj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7" y="332656"/>
            <a:ext cx="2267744" cy="1800200"/>
          </a:xfrm>
          <a:prstGeom prst="rect">
            <a:avLst/>
          </a:prstGeom>
          <a:noFill/>
        </p:spPr>
      </p:pic>
      <p:sp>
        <p:nvSpPr>
          <p:cNvPr id="17" name="Plaque 4"/>
          <p:cNvSpPr/>
          <p:nvPr/>
        </p:nvSpPr>
        <p:spPr>
          <a:xfrm>
            <a:off x="323528" y="2852936"/>
            <a:ext cx="8820472" cy="5040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38100" rIns="76200" bIns="381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2000" dirty="0" smtClean="0">
                <a:solidFill>
                  <a:srgbClr val="C00000"/>
                </a:solidFill>
              </a:rPr>
              <a:t> </a:t>
            </a:r>
            <a:r>
              <a:rPr lang="id-ID" sz="2000" b="1" dirty="0" smtClean="0">
                <a:solidFill>
                  <a:srgbClr val="C00000"/>
                </a:solidFill>
              </a:rPr>
              <a:t>PNS telah mendaftarkan isteri/suami/anak dalam administrasi kepegawaian, berhak atas pensiun janda/duda</a:t>
            </a:r>
            <a:endParaRPr lang="id-ID" sz="2000" b="1" kern="1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922" t="30568" r="11689" b="30471"/>
          <a:stretch/>
        </p:blipFill>
        <p:spPr>
          <a:xfrm>
            <a:off x="8359851" y="6331742"/>
            <a:ext cx="784149" cy="540326"/>
          </a:xfrm>
          <a:prstGeom prst="rect">
            <a:avLst/>
          </a:prstGeom>
        </p:spPr>
      </p:pic>
      <p:pic>
        <p:nvPicPr>
          <p:cNvPr id="9" name="Picture 10" descr="https://pbs.twimg.com/profile_images/634255175130046464/X3th8PO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139" y="908720"/>
            <a:ext cx="3416821" cy="2664296"/>
          </a:xfrm>
          <a:prstGeom prst="rect">
            <a:avLst/>
          </a:prstGeom>
          <a:noFill/>
        </p:spPr>
      </p:pic>
      <p:pic>
        <p:nvPicPr>
          <p:cNvPr id="11" name="Picture 2" descr="http://sinarharapan.co/sh_img/15/07/25/l/150725005ima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2924944"/>
            <a:ext cx="4104456" cy="2808312"/>
          </a:xfrm>
          <a:prstGeom prst="rect">
            <a:avLst/>
          </a:prstGeom>
          <a:noFill/>
        </p:spPr>
      </p:pic>
      <p:pic>
        <p:nvPicPr>
          <p:cNvPr id="13" name="Picture 3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2996952"/>
            <a:ext cx="3312368" cy="27363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Rectangle 2"/>
          <p:cNvSpPr txBox="1">
            <a:spLocks noRot="1" noChangeArrowheads="1"/>
          </p:cNvSpPr>
          <p:nvPr/>
        </p:nvSpPr>
        <p:spPr>
          <a:xfrm>
            <a:off x="0" y="-99392"/>
            <a:ext cx="9144000" cy="1584176"/>
          </a:xfrm>
          <a:prstGeom prst="rect">
            <a:avLst/>
          </a:prstGeom>
          <a:solidFill>
            <a:srgbClr val="FFC000"/>
          </a:solidFill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KANTOR BAYAR PENSIUN</a:t>
            </a:r>
            <a:endParaRPr kumimoji="0" lang="id-ID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pic>
        <p:nvPicPr>
          <p:cNvPr id="113666" name="Picture 2" descr="http://bankmantap.co.id/asset/slider/banner%20Mantap%2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1584176"/>
            <a:ext cx="3168352" cy="1340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92370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2.bp.blogspot.com/_aXnyC5ebWDQ/TOn45hKf3PI/AAAAAAAAADc/1cnVcx7GCsY/s1600/pns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6992"/>
            <a:ext cx="4499992" cy="3501008"/>
          </a:xfrm>
          <a:prstGeom prst="rect">
            <a:avLst/>
          </a:prstGeom>
          <a:noFill/>
        </p:spPr>
      </p:pic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323528" y="1844824"/>
            <a:ext cx="1584176" cy="576064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 algn="ctr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id-ID" altLang="zh-TW" b="1" dirty="0" smtClean="0">
                <a:ea typeface="Arial Unicode MS" pitchFamily="34" charset="-128"/>
                <a:cs typeface="Arial Unicode MS" pitchFamily="34" charset="-128"/>
              </a:rPr>
              <a:t>PROGRAM </a:t>
            </a:r>
          </a:p>
          <a:p>
            <a:pPr algn="ctr">
              <a:defRPr/>
            </a:pPr>
            <a:r>
              <a:rPr lang="id-ID" altLang="zh-TW" b="1" dirty="0" smtClean="0">
                <a:ea typeface="Arial Unicode MS" pitchFamily="34" charset="-128"/>
                <a:cs typeface="Arial Unicode MS" pitchFamily="34" charset="-128"/>
              </a:rPr>
              <a:t>THT  </a:t>
            </a:r>
            <a:endParaRPr lang="en-US" altLang="zh-TW" b="1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051720" y="1844824"/>
            <a:ext cx="1584176" cy="576064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 algn="ctr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id-ID" altLang="zh-TW" b="1" dirty="0" smtClean="0">
                <a:ea typeface="Arial Unicode MS" pitchFamily="34" charset="-128"/>
                <a:cs typeface="Arial Unicode MS" pitchFamily="34" charset="-128"/>
              </a:rPr>
              <a:t>PROGRAM </a:t>
            </a:r>
          </a:p>
          <a:p>
            <a:pPr algn="ctr">
              <a:defRPr/>
            </a:pPr>
            <a:r>
              <a:rPr lang="id-ID" altLang="zh-TW" b="1" dirty="0" smtClean="0">
                <a:ea typeface="Arial Unicode MS" pitchFamily="34" charset="-128"/>
                <a:cs typeface="Arial Unicode MS" pitchFamily="34" charset="-128"/>
              </a:rPr>
              <a:t>PENSIUN  </a:t>
            </a:r>
            <a:endParaRPr lang="en-US" altLang="zh-TW" b="1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23528" y="2708920"/>
            <a:ext cx="1584176" cy="576064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 algn="ctr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id-ID" altLang="zh-TW" b="1" dirty="0" smtClean="0">
                <a:ea typeface="Arial Unicode MS" pitchFamily="34" charset="-128"/>
                <a:cs typeface="Arial Unicode MS" pitchFamily="34" charset="-128"/>
              </a:rPr>
              <a:t>PROGRAM </a:t>
            </a:r>
          </a:p>
          <a:p>
            <a:pPr algn="ctr">
              <a:defRPr/>
            </a:pPr>
            <a:r>
              <a:rPr lang="id-ID" altLang="zh-TW" b="1" dirty="0" smtClean="0">
                <a:ea typeface="Arial Unicode MS" pitchFamily="34" charset="-128"/>
                <a:cs typeface="Arial Unicode MS" pitchFamily="34" charset="-128"/>
              </a:rPr>
              <a:t>JKK  </a:t>
            </a:r>
            <a:endParaRPr lang="en-US" altLang="zh-TW" b="1" dirty="0"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9698" name="Picture 2" descr="http://www.indopos.co.id/wp-content/uploads/2014/08/gedung-tasp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32656"/>
            <a:ext cx="4716016" cy="6525344"/>
          </a:xfrm>
          <a:prstGeom prst="rect">
            <a:avLst/>
          </a:prstGeom>
          <a:noFill/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51720" y="2708920"/>
            <a:ext cx="1656184" cy="576064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 algn="ctr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id-ID" altLang="zh-TW" b="1" dirty="0" smtClean="0">
                <a:ea typeface="Arial Unicode MS" pitchFamily="34" charset="-128"/>
                <a:cs typeface="Arial Unicode MS" pitchFamily="34" charset="-128"/>
              </a:rPr>
              <a:t>PROGRAM </a:t>
            </a:r>
          </a:p>
          <a:p>
            <a:pPr algn="ctr">
              <a:defRPr/>
            </a:pPr>
            <a:r>
              <a:rPr lang="id-ID" altLang="zh-TW" b="1" dirty="0" smtClean="0">
                <a:ea typeface="Arial Unicode MS" pitchFamily="34" charset="-128"/>
                <a:cs typeface="Arial Unicode MS" pitchFamily="34" charset="-128"/>
              </a:rPr>
              <a:t>JKm</a:t>
            </a:r>
            <a:endParaRPr lang="en-US" altLang="zh-TW" b="1" dirty="0"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9396" name="Picture 4" descr="http://4.bp.blogspot.com/-xVd7jvPH_5I/VTt_NoqFULI/AAAAAAAACBk/xdbfSPGTz80/s1600/Lowongan%2BKerja%2BPT%2BTaspen%2B%28Persero%29%2BTerbaru%2BApril%2B201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76672"/>
            <a:ext cx="3384376" cy="12961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http://www.jawaban.com/assets/uploads/lori_mora/images/main/1306140816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3933056"/>
            <a:ext cx="2418606" cy="1517154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922" t="30568" r="11689" b="30471"/>
          <a:stretch/>
        </p:blipFill>
        <p:spPr>
          <a:xfrm>
            <a:off x="8359851" y="6331742"/>
            <a:ext cx="784149" cy="540326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71251573"/>
              </p:ext>
            </p:extLst>
          </p:nvPr>
        </p:nvGraphicFramePr>
        <p:xfrm>
          <a:off x="783392" y="1844824"/>
          <a:ext cx="5400000" cy="3788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05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694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00934"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solidFill>
                            <a:schemeClr val="bg1"/>
                          </a:solidFill>
                        </a:rPr>
                        <a:t>Fitur</a:t>
                      </a:r>
                      <a:endParaRPr lang="id-ID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Keterangan</a:t>
                      </a:r>
                      <a:endParaRPr lang="id-ID" sz="28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5936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Nama </a:t>
                      </a:r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Produk</a:t>
                      </a:r>
                      <a:endParaRPr lang="id-ID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Tabungan </a:t>
                      </a:r>
                      <a:r>
                        <a:rPr lang="en-US" sz="2000" kern="12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SiMantap</a:t>
                      </a:r>
                      <a:endParaRPr lang="id-ID" sz="20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68580" marR="6858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72809">
                <a:tc>
                  <a:txBody>
                    <a:bodyPr/>
                    <a:lstStyle/>
                    <a:p>
                      <a:r>
                        <a:rPr lang="en-US" sz="1600" b="1" kern="1200" baseline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Persyaratan</a:t>
                      </a:r>
                      <a:endParaRPr lang="id-ID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3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Copy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identitas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diri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berupa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Kartu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Tanda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Penduduk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(KTP)</a:t>
                      </a:r>
                      <a:endParaRPr lang="id-ID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3" indent="-285750">
                        <a:buFont typeface="Arial" panose="020B0604020202020204" pitchFamily="34" charset="0"/>
                        <a:buChar char="•"/>
                      </a:pPr>
                      <a:r>
                        <a:rPr lang="id-ID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Copy</a:t>
                      </a:r>
                      <a:r>
                        <a:rPr lang="id-ID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NPWP (Apabila ada)</a:t>
                      </a:r>
                      <a:endParaRPr lang="id-ID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3033"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Biaya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Administrasi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Rp</a:t>
                      </a:r>
                      <a:r>
                        <a:rPr lang="en-US" sz="20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. </a:t>
                      </a:r>
                      <a:r>
                        <a:rPr lang="en-US" sz="2000" b="1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</a:t>
                      </a:r>
                      <a:r>
                        <a:rPr lang="en-US" sz="20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,-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6257"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Setoran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Awal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Rp</a:t>
                      </a:r>
                      <a:r>
                        <a:rPr lang="en-US" sz="20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. </a:t>
                      </a:r>
                      <a:r>
                        <a:rPr lang="en-US" sz="20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</a:t>
                      </a:r>
                      <a:r>
                        <a:rPr lang="en-US" sz="20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,-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Saldo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Minimal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Rp</a:t>
                      </a:r>
                      <a:r>
                        <a:rPr lang="en-US" sz="20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. </a:t>
                      </a:r>
                      <a:r>
                        <a:rPr lang="en-US" sz="20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</a:t>
                      </a:r>
                      <a:r>
                        <a:rPr lang="en-US" sz="20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,-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42187"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Jumlah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Penarikan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Bebas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005064"/>
            <a:ext cx="2064000" cy="154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28184" y="1844824"/>
            <a:ext cx="2432768" cy="47663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Buka</a:t>
            </a:r>
            <a:r>
              <a:rPr lang="en-GB" dirty="0" smtClean="0"/>
              <a:t> Tabungan Hari </a:t>
            </a:r>
            <a:r>
              <a:rPr lang="en-GB" dirty="0" err="1" smtClean="0"/>
              <a:t>ini</a:t>
            </a:r>
            <a:r>
              <a:rPr lang="en-GB" dirty="0" smtClean="0"/>
              <a:t> :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683568" y="476672"/>
            <a:ext cx="792088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Tabungan </a:t>
            </a:r>
            <a:r>
              <a:rPr lang="en-US" sz="3600" b="1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Pensiun</a:t>
            </a:r>
            <a:r>
              <a:rPr lang="en-US" sz="3600" b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6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B</a:t>
            </a:r>
            <a:r>
              <a:rPr lang="en-US" sz="3600" b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ank </a:t>
            </a:r>
            <a:r>
              <a:rPr lang="en-US" sz="36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M</a:t>
            </a:r>
            <a:r>
              <a:rPr lang="en-US" sz="3600" b="1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antap</a:t>
            </a:r>
            <a:endParaRPr lang="en-US" sz="3600" b="1" cap="none" spc="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en-US" sz="3600" b="1" dirty="0" smtClean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“</a:t>
            </a:r>
            <a:r>
              <a:rPr lang="en-US" sz="3600" b="1" dirty="0" err="1" smtClean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SiMantap</a:t>
            </a:r>
            <a:r>
              <a:rPr lang="en-US" sz="3600" b="1" dirty="0" smtClean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”</a:t>
            </a:r>
            <a:endParaRPr lang="en-US" sz="3600" b="1" cap="none" spc="0" dirty="0">
              <a:ln w="0"/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5508104" y="2556058"/>
            <a:ext cx="2915816" cy="1881054"/>
          </a:xfrm>
          <a:prstGeom prst="irregularSeal2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GRATIS</a:t>
            </a:r>
            <a:endParaRPr lang="en-GB" sz="2800" b="1" dirty="0"/>
          </a:p>
        </p:txBody>
      </p:sp>
    </p:spTree>
    <p:extLst>
      <p:ext uri="{BB962C8B-B14F-4D97-AF65-F5344CB8AC3E}">
        <p14:creationId xmlns="" xmlns:p14="http://schemas.microsoft.com/office/powerpoint/2010/main" val="2692370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9551" y="416858"/>
            <a:ext cx="813690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Andalus" pitchFamily="18" charset="-78"/>
                <a:cs typeface="Andalus" pitchFamily="18" charset="-78"/>
              </a:rPr>
              <a:t>Kredit</a:t>
            </a:r>
            <a:r>
              <a:rPr lang="en-US" sz="4000" b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sz="4000" b="1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Andalus" pitchFamily="18" charset="-78"/>
                <a:cs typeface="Andalus" pitchFamily="18" charset="-78"/>
              </a:rPr>
              <a:t>Pra</a:t>
            </a:r>
            <a:r>
              <a:rPr lang="en-US" sz="4000" b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sz="4000" b="1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Andalus" pitchFamily="18" charset="-78"/>
                <a:cs typeface="Andalus" pitchFamily="18" charset="-78"/>
              </a:rPr>
              <a:t>Pensiun</a:t>
            </a:r>
            <a:r>
              <a:rPr lang="en-US" sz="4000" b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sz="4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Andalus" pitchFamily="18" charset="-78"/>
                <a:cs typeface="Andalus" pitchFamily="18" charset="-78"/>
              </a:rPr>
              <a:t>B</a:t>
            </a:r>
            <a:r>
              <a:rPr lang="en-US" sz="4000" b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Andalus" pitchFamily="18" charset="-78"/>
                <a:cs typeface="Andalus" pitchFamily="18" charset="-78"/>
              </a:rPr>
              <a:t>ank </a:t>
            </a:r>
            <a:r>
              <a:rPr lang="en-US" sz="40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Andalus" pitchFamily="18" charset="-78"/>
                <a:cs typeface="Andalus" pitchFamily="18" charset="-78"/>
              </a:rPr>
              <a:t>M</a:t>
            </a:r>
            <a:r>
              <a:rPr lang="en-US" sz="4000" b="1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Andalus" pitchFamily="18" charset="-78"/>
                <a:cs typeface="Andalus" pitchFamily="18" charset="-78"/>
              </a:rPr>
              <a:t>antap</a:t>
            </a:r>
            <a:endParaRPr lang="en-US" sz="40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Andalus" pitchFamily="18" charset="-78"/>
              <a:cs typeface="Andalus" pitchFamily="18" charset="-7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92048815"/>
              </p:ext>
            </p:extLst>
          </p:nvPr>
        </p:nvGraphicFramePr>
        <p:xfrm>
          <a:off x="792000" y="1125305"/>
          <a:ext cx="3780000" cy="4697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13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786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89633"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solidFill>
                            <a:srgbClr val="0070C0"/>
                          </a:solidFill>
                        </a:rPr>
                        <a:t>Fitur</a:t>
                      </a:r>
                      <a:endParaRPr lang="id-ID" sz="2800" b="1" dirty="0">
                        <a:solidFill>
                          <a:srgbClr val="0070C0"/>
                        </a:solidFill>
                      </a:endParaRPr>
                    </a:p>
                  </a:txBody>
                  <a:tcPr marL="68580" marR="6858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0070C0"/>
                          </a:solidFill>
                        </a:rPr>
                        <a:t>Keterangan</a:t>
                      </a:r>
                      <a:endParaRPr lang="id-ID" sz="2800" dirty="0">
                        <a:solidFill>
                          <a:srgbClr val="0070C0"/>
                        </a:solidFill>
                      </a:endParaRPr>
                    </a:p>
                  </a:txBody>
                  <a:tcPr marL="68580" marR="6858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64658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Nama </a:t>
                      </a:r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Produk</a:t>
                      </a:r>
                      <a:endParaRPr lang="id-ID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Kredit</a:t>
                      </a:r>
                      <a:r>
                        <a:rPr lang="en-US" sz="18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Pra</a:t>
                      </a:r>
                      <a:r>
                        <a:rPr lang="en-US" sz="18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Pensiun</a:t>
                      </a:r>
                      <a:r>
                        <a:rPr lang="en-US" sz="18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Mantap</a:t>
                      </a:r>
                      <a:endParaRPr lang="id-ID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68580" marR="6858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05388">
                <a:tc>
                  <a:txBody>
                    <a:bodyPr/>
                    <a:lstStyle/>
                    <a:p>
                      <a:r>
                        <a:rPr lang="en-US" sz="16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Plafond </a:t>
                      </a:r>
                      <a:r>
                        <a:rPr lang="en-US" sz="1600" b="1" kern="1200" baseline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Kredit</a:t>
                      </a:r>
                      <a:endParaRPr lang="id-ID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3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Minimal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Rp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5.000.000,-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3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Maksimal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Rp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350.000.000,-</a:t>
                      </a:r>
                    </a:p>
                  </a:txBody>
                  <a:tcPr marL="68580" marR="6858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0382"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err="1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Jangka</a:t>
                      </a:r>
                      <a:r>
                        <a:rPr lang="en-US" sz="1600" b="1" kern="1200" baseline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1600" b="1" kern="1200" baseline="0" dirty="0" err="1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Waktu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 </a:t>
                      </a:r>
                      <a:r>
                        <a:rPr lang="en-US" sz="1800" kern="1200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Tahun</a:t>
                      </a:r>
                      <a:r>
                        <a:rPr lang="en-US" sz="1800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-  15 </a:t>
                      </a:r>
                      <a:r>
                        <a:rPr lang="en-US" sz="1800" kern="1200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Tahun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205694"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err="1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Suku</a:t>
                      </a:r>
                      <a:r>
                        <a:rPr lang="en-US" sz="1600" b="1" kern="1200" baseline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1600" b="1" kern="1200" baseline="0" dirty="0" err="1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Bunga</a:t>
                      </a:r>
                      <a:r>
                        <a:rPr lang="id-ID" sz="1600" b="1" kern="1200" baseline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 – 2 </a:t>
                      </a:r>
                      <a:r>
                        <a:rPr lang="en-US" sz="1800" dirty="0" err="1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Tahun</a:t>
                      </a:r>
                      <a:r>
                        <a:rPr lang="en-US" sz="1800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1800" b="1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0,8%</a:t>
                      </a:r>
                      <a:r>
                        <a:rPr lang="en-US" sz="1800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i="1" baseline="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(Flat </a:t>
                      </a:r>
                      <a:r>
                        <a:rPr lang="en-US" sz="2000" b="1" i="1" baseline="0" dirty="0" err="1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Murni</a:t>
                      </a:r>
                      <a:r>
                        <a:rPr lang="en-US" sz="2000" b="1" i="1" baseline="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)</a:t>
                      </a:r>
                    </a:p>
                    <a:p>
                      <a:pPr marL="285750" marR="0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&gt; 2 </a:t>
                      </a:r>
                      <a:r>
                        <a:rPr lang="en-US" sz="1800" baseline="0" dirty="0" err="1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s.d</a:t>
                      </a:r>
                      <a:r>
                        <a:rPr lang="en-US" sz="1800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15 </a:t>
                      </a:r>
                      <a:r>
                        <a:rPr lang="en-US" sz="1800" baseline="0" dirty="0" err="1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Tahun</a:t>
                      </a:r>
                      <a:r>
                        <a:rPr lang="en-US" sz="1800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1800" b="1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0,99% </a:t>
                      </a:r>
                      <a:r>
                        <a:rPr lang="en-US" sz="1800" b="1" i="1" baseline="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(Flat </a:t>
                      </a:r>
                      <a:r>
                        <a:rPr lang="en-US" sz="1800" b="1" i="1" baseline="0" dirty="0" err="1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Murni</a:t>
                      </a:r>
                      <a:r>
                        <a:rPr lang="en-US" sz="1800" b="1" i="1" baseline="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51435" marR="5143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36339"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Asuransi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Asuransi</a:t>
                      </a:r>
                      <a:r>
                        <a:rPr lang="en-US" sz="1800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Jiwa</a:t>
                      </a:r>
                      <a:r>
                        <a:rPr lang="en-US" sz="1800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 </a:t>
                      </a:r>
                      <a:r>
                        <a:rPr lang="en-US" sz="1800" kern="1200" baseline="0" dirty="0" smtClean="0">
                          <a:solidFill>
                            <a:srgbClr val="000000"/>
                          </a:solidFill>
                          <a:effectLst/>
                          <a:latin typeface="MV Boli" panose="02000500030200090000" pitchFamily="2" charset="0"/>
                          <a:ea typeface="Times New Roman"/>
                          <a:cs typeface="MV Boli" panose="02000500030200090000" pitchFamily="2" charset="0"/>
                        </a:rPr>
                        <a:t>( </a:t>
                      </a:r>
                      <a:r>
                        <a:rPr lang="en-US" sz="1800" kern="1200" baseline="0" dirty="0" err="1" smtClean="0">
                          <a:solidFill>
                            <a:srgbClr val="000000"/>
                          </a:solidFill>
                          <a:effectLst/>
                          <a:latin typeface="MV Boli" panose="02000500030200090000" pitchFamily="2" charset="0"/>
                          <a:ea typeface="Times New Roman"/>
                          <a:cs typeface="MV Boli" panose="02000500030200090000" pitchFamily="2" charset="0"/>
                        </a:rPr>
                        <a:t>Lunas</a:t>
                      </a:r>
                      <a:r>
                        <a:rPr lang="en-US" sz="1800" kern="1200" baseline="0" dirty="0" smtClean="0">
                          <a:solidFill>
                            <a:srgbClr val="000000"/>
                          </a:solidFill>
                          <a:effectLst/>
                          <a:latin typeface="MV Boli" panose="02000500030200090000" pitchFamily="2" charset="0"/>
                          <a:ea typeface="Times New Roman"/>
                          <a:cs typeface="MV Boli" panose="02000500030200090000" pitchFamily="2" charset="0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rgbClr val="000000"/>
                          </a:solidFill>
                          <a:effectLst/>
                          <a:latin typeface="MV Boli" panose="02000500030200090000" pitchFamily="2" charset="0"/>
                          <a:ea typeface="Times New Roman"/>
                          <a:cs typeface="MV Boli" panose="02000500030200090000" pitchFamily="2" charset="0"/>
                        </a:rPr>
                        <a:t>bila</a:t>
                      </a:r>
                      <a:r>
                        <a:rPr lang="en-US" sz="1800" kern="1200" baseline="0" dirty="0" smtClean="0">
                          <a:solidFill>
                            <a:srgbClr val="000000"/>
                          </a:solidFill>
                          <a:effectLst/>
                          <a:latin typeface="MV Boli" panose="02000500030200090000" pitchFamily="2" charset="0"/>
                          <a:ea typeface="Times New Roman"/>
                          <a:cs typeface="MV Boli" panose="02000500030200090000" pitchFamily="2" charset="0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rgbClr val="000000"/>
                          </a:solidFill>
                          <a:effectLst/>
                          <a:latin typeface="MV Boli" panose="02000500030200090000" pitchFamily="2" charset="0"/>
                          <a:ea typeface="Times New Roman"/>
                          <a:cs typeface="MV Boli" panose="02000500030200090000" pitchFamily="2" charset="0"/>
                        </a:rPr>
                        <a:t>meninggal</a:t>
                      </a:r>
                      <a:r>
                        <a:rPr lang="en-US" sz="1800" kern="1200" baseline="0" dirty="0" smtClean="0">
                          <a:solidFill>
                            <a:srgbClr val="000000"/>
                          </a:solidFill>
                          <a:effectLst/>
                          <a:latin typeface="MV Boli" panose="02000500030200090000" pitchFamily="2" charset="0"/>
                          <a:ea typeface="Times New Roman"/>
                          <a:cs typeface="MV Boli" panose="02000500030200090000" pitchFamily="2" charset="0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rgbClr val="000000"/>
                          </a:solidFill>
                          <a:effectLst/>
                          <a:latin typeface="MV Boli" panose="02000500030200090000" pitchFamily="2" charset="0"/>
                          <a:ea typeface="Times New Roman"/>
                          <a:cs typeface="MV Boli" panose="02000500030200090000" pitchFamily="2" charset="0"/>
                        </a:rPr>
                        <a:t>dunia</a:t>
                      </a:r>
                      <a:r>
                        <a:rPr lang="en-US" sz="1800" kern="1200" baseline="0" dirty="0" smtClean="0">
                          <a:solidFill>
                            <a:srgbClr val="000000"/>
                          </a:solidFill>
                          <a:effectLst/>
                          <a:latin typeface="MV Boli" panose="02000500030200090000" pitchFamily="2" charset="0"/>
                          <a:ea typeface="Times New Roman"/>
                          <a:cs typeface="MV Boli" panose="02000500030200090000" pitchFamily="2" charset="0"/>
                        </a:rPr>
                        <a:t> )</a:t>
                      </a:r>
                      <a:endParaRPr lang="en-US" sz="1800" dirty="0">
                        <a:effectLst/>
                        <a:latin typeface="MV Boli" panose="02000500030200090000" pitchFamily="2" charset="0"/>
                        <a:ea typeface="Times New Roman"/>
                        <a:cs typeface="MV Boli" panose="02000500030200090000" pitchFamily="2" charset="0"/>
                      </a:endParaRPr>
                    </a:p>
                  </a:txBody>
                  <a:tcPr marL="51435" marR="5143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05754283"/>
              </p:ext>
            </p:extLst>
          </p:nvPr>
        </p:nvGraphicFramePr>
        <p:xfrm>
          <a:off x="4680432" y="1149026"/>
          <a:ext cx="3780000" cy="4685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13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7862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05514"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solidFill>
                            <a:srgbClr val="0070C0"/>
                          </a:solidFill>
                        </a:rPr>
                        <a:t>Fitur</a:t>
                      </a:r>
                      <a:endParaRPr lang="id-ID" sz="2800" b="1" dirty="0">
                        <a:solidFill>
                          <a:srgbClr val="0070C0"/>
                        </a:solidFill>
                      </a:endParaRPr>
                    </a:p>
                  </a:txBody>
                  <a:tcPr marL="68580" marR="6858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0070C0"/>
                          </a:solidFill>
                        </a:rPr>
                        <a:t>Keterangan</a:t>
                      </a:r>
                      <a:endParaRPr lang="id-ID" sz="2800" dirty="0">
                        <a:solidFill>
                          <a:srgbClr val="0070C0"/>
                        </a:solidFill>
                      </a:endParaRPr>
                    </a:p>
                  </a:txBody>
                  <a:tcPr marL="68580" marR="6858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2332"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Biaya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Adm</a:t>
                      </a:r>
                      <a:r>
                        <a:rPr lang="id-ID" sz="16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.</a:t>
                      </a:r>
                      <a:endParaRPr lang="id-ID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Rp</a:t>
                      </a:r>
                      <a:r>
                        <a:rPr lang="en-US" sz="18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800" b="1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en-US" sz="18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,-</a:t>
                      </a:r>
                      <a:endParaRPr lang="id-ID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68580" marR="6858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31766"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Biaya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Provisi</a:t>
                      </a:r>
                      <a:endParaRPr lang="id-ID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– 2 </a:t>
                      </a:r>
                      <a:r>
                        <a:rPr lang="en-US" sz="1800" dirty="0" err="1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Tahun</a:t>
                      </a:r>
                      <a:r>
                        <a:rPr lang="en-US" sz="180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           1%</a:t>
                      </a:r>
                    </a:p>
                    <a:p>
                      <a:pPr marL="285750" marR="0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&gt; 2 </a:t>
                      </a:r>
                      <a:r>
                        <a:rPr lang="en-US" sz="1800" baseline="0" dirty="0" err="1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s.d</a:t>
                      </a:r>
                      <a:r>
                        <a:rPr lang="en-US" sz="180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15 </a:t>
                      </a:r>
                      <a:r>
                        <a:rPr lang="en-US" sz="1800" baseline="0" dirty="0" err="1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Tahun</a:t>
                      </a:r>
                      <a:r>
                        <a:rPr lang="en-US" sz="180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id-ID" sz="180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 2%</a:t>
                      </a:r>
                    </a:p>
                  </a:txBody>
                  <a:tcPr marL="68580" marR="6858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64378"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Biaya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Materai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err="1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Sesuai</a:t>
                      </a:r>
                      <a:r>
                        <a:rPr lang="en-US" sz="1800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Ketentuan</a:t>
                      </a:r>
                      <a:r>
                        <a:rPr lang="en-US" sz="1800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dan</a:t>
                      </a:r>
                      <a:r>
                        <a:rPr lang="en-US" sz="1800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Pemakaian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6910"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Proses </a:t>
                      </a:r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Kredit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 Jam </a:t>
                      </a:r>
                      <a:r>
                        <a:rPr lang="en-US" sz="1800" baseline="0" dirty="0" err="1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Cair</a:t>
                      </a:r>
                      <a:r>
                        <a:rPr lang="en-US" sz="1800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*</a:t>
                      </a:r>
                    </a:p>
                  </a:txBody>
                  <a:tcPr marL="51435" marR="5143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549870"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Syarat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Kredit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effectLst/>
                          <a:latin typeface="+mn-lt"/>
                          <a:ea typeface="Times New Roman"/>
                          <a:cs typeface="MV Boli" panose="02000500030200090000" pitchFamily="2" charset="0"/>
                        </a:rPr>
                        <a:t>SK </a:t>
                      </a:r>
                      <a:r>
                        <a:rPr lang="en-US" sz="1800" dirty="0" err="1" smtClean="0">
                          <a:effectLst/>
                          <a:latin typeface="+mn-lt"/>
                          <a:ea typeface="Times New Roman"/>
                          <a:cs typeface="MV Boli" panose="02000500030200090000" pitchFamily="2" charset="0"/>
                        </a:rPr>
                        <a:t>Asli</a:t>
                      </a:r>
                      <a:r>
                        <a:rPr lang="en-US" sz="1800" dirty="0" smtClean="0">
                          <a:effectLst/>
                          <a:latin typeface="+mn-lt"/>
                          <a:ea typeface="Times New Roman"/>
                          <a:cs typeface="MV Boli" panose="02000500030200090000" pitchFamily="2" charset="0"/>
                        </a:rPr>
                        <a:t> 80 &amp;</a:t>
                      </a:r>
                      <a:r>
                        <a:rPr lang="en-US" sz="1800" baseline="0" dirty="0" smtClean="0">
                          <a:effectLst/>
                          <a:latin typeface="+mn-lt"/>
                          <a:ea typeface="Times New Roman"/>
                          <a:cs typeface="MV Boli" panose="02000500030200090000" pitchFamily="2" charset="0"/>
                        </a:rPr>
                        <a:t> 100%</a:t>
                      </a:r>
                      <a:endParaRPr lang="en-US" sz="1800" dirty="0" smtClean="0">
                        <a:effectLst/>
                        <a:latin typeface="+mn-lt"/>
                        <a:ea typeface="Times New Roman"/>
                        <a:cs typeface="MV Boli" panose="02000500030200090000" pitchFamily="2" charset="0"/>
                      </a:endParaRPr>
                    </a:p>
                    <a:p>
                      <a:pPr marL="285750" marR="0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effectLst/>
                          <a:latin typeface="+mn-lt"/>
                          <a:ea typeface="Times New Roman"/>
                          <a:cs typeface="MV Boli" panose="02000500030200090000" pitchFamily="2" charset="0"/>
                        </a:rPr>
                        <a:t>Slip </a:t>
                      </a:r>
                      <a:r>
                        <a:rPr lang="en-US" sz="1800" dirty="0" err="1" smtClean="0">
                          <a:effectLst/>
                          <a:latin typeface="+mn-lt"/>
                          <a:ea typeface="Times New Roman"/>
                          <a:cs typeface="MV Boli" panose="02000500030200090000" pitchFamily="2" charset="0"/>
                        </a:rPr>
                        <a:t>Gaji</a:t>
                      </a:r>
                      <a:r>
                        <a:rPr lang="en-US" sz="1800" dirty="0" smtClean="0">
                          <a:effectLst/>
                          <a:latin typeface="+mn-lt"/>
                          <a:ea typeface="Times New Roman"/>
                          <a:cs typeface="MV Boli" panose="02000500030200090000" pitchFamily="2" charset="0"/>
                        </a:rPr>
                        <a:t>/</a:t>
                      </a:r>
                      <a:r>
                        <a:rPr lang="en-US" sz="1800" dirty="0" err="1" smtClean="0">
                          <a:effectLst/>
                          <a:latin typeface="+mn-lt"/>
                          <a:ea typeface="Times New Roman"/>
                          <a:cs typeface="MV Boli" panose="02000500030200090000" pitchFamily="2" charset="0"/>
                        </a:rPr>
                        <a:t>Buku</a:t>
                      </a:r>
                      <a:r>
                        <a:rPr lang="en-US" sz="1800" dirty="0" smtClean="0">
                          <a:effectLst/>
                          <a:latin typeface="+mn-lt"/>
                          <a:ea typeface="Times New Roman"/>
                          <a:cs typeface="MV Boli" panose="02000500030200090000" pitchFamily="2" charset="0"/>
                        </a:rPr>
                        <a:t> Tabungan</a:t>
                      </a:r>
                      <a:r>
                        <a:rPr lang="en-US" sz="1800" baseline="0" dirty="0" smtClean="0">
                          <a:effectLst/>
                          <a:latin typeface="+mn-lt"/>
                          <a:ea typeface="Times New Roman"/>
                          <a:cs typeface="MV Boli" panose="02000500030200090000" pitchFamily="2" charset="0"/>
                        </a:rPr>
                        <a:t> </a:t>
                      </a:r>
                      <a:endParaRPr lang="en-US" sz="1800" dirty="0" smtClean="0">
                        <a:effectLst/>
                        <a:latin typeface="+mn-lt"/>
                        <a:ea typeface="Times New Roman"/>
                        <a:cs typeface="MV Boli" panose="02000500030200090000" pitchFamily="2" charset="0"/>
                      </a:endParaRPr>
                    </a:p>
                    <a:p>
                      <a:pPr marL="285750" marR="0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effectLst/>
                          <a:latin typeface="+mn-lt"/>
                          <a:ea typeface="Times New Roman"/>
                          <a:cs typeface="MV Boli" panose="02000500030200090000" pitchFamily="2" charset="0"/>
                        </a:rPr>
                        <a:t>Copy KTP</a:t>
                      </a:r>
                    </a:p>
                    <a:p>
                      <a:pPr marL="285750" marR="0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effectLst/>
                          <a:latin typeface="+mn-lt"/>
                          <a:ea typeface="Times New Roman"/>
                          <a:cs typeface="MV Boli" panose="02000500030200090000" pitchFamily="2" charset="0"/>
                        </a:rPr>
                        <a:t>Copy KK</a:t>
                      </a:r>
                    </a:p>
                    <a:p>
                      <a:pPr marL="285750" marR="0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effectLst/>
                          <a:latin typeface="+mn-lt"/>
                          <a:ea typeface="Times New Roman"/>
                          <a:cs typeface="MV Boli" panose="02000500030200090000" pitchFamily="2" charset="0"/>
                        </a:rPr>
                        <a:t>Copy NPWP*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MV Boli" panose="02000500030200090000" pitchFamily="2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922" t="30568" r="11689" b="30471"/>
          <a:stretch/>
        </p:blipFill>
        <p:spPr>
          <a:xfrm>
            <a:off x="7812361" y="6331742"/>
            <a:ext cx="1331640" cy="5403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92370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922" t="30568" r="11689" b="30471"/>
          <a:stretch/>
        </p:blipFill>
        <p:spPr>
          <a:xfrm>
            <a:off x="7596336" y="6309320"/>
            <a:ext cx="1547665" cy="540326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854612" y="405203"/>
            <a:ext cx="7543800" cy="79154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KEUNGGULAN KREDIT PENSIUN MANTAP</a:t>
            </a:r>
            <a:endParaRPr lang="en-US" altLang="en-US" sz="28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37957939"/>
              </p:ext>
            </p:extLst>
          </p:nvPr>
        </p:nvGraphicFramePr>
        <p:xfrm>
          <a:off x="875473" y="1249984"/>
          <a:ext cx="3840543" cy="882872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6681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724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8287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lt1"/>
                          </a:solidFill>
                        </a:rPr>
                        <a:t>1</a:t>
                      </a:r>
                      <a:endParaRPr lang="id-ID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0" algn="l" eaLnBrk="1" hangingPunct="1">
                        <a:buFont typeface="Wingdings" panose="05000000000000000000" pitchFamily="2" charset="2"/>
                        <a:buNone/>
                      </a:pPr>
                      <a:r>
                        <a:rPr lang="en-US" altLang="en-US" sz="2400" baseline="0" dirty="0" err="1" smtClean="0">
                          <a:solidFill>
                            <a:schemeClr val="tx1"/>
                          </a:solidFill>
                        </a:rPr>
                        <a:t>Bisa</a:t>
                      </a:r>
                      <a:r>
                        <a:rPr lang="en-US" altLang="en-U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sz="2400" baseline="0" dirty="0" err="1" smtClean="0">
                          <a:solidFill>
                            <a:schemeClr val="tx1"/>
                          </a:solidFill>
                        </a:rPr>
                        <a:t>kredit</a:t>
                      </a:r>
                      <a:r>
                        <a:rPr lang="en-US" altLang="en-US" sz="2400" baseline="0" dirty="0" smtClean="0">
                          <a:solidFill>
                            <a:schemeClr val="tx1"/>
                          </a:solidFill>
                        </a:rPr>
                        <a:t> 1-2 </a:t>
                      </a:r>
                      <a:r>
                        <a:rPr lang="en-US" altLang="en-US" sz="2400" baseline="0" dirty="0" err="1" smtClean="0">
                          <a:solidFill>
                            <a:schemeClr val="tx1"/>
                          </a:solidFill>
                        </a:rPr>
                        <a:t>tahun</a:t>
                      </a:r>
                      <a:r>
                        <a:rPr lang="id-ID" altLang="en-U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sz="2400" baseline="0" dirty="0" err="1" smtClean="0">
                          <a:solidFill>
                            <a:schemeClr val="tx1"/>
                          </a:solidFill>
                        </a:rPr>
                        <a:t>sebelum</a:t>
                      </a:r>
                      <a:r>
                        <a:rPr lang="en-US" altLang="en-U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sz="2400" baseline="0" dirty="0" err="1" smtClean="0">
                          <a:solidFill>
                            <a:schemeClr val="tx1"/>
                          </a:solidFill>
                        </a:rPr>
                        <a:t>pensiun</a:t>
                      </a:r>
                      <a:endParaRPr lang="en-US" altLang="en-US" sz="2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23154560"/>
              </p:ext>
            </p:extLst>
          </p:nvPr>
        </p:nvGraphicFramePr>
        <p:xfrm>
          <a:off x="875473" y="2186088"/>
          <a:ext cx="3840543" cy="882872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6681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724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8287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lt1"/>
                          </a:solidFill>
                        </a:rPr>
                        <a:t>2</a:t>
                      </a:r>
                      <a:endParaRPr lang="id-ID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0" algn="l" eaLnBrk="1" hangingPunct="1">
                        <a:buFont typeface="Wingdings" panose="05000000000000000000" pitchFamily="2" charset="2"/>
                        <a:buNone/>
                      </a:pPr>
                      <a:r>
                        <a:rPr lang="en-US" altLang="en-US" sz="2400" dirty="0" smtClean="0">
                          <a:solidFill>
                            <a:schemeClr val="tx1"/>
                          </a:solidFill>
                        </a:rPr>
                        <a:t>Plafond </a:t>
                      </a:r>
                      <a:r>
                        <a:rPr lang="en-US" altLang="en-US" sz="2400" dirty="0" err="1" smtClean="0">
                          <a:solidFill>
                            <a:schemeClr val="tx1"/>
                          </a:solidFill>
                        </a:rPr>
                        <a:t>Pinjaman</a:t>
                      </a:r>
                      <a:r>
                        <a:rPr lang="en-US" altLang="en-US" sz="2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sz="2400" dirty="0" err="1" smtClean="0">
                          <a:solidFill>
                            <a:schemeClr val="tx1"/>
                          </a:solidFill>
                        </a:rPr>
                        <a:t>Hingga</a:t>
                      </a:r>
                      <a:r>
                        <a:rPr lang="en-US" altLang="en-US" sz="2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sz="2400" dirty="0" err="1" smtClean="0">
                          <a:solidFill>
                            <a:schemeClr val="tx1"/>
                          </a:solidFill>
                        </a:rPr>
                        <a:t>Rp</a:t>
                      </a:r>
                      <a:r>
                        <a:rPr lang="en-US" altLang="en-US" sz="2400" dirty="0" smtClean="0">
                          <a:solidFill>
                            <a:schemeClr val="tx1"/>
                          </a:solidFill>
                        </a:rPr>
                        <a:t>. 350 </a:t>
                      </a:r>
                      <a:r>
                        <a:rPr lang="en-US" altLang="en-US" sz="2400" dirty="0" err="1" smtClean="0">
                          <a:solidFill>
                            <a:schemeClr val="tx1"/>
                          </a:solidFill>
                        </a:rPr>
                        <a:t>juta</a:t>
                      </a:r>
                      <a:endParaRPr lang="en-US" altLang="en-US" sz="2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95366903"/>
              </p:ext>
            </p:extLst>
          </p:nvPr>
        </p:nvGraphicFramePr>
        <p:xfrm>
          <a:off x="871439" y="3104725"/>
          <a:ext cx="3844577" cy="900339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6646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7992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90033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lt1"/>
                          </a:solidFill>
                          <a:latin typeface="+mn-lt"/>
                        </a:rPr>
                        <a:t>3</a:t>
                      </a:r>
                      <a:endParaRPr lang="id-ID" sz="2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0" algn="l" eaLnBrk="1" hangingPunct="1">
                        <a:buFont typeface="Wingdings" panose="05000000000000000000" pitchFamily="2" charset="2"/>
                        <a:buNone/>
                      </a:pPr>
                      <a:r>
                        <a:rPr lang="en-US" altLang="en-US" sz="2400" dirty="0" err="1" smtClean="0">
                          <a:solidFill>
                            <a:schemeClr val="tx1"/>
                          </a:solidFill>
                        </a:rPr>
                        <a:t>Jangka</a:t>
                      </a:r>
                      <a:r>
                        <a:rPr lang="en-US" altLang="en-US" sz="2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sz="2400" dirty="0" err="1" smtClean="0">
                          <a:solidFill>
                            <a:schemeClr val="tx1"/>
                          </a:solidFill>
                        </a:rPr>
                        <a:t>Waktu</a:t>
                      </a:r>
                      <a:r>
                        <a:rPr lang="en-US" altLang="en-U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sz="2400" dirty="0" smtClean="0">
                          <a:solidFill>
                            <a:schemeClr val="tx1"/>
                          </a:solidFill>
                        </a:rPr>
                        <a:t>1 - 15 </a:t>
                      </a:r>
                      <a:r>
                        <a:rPr lang="en-US" altLang="en-US" sz="2400" dirty="0" err="1" smtClean="0">
                          <a:solidFill>
                            <a:schemeClr val="tx1"/>
                          </a:solidFill>
                        </a:rPr>
                        <a:t>tahun</a:t>
                      </a:r>
                      <a:endParaRPr lang="en-US" altLang="en-US" sz="2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06239035"/>
              </p:ext>
            </p:extLst>
          </p:nvPr>
        </p:nvGraphicFramePr>
        <p:xfrm>
          <a:off x="869678" y="4040829"/>
          <a:ext cx="3846338" cy="900339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6649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813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90033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lt1"/>
                          </a:solidFill>
                          <a:latin typeface="+mn-lt"/>
                        </a:rPr>
                        <a:t>4</a:t>
                      </a:r>
                      <a:endParaRPr lang="id-ID" sz="2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0" algn="l" eaLnBrk="1" hangingPunct="1">
                        <a:buFont typeface="Wingdings" panose="05000000000000000000" pitchFamily="2" charset="2"/>
                        <a:buNone/>
                      </a:pPr>
                      <a:r>
                        <a:rPr lang="en-US" altLang="en-US" sz="2400" dirty="0" err="1" smtClean="0">
                          <a:solidFill>
                            <a:schemeClr val="tx1"/>
                          </a:solidFill>
                        </a:rPr>
                        <a:t>Usia</a:t>
                      </a:r>
                      <a:r>
                        <a:rPr lang="en-US" altLang="en-U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sz="2400" baseline="0" dirty="0" err="1" smtClean="0">
                          <a:solidFill>
                            <a:schemeClr val="tx1"/>
                          </a:solidFill>
                        </a:rPr>
                        <a:t>Maksimal</a:t>
                      </a:r>
                      <a:r>
                        <a:rPr lang="en-US" altLang="en-US" sz="2400" baseline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altLang="en-US" sz="2400" baseline="0" dirty="0" err="1" smtClean="0">
                          <a:solidFill>
                            <a:schemeClr val="tx1"/>
                          </a:solidFill>
                        </a:rPr>
                        <a:t>Jatuh</a:t>
                      </a:r>
                      <a:r>
                        <a:rPr lang="en-US" altLang="en-US" sz="2400" baseline="0" dirty="0" smtClean="0">
                          <a:solidFill>
                            <a:schemeClr val="tx1"/>
                          </a:solidFill>
                        </a:rPr>
                        <a:t> Tempo </a:t>
                      </a:r>
                      <a:r>
                        <a:rPr lang="en-US" altLang="en-US" sz="2400" baseline="0" dirty="0" err="1" smtClean="0">
                          <a:solidFill>
                            <a:schemeClr val="tx1"/>
                          </a:solidFill>
                        </a:rPr>
                        <a:t>Kredit</a:t>
                      </a:r>
                      <a:r>
                        <a:rPr lang="en-US" altLang="en-US" sz="2400" baseline="0" dirty="0" smtClean="0">
                          <a:solidFill>
                            <a:schemeClr val="tx1"/>
                          </a:solidFill>
                        </a:rPr>
                        <a:t> 75 </a:t>
                      </a:r>
                      <a:r>
                        <a:rPr lang="en-US" altLang="en-US" sz="2400" dirty="0" err="1" smtClean="0">
                          <a:solidFill>
                            <a:schemeClr val="tx1"/>
                          </a:solidFill>
                        </a:rPr>
                        <a:t>tahun</a:t>
                      </a:r>
                      <a:endParaRPr lang="en-US" altLang="en-US" sz="2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24332917"/>
              </p:ext>
            </p:extLst>
          </p:nvPr>
        </p:nvGraphicFramePr>
        <p:xfrm>
          <a:off x="868553" y="5013176"/>
          <a:ext cx="3847463" cy="88392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6726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7479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8963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lt1"/>
                          </a:solidFill>
                        </a:rPr>
                        <a:t>5</a:t>
                      </a:r>
                      <a:endParaRPr lang="id-ID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en-US" sz="2400" dirty="0" err="1" smtClean="0">
                          <a:solidFill>
                            <a:schemeClr val="tx1"/>
                          </a:solidFill>
                        </a:rPr>
                        <a:t>Suku</a:t>
                      </a:r>
                      <a:r>
                        <a:rPr lang="en-US" altLang="en-US" sz="2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sz="2400" dirty="0" err="1" smtClean="0">
                          <a:solidFill>
                            <a:schemeClr val="tx1"/>
                          </a:solidFill>
                        </a:rPr>
                        <a:t>Bunga</a:t>
                      </a:r>
                      <a:r>
                        <a:rPr lang="en-US" altLang="en-US" sz="2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sz="2400" dirty="0" err="1" smtClean="0">
                          <a:solidFill>
                            <a:schemeClr val="tx1"/>
                          </a:solidFill>
                        </a:rPr>
                        <a:t>Rendah</a:t>
                      </a:r>
                      <a:r>
                        <a:rPr lang="id-ID" altLang="en-US" sz="2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d-ID" altLang="en-US" sz="2800" b="1" i="1" dirty="0" smtClean="0">
                          <a:solidFill>
                            <a:srgbClr val="FFC000"/>
                          </a:solidFill>
                        </a:rPr>
                        <a:t>(Flat </a:t>
                      </a:r>
                      <a:r>
                        <a:rPr lang="en-GB" altLang="en-US" sz="2800" b="1" i="1" dirty="0" smtClean="0">
                          <a:solidFill>
                            <a:srgbClr val="FFC000"/>
                          </a:solidFill>
                        </a:rPr>
                        <a:t>M</a:t>
                      </a:r>
                      <a:r>
                        <a:rPr lang="id-ID" altLang="en-US" sz="2800" b="1" i="1" dirty="0" smtClean="0">
                          <a:solidFill>
                            <a:srgbClr val="FFC000"/>
                          </a:solidFill>
                        </a:rPr>
                        <a:t>urni)</a:t>
                      </a:r>
                      <a:endParaRPr lang="en-US" altLang="en-US" sz="2800" b="1" i="1" dirty="0" smtClean="0">
                        <a:solidFill>
                          <a:srgbClr val="FFC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00431515"/>
              </p:ext>
            </p:extLst>
          </p:nvPr>
        </p:nvGraphicFramePr>
        <p:xfrm>
          <a:off x="4759793" y="1232168"/>
          <a:ext cx="3640253" cy="118872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6332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069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8287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lt1"/>
                          </a:solidFill>
                        </a:rPr>
                        <a:t>6</a:t>
                      </a:r>
                      <a:endParaRPr lang="id-ID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0" algn="l" eaLnBrk="1" hangingPunct="1">
                        <a:buFont typeface="Wingdings" panose="05000000000000000000" pitchFamily="2" charset="2"/>
                        <a:buNone/>
                      </a:pPr>
                      <a:r>
                        <a:rPr lang="en-US" altLang="en-US" sz="2400" dirty="0" err="1" smtClean="0">
                          <a:solidFill>
                            <a:schemeClr val="tx1"/>
                          </a:solidFill>
                        </a:rPr>
                        <a:t>Persyaratan</a:t>
                      </a:r>
                      <a:r>
                        <a:rPr lang="en-US" altLang="en-U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sz="2400" baseline="0" dirty="0" err="1" smtClean="0">
                          <a:solidFill>
                            <a:schemeClr val="tx1"/>
                          </a:solidFill>
                        </a:rPr>
                        <a:t>Mudah</a:t>
                      </a:r>
                      <a:r>
                        <a:rPr lang="en-US" altLang="en-US" sz="2400" baseline="0" dirty="0" smtClean="0">
                          <a:solidFill>
                            <a:schemeClr val="tx1"/>
                          </a:solidFill>
                        </a:rPr>
                        <a:t>             Proses </a:t>
                      </a:r>
                      <a:r>
                        <a:rPr lang="en-US" altLang="en-US" sz="2400" baseline="0" dirty="0" err="1" smtClean="0">
                          <a:solidFill>
                            <a:schemeClr val="tx1"/>
                          </a:solidFill>
                        </a:rPr>
                        <a:t>cepat</a:t>
                      </a:r>
                      <a:r>
                        <a:rPr lang="en-US" altLang="en-US" sz="2400" baseline="0" dirty="0" smtClean="0">
                          <a:solidFill>
                            <a:schemeClr val="tx1"/>
                          </a:solidFill>
                        </a:rPr>
                        <a:t> 1 jam </a:t>
                      </a:r>
                      <a:r>
                        <a:rPr lang="en-US" altLang="en-US" sz="2400" baseline="0" dirty="0" err="1" smtClean="0">
                          <a:solidFill>
                            <a:schemeClr val="tx1"/>
                          </a:solidFill>
                        </a:rPr>
                        <a:t>cair</a:t>
                      </a:r>
                      <a:r>
                        <a:rPr lang="en-US" altLang="en-US" sz="2400" baseline="0" dirty="0" smtClean="0">
                          <a:solidFill>
                            <a:schemeClr val="tx1"/>
                          </a:solidFill>
                        </a:rPr>
                        <a:t>*</a:t>
                      </a:r>
                      <a:endParaRPr lang="en-US" altLang="en-US" sz="2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73025028"/>
              </p:ext>
            </p:extLst>
          </p:nvPr>
        </p:nvGraphicFramePr>
        <p:xfrm>
          <a:off x="4770345" y="2470090"/>
          <a:ext cx="3628068" cy="886902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6413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866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8690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lt1"/>
                          </a:solidFill>
                        </a:rPr>
                        <a:t>7</a:t>
                      </a:r>
                      <a:endParaRPr lang="id-ID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0" algn="l" eaLnBrk="1" hangingPunct="1">
                        <a:buFont typeface="Wingdings" panose="05000000000000000000" pitchFamily="2" charset="2"/>
                        <a:buNone/>
                      </a:pPr>
                      <a:r>
                        <a:rPr lang="en-US" altLang="en-US" sz="2400" dirty="0" err="1" smtClean="0">
                          <a:solidFill>
                            <a:schemeClr val="tx1"/>
                          </a:solidFill>
                        </a:rPr>
                        <a:t>Bisa</a:t>
                      </a:r>
                      <a:r>
                        <a:rPr lang="en-US" altLang="en-US" sz="2400" dirty="0" smtClean="0">
                          <a:solidFill>
                            <a:schemeClr val="tx1"/>
                          </a:solidFill>
                        </a:rPr>
                        <a:t> TO </a:t>
                      </a:r>
                      <a:r>
                        <a:rPr lang="en-US" altLang="en-US" sz="2400" dirty="0" err="1" smtClean="0">
                          <a:solidFill>
                            <a:schemeClr val="tx1"/>
                          </a:solidFill>
                        </a:rPr>
                        <a:t>dari</a:t>
                      </a:r>
                      <a:r>
                        <a:rPr lang="en-US" altLang="en-US" sz="2400" dirty="0" smtClean="0">
                          <a:solidFill>
                            <a:schemeClr val="tx1"/>
                          </a:solidFill>
                        </a:rPr>
                        <a:t> Bank Lain</a:t>
                      </a:r>
                      <a:r>
                        <a:rPr lang="en-US" altLang="en-U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38368973"/>
              </p:ext>
            </p:extLst>
          </p:nvPr>
        </p:nvGraphicFramePr>
        <p:xfrm>
          <a:off x="4772200" y="3406194"/>
          <a:ext cx="3616224" cy="886902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6392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769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8690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lt1"/>
                          </a:solidFill>
                        </a:rPr>
                        <a:t>8</a:t>
                      </a:r>
                      <a:endParaRPr lang="id-ID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0" algn="l" eaLnBrk="1" hangingPunct="1">
                        <a:buFont typeface="Wingdings" panose="05000000000000000000" pitchFamily="2" charset="2"/>
                        <a:buNone/>
                      </a:pPr>
                      <a:r>
                        <a:rPr lang="en-US" altLang="en-US" sz="2400" dirty="0" err="1" smtClean="0">
                          <a:solidFill>
                            <a:schemeClr val="tx1"/>
                          </a:solidFill>
                        </a:rPr>
                        <a:t>Layanan</a:t>
                      </a:r>
                      <a:r>
                        <a:rPr lang="en-US" altLang="en-US" sz="2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sz="2400" dirty="0" err="1" smtClean="0">
                          <a:solidFill>
                            <a:schemeClr val="tx1"/>
                          </a:solidFill>
                        </a:rPr>
                        <a:t>Kesehatan</a:t>
                      </a:r>
                      <a:r>
                        <a:rPr lang="en-US" altLang="en-US" sz="2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sz="2400" dirty="0" err="1" smtClean="0">
                          <a:solidFill>
                            <a:schemeClr val="tx1"/>
                          </a:solidFill>
                        </a:rPr>
                        <a:t>Beserta</a:t>
                      </a:r>
                      <a:r>
                        <a:rPr lang="en-US" altLang="en-US" sz="2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sz="2400" dirty="0" err="1" smtClean="0">
                          <a:solidFill>
                            <a:schemeClr val="tx1"/>
                          </a:solidFill>
                        </a:rPr>
                        <a:t>Obat</a:t>
                      </a:r>
                      <a:r>
                        <a:rPr lang="en-US" altLang="en-US" sz="2400" dirty="0" smtClean="0">
                          <a:solidFill>
                            <a:schemeClr val="tx1"/>
                          </a:solidFill>
                        </a:rPr>
                        <a:t> Gratis</a:t>
                      </a:r>
                      <a:endParaRPr lang="en-US" sz="2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20276458"/>
              </p:ext>
            </p:extLst>
          </p:nvPr>
        </p:nvGraphicFramePr>
        <p:xfrm>
          <a:off x="4779501" y="4311824"/>
          <a:ext cx="3601455" cy="917376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6541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473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91737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lt1"/>
                          </a:solidFill>
                        </a:rPr>
                        <a:t>9</a:t>
                      </a:r>
                      <a:endParaRPr lang="id-ID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0" eaLnBrk="1" hangingPunct="1">
                        <a:buFont typeface="Wingdings" panose="05000000000000000000" pitchFamily="2" charset="2"/>
                        <a:buNone/>
                      </a:pPr>
                      <a:r>
                        <a:rPr lang="en-US" altLang="en-US" sz="2400" dirty="0" err="1" smtClean="0">
                          <a:solidFill>
                            <a:schemeClr val="tx1"/>
                          </a:solidFill>
                        </a:rPr>
                        <a:t>Debitur</a:t>
                      </a:r>
                      <a:r>
                        <a:rPr lang="en-US" altLang="en-US" sz="2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sz="2400" dirty="0" err="1" smtClean="0">
                          <a:solidFill>
                            <a:schemeClr val="tx1"/>
                          </a:solidFill>
                        </a:rPr>
                        <a:t>dilindungi</a:t>
                      </a:r>
                      <a:r>
                        <a:rPr lang="en-US" altLang="en-US" sz="2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sz="2400" dirty="0" err="1" smtClean="0">
                          <a:solidFill>
                            <a:schemeClr val="tx1"/>
                          </a:solidFill>
                        </a:rPr>
                        <a:t>Asuransi</a:t>
                      </a:r>
                      <a:r>
                        <a:rPr lang="en-US" altLang="en-US" sz="2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sz="2400" dirty="0" err="1" smtClean="0">
                          <a:solidFill>
                            <a:schemeClr val="tx1"/>
                          </a:solidFill>
                        </a:rPr>
                        <a:t>jiwa</a:t>
                      </a:r>
                      <a:endParaRPr lang="en-US" sz="2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692370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922" t="30568" r="11689" b="30471"/>
          <a:stretch/>
        </p:blipFill>
        <p:spPr>
          <a:xfrm>
            <a:off x="1115616" y="1772816"/>
            <a:ext cx="1331640" cy="540326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-27384"/>
            <a:ext cx="9144000" cy="17281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d-ID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ILUSTRASI PERBANDINGAN KREDIT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FLAT &amp; ANUITAS</a:t>
            </a:r>
            <a:endParaRPr kumimoji="0" lang="en-US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43608" y="2636912"/>
            <a:ext cx="1944216" cy="57606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rgbClr val="0070C0"/>
                </a:solidFill>
              </a:rPr>
              <a:t>100 jt</a:t>
            </a:r>
            <a:endParaRPr lang="id-ID" dirty="0">
              <a:solidFill>
                <a:srgbClr val="0070C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043608" y="3212976"/>
            <a:ext cx="1944216" cy="64807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rgbClr val="0070C0"/>
                </a:solidFill>
              </a:rPr>
              <a:t>80 jt</a:t>
            </a:r>
            <a:endParaRPr lang="id-ID" dirty="0">
              <a:solidFill>
                <a:srgbClr val="0070C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043608" y="3861048"/>
            <a:ext cx="1944216" cy="64807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rgbClr val="0070C0"/>
                </a:solidFill>
              </a:rPr>
              <a:t>60 jt</a:t>
            </a:r>
            <a:endParaRPr lang="id-ID" dirty="0">
              <a:solidFill>
                <a:srgbClr val="0070C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043608" y="5157192"/>
            <a:ext cx="1944216" cy="64807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rgbClr val="0070C0"/>
                </a:solidFill>
              </a:rPr>
              <a:t>20 jt</a:t>
            </a:r>
            <a:endParaRPr lang="id-ID" dirty="0">
              <a:solidFill>
                <a:srgbClr val="0070C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043608" y="4509120"/>
            <a:ext cx="1944216" cy="64807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rgbClr val="0070C0"/>
                </a:solidFill>
              </a:rPr>
              <a:t>40 jt</a:t>
            </a:r>
            <a:endParaRPr lang="id-ID" dirty="0">
              <a:solidFill>
                <a:srgbClr val="0070C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987824" y="2636912"/>
            <a:ext cx="936104" cy="57606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5" name="Rectangle 34"/>
          <p:cNvSpPr/>
          <p:nvPr/>
        </p:nvSpPr>
        <p:spPr>
          <a:xfrm>
            <a:off x="2987824" y="3212976"/>
            <a:ext cx="936104" cy="64807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6" name="Rectangle 35"/>
          <p:cNvSpPr/>
          <p:nvPr/>
        </p:nvSpPr>
        <p:spPr>
          <a:xfrm>
            <a:off x="2987824" y="3861048"/>
            <a:ext cx="936104" cy="64807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7" name="Rectangle 36"/>
          <p:cNvSpPr/>
          <p:nvPr/>
        </p:nvSpPr>
        <p:spPr>
          <a:xfrm>
            <a:off x="2987824" y="4509120"/>
            <a:ext cx="936104" cy="64807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8" name="Rectangle 37"/>
          <p:cNvSpPr/>
          <p:nvPr/>
        </p:nvSpPr>
        <p:spPr>
          <a:xfrm>
            <a:off x="2987824" y="5157192"/>
            <a:ext cx="936104" cy="64807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9" name="Rectangle 38"/>
          <p:cNvSpPr/>
          <p:nvPr/>
        </p:nvSpPr>
        <p:spPr>
          <a:xfrm>
            <a:off x="4211960" y="2636912"/>
            <a:ext cx="2880320" cy="57606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0" name="Rectangle 39"/>
          <p:cNvSpPr/>
          <p:nvPr/>
        </p:nvSpPr>
        <p:spPr>
          <a:xfrm>
            <a:off x="4211960" y="3212976"/>
            <a:ext cx="2880320" cy="64807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1" name="Rectangle 40"/>
          <p:cNvSpPr/>
          <p:nvPr/>
        </p:nvSpPr>
        <p:spPr>
          <a:xfrm>
            <a:off x="4211960" y="3861048"/>
            <a:ext cx="2880320" cy="64807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42" name="Rectangle 41"/>
          <p:cNvSpPr/>
          <p:nvPr/>
        </p:nvSpPr>
        <p:spPr>
          <a:xfrm>
            <a:off x="4211960" y="4509120"/>
            <a:ext cx="2880320" cy="64807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3" name="Rectangle 42"/>
          <p:cNvSpPr/>
          <p:nvPr/>
        </p:nvSpPr>
        <p:spPr>
          <a:xfrm>
            <a:off x="4211960" y="5157192"/>
            <a:ext cx="2880320" cy="64807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45" name="Straight Connector 44"/>
          <p:cNvCxnSpPr/>
          <p:nvPr/>
        </p:nvCxnSpPr>
        <p:spPr>
          <a:xfrm>
            <a:off x="5220072" y="2636912"/>
            <a:ext cx="1872208" cy="316835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-1016" y="2708920"/>
            <a:ext cx="111663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tx1"/>
                </a:solidFill>
              </a:rPr>
              <a:t>Tahun 1</a:t>
            </a: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-1016" y="3284984"/>
            <a:ext cx="111663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tx1"/>
                </a:solidFill>
              </a:rPr>
              <a:t>Tahun 2</a:t>
            </a: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-1016" y="4005064"/>
            <a:ext cx="118864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tx1"/>
                </a:solidFill>
              </a:rPr>
              <a:t>Tahun 3</a:t>
            </a: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-36512" y="4581128"/>
            <a:ext cx="122413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tx1"/>
                </a:solidFill>
              </a:rPr>
              <a:t>Tahun 4</a:t>
            </a: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-1016" y="5157192"/>
            <a:ext cx="118864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tx1"/>
                </a:solidFill>
              </a:rPr>
              <a:t>Tahun 5</a:t>
            </a: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-1016" y="5805264"/>
            <a:ext cx="118864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tx1"/>
                </a:solidFill>
              </a:rPr>
              <a:t>Tahun 6</a:t>
            </a: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4067944" y="2780928"/>
            <a:ext cx="1008112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100 jt</a:t>
            </a:r>
            <a:endParaRPr lang="id-ID" dirty="0"/>
          </a:p>
        </p:txBody>
      </p:sp>
      <p:sp>
        <p:nvSpPr>
          <p:cNvPr id="64" name="Rounded Rectangle 63"/>
          <p:cNvSpPr/>
          <p:nvPr/>
        </p:nvSpPr>
        <p:spPr>
          <a:xfrm>
            <a:off x="4211960" y="3356992"/>
            <a:ext cx="1008112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95 jt</a:t>
            </a:r>
            <a:endParaRPr lang="id-ID" dirty="0"/>
          </a:p>
        </p:txBody>
      </p:sp>
      <p:sp>
        <p:nvSpPr>
          <p:cNvPr id="67" name="Rounded Rectangle 66"/>
          <p:cNvSpPr/>
          <p:nvPr/>
        </p:nvSpPr>
        <p:spPr>
          <a:xfrm>
            <a:off x="4499992" y="3933056"/>
            <a:ext cx="1008112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85 jt</a:t>
            </a:r>
            <a:endParaRPr lang="id-ID" dirty="0"/>
          </a:p>
        </p:txBody>
      </p:sp>
      <p:sp>
        <p:nvSpPr>
          <p:cNvPr id="68" name="Rounded Rectangle 67"/>
          <p:cNvSpPr/>
          <p:nvPr/>
        </p:nvSpPr>
        <p:spPr>
          <a:xfrm>
            <a:off x="4860032" y="4581128"/>
            <a:ext cx="1008112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65 jt</a:t>
            </a:r>
            <a:endParaRPr lang="id-ID" dirty="0"/>
          </a:p>
        </p:txBody>
      </p:sp>
      <p:sp>
        <p:nvSpPr>
          <p:cNvPr id="69" name="Rounded Rectangle 68"/>
          <p:cNvSpPr/>
          <p:nvPr/>
        </p:nvSpPr>
        <p:spPr>
          <a:xfrm>
            <a:off x="5076056" y="5229200"/>
            <a:ext cx="1008112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40 jt</a:t>
            </a:r>
            <a:endParaRPr lang="id-ID" dirty="0"/>
          </a:p>
        </p:txBody>
      </p:sp>
      <p:sp>
        <p:nvSpPr>
          <p:cNvPr id="92" name="Title 1"/>
          <p:cNvSpPr>
            <a:spLocks noGrp="1" noChangeArrowheads="1"/>
          </p:cNvSpPr>
          <p:nvPr/>
        </p:nvSpPr>
        <p:spPr bwMode="auto">
          <a:xfrm>
            <a:off x="2267744" y="1700808"/>
            <a:ext cx="1502767" cy="6127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32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+mn-cs"/>
                <a:sym typeface="Corbel" panose="020B0503020204020204" pitchFamily="34" charset="0"/>
              </a:rPr>
              <a:t>FLAT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+mn-cs"/>
              <a:sym typeface="Corbel" panose="020B0503020204020204" pitchFamily="34" charset="0"/>
            </a:endParaRPr>
          </a:p>
        </p:txBody>
      </p:sp>
      <p:sp>
        <p:nvSpPr>
          <p:cNvPr id="93" name="Title 1"/>
          <p:cNvSpPr>
            <a:spLocks noGrp="1" noChangeArrowheads="1"/>
          </p:cNvSpPr>
          <p:nvPr/>
        </p:nvSpPr>
        <p:spPr bwMode="auto">
          <a:xfrm>
            <a:off x="4499992" y="1700808"/>
            <a:ext cx="2078831" cy="6127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32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+mn-cs"/>
                <a:sym typeface="Corbel" panose="020B0503020204020204" pitchFamily="34" charset="0"/>
              </a:rPr>
              <a:t>ANUITAS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+mn-cs"/>
              <a:sym typeface="Corbel" panose="020B0503020204020204" pitchFamily="34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1619672" y="2204864"/>
            <a:ext cx="86409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rgbClr val="FF0000"/>
                </a:solidFill>
              </a:rPr>
              <a:t>POKOK</a:t>
            </a:r>
            <a:endParaRPr lang="id-ID" dirty="0">
              <a:solidFill>
                <a:srgbClr val="FF0000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2987824" y="2204864"/>
            <a:ext cx="93610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rgbClr val="FF0000"/>
                </a:solidFill>
              </a:rPr>
              <a:t>BUNGA</a:t>
            </a:r>
            <a:endParaRPr lang="id-ID" dirty="0">
              <a:solidFill>
                <a:srgbClr val="FF0000"/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4067944" y="2204864"/>
            <a:ext cx="115212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rgbClr val="FF0000"/>
                </a:solidFill>
              </a:rPr>
              <a:t>POKOK</a:t>
            </a:r>
            <a:endParaRPr lang="id-ID" dirty="0">
              <a:solidFill>
                <a:srgbClr val="FF0000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5796136" y="2204864"/>
            <a:ext cx="93610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rgbClr val="FF0000"/>
                </a:solidFill>
              </a:rPr>
              <a:t>BUNGA</a:t>
            </a:r>
            <a:endParaRPr lang="id-ID" dirty="0">
              <a:solidFill>
                <a:srgbClr val="FF0000"/>
              </a:solidFill>
            </a:endParaRPr>
          </a:p>
        </p:txBody>
      </p:sp>
      <p:graphicFrame>
        <p:nvGraphicFramePr>
          <p:cNvPr id="44" name="Diagram 43"/>
          <p:cNvGraphicFramePr/>
          <p:nvPr>
            <p:extLst>
              <p:ext uri="{D42A27DB-BD31-4B8C-83A1-F6EECF244321}">
                <p14:modId xmlns="" xmlns:p14="http://schemas.microsoft.com/office/powerpoint/2010/main" val="3574078839"/>
              </p:ext>
            </p:extLst>
          </p:nvPr>
        </p:nvGraphicFramePr>
        <p:xfrm>
          <a:off x="7092280" y="2636912"/>
          <a:ext cx="1909157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4="http://schemas.microsoft.com/office/powerpoint/2010/main" val="2692370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https://pbs.twimg.com/profile_images/634255175130046464/X3th8P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620688"/>
            <a:ext cx="3240360" cy="2664296"/>
          </a:xfrm>
          <a:prstGeom prst="rect">
            <a:avLst/>
          </a:prstGeom>
          <a:noFill/>
        </p:spPr>
      </p:pic>
      <p:sp>
        <p:nvSpPr>
          <p:cNvPr id="3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-27384"/>
            <a:ext cx="9144000" cy="1008112"/>
          </a:xfrm>
          <a:solidFill>
            <a:srgbClr val="FFC000"/>
          </a:solidFill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KANTOR BAYAR PENSIUN</a:t>
            </a:r>
          </a:p>
        </p:txBody>
      </p:sp>
      <p:sp>
        <p:nvSpPr>
          <p:cNvPr id="3584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86FE7DE-E5F6-4287-B26D-E7CC655C5627}" type="slidenum">
              <a:rPr lang="id-ID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id-ID" smtClean="0">
              <a:latin typeface="Arial" charset="0"/>
              <a:cs typeface="Arial" charset="0"/>
            </a:endParaRPr>
          </a:p>
        </p:txBody>
      </p:sp>
      <p:pic>
        <p:nvPicPr>
          <p:cNvPr id="35846" name="Picture 37" descr="https://encrypted-tbn3.gstatic.com/images?q=tbn:ANd9GcTF0PepvYlABz8qJZIljeo6uVPsAwlbMkRBu125JSKe61cw06Q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924944"/>
            <a:ext cx="223224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2" name="Picture 33" descr="https://encrypted-tbn3.gstatic.com/images?q=tbn:ANd9GcS9IEBT_lM0JJI1ZzfeLmdF2L2OghrSBHNhg3dEzkCtQmMNAJl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5373216"/>
            <a:ext cx="172819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3" name="Picture 31" descr="http://www.thepresidentpost.com/wp-content/uploads/2012/03/bank-btn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3933056"/>
            <a:ext cx="223224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4" name="AutoShape 15" descr="http://upload.wikimedia.org/wikipedia/id/a/a7/Logo_bpd.jpg"/>
          <p:cNvSpPr>
            <a:spLocks noChangeAspect="1" noChangeArrowheads="1"/>
          </p:cNvSpPr>
          <p:nvPr/>
        </p:nvSpPr>
        <p:spPr bwMode="auto">
          <a:xfrm>
            <a:off x="155575" y="-503238"/>
            <a:ext cx="3448050" cy="1047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35856" name="AutoShape 19" descr="http://1.bp.blogspot.com/-EE7hSHbVw3s/UM_mSQCRRkI/AAAAAAAABjE/tstjW7J6nRk/s1600/Bank+BPD+DIY.jpg"/>
          <p:cNvSpPr>
            <a:spLocks noChangeAspect="1" noChangeArrowheads="1"/>
          </p:cNvSpPr>
          <p:nvPr/>
        </p:nvSpPr>
        <p:spPr bwMode="auto">
          <a:xfrm>
            <a:off x="155575" y="-1500188"/>
            <a:ext cx="9420225" cy="3133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d-ID"/>
          </a:p>
        </p:txBody>
      </p:sp>
      <p:pic>
        <p:nvPicPr>
          <p:cNvPr id="77828" name="Picture 4" descr="http://media.suara.com/thumbnail/650x365/images/2014/04/24/BRI.jpg?watermark=tru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1484784"/>
            <a:ext cx="2016224" cy="1152128"/>
          </a:xfrm>
          <a:prstGeom prst="rect">
            <a:avLst/>
          </a:prstGeom>
          <a:noFill/>
        </p:spPr>
      </p:pic>
      <p:pic>
        <p:nvPicPr>
          <p:cNvPr id="77832" name="Picture 8" descr="http://www.bankwoorisaudara.com/images/new/logo_atas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2564904"/>
            <a:ext cx="2160240" cy="1465710"/>
          </a:xfrm>
          <a:prstGeom prst="rect">
            <a:avLst/>
          </a:prstGeom>
          <a:noFill/>
        </p:spPr>
      </p:pic>
      <p:pic>
        <p:nvPicPr>
          <p:cNvPr id="77834" name="Picture 10" descr="http://4.bp.blogspot.com/-CK8aR7HDgZ0/Ul_OcjHbdSI/AAAAAAAAC78/PU22PIyKWS4/s1600/Logo-Bank-BTPN-transparent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63888" y="5733256"/>
            <a:ext cx="1800200" cy="720080"/>
          </a:xfrm>
          <a:prstGeom prst="rect">
            <a:avLst/>
          </a:prstGeom>
          <a:noFill/>
        </p:spPr>
      </p:pic>
      <p:pic>
        <p:nvPicPr>
          <p:cNvPr id="77836" name="Picture 12" descr="http://www.adventure-galaxy.com/images/BANK%20BUKOPIN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63888" y="4005064"/>
            <a:ext cx="2448272" cy="1296144"/>
          </a:xfrm>
          <a:prstGeom prst="rect">
            <a:avLst/>
          </a:prstGeom>
          <a:noFill/>
        </p:spPr>
      </p:pic>
      <p:pic>
        <p:nvPicPr>
          <p:cNvPr id="77842" name="Picture 18" descr="http://2.bp.blogspot.com/-64Ww21gD_e8/UzRinSlC-pI/AAAAAAAAADw/tAIvkrP9yW0/s1600/LOGO+BANK+MUAMALAT+BARU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88224" y="2708920"/>
            <a:ext cx="2088232" cy="880492"/>
          </a:xfrm>
          <a:prstGeom prst="rect">
            <a:avLst/>
          </a:prstGeom>
          <a:noFill/>
        </p:spPr>
      </p:pic>
      <p:pic>
        <p:nvPicPr>
          <p:cNvPr id="77844" name="Picture 20" descr="http://unggah.kdri.web.id/kdrico/mandiri-fc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1520" y="3789040"/>
            <a:ext cx="3240360" cy="1152128"/>
          </a:xfrm>
          <a:prstGeom prst="rect">
            <a:avLst/>
          </a:prstGeom>
          <a:noFill/>
        </p:spPr>
      </p:pic>
      <p:pic>
        <p:nvPicPr>
          <p:cNvPr id="77846" name="Picture 22" descr="https://upload.wikimedia.org/wikipedia/id/a/a7/Logo_bpd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3528" y="1556792"/>
            <a:ext cx="2232248" cy="12241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4"/>
          <p:cNvSpPr/>
          <p:nvPr/>
        </p:nvSpPr>
        <p:spPr>
          <a:xfrm>
            <a:off x="0" y="1628800"/>
            <a:ext cx="9144000" cy="33843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t" anchorCtr="0">
            <a:noAutofit/>
          </a:bodyPr>
          <a:lstStyle/>
          <a:p>
            <a:pPr algn="just">
              <a:buBlip>
                <a:blip r:embed="rId2"/>
              </a:buBlip>
            </a:pPr>
            <a:endParaRPr lang="id-ID" sz="2000" dirty="0" smtClean="0">
              <a:solidFill>
                <a:schemeClr val="accent6">
                  <a:lumMod val="50000"/>
                </a:schemeClr>
              </a:solidFill>
              <a:latin typeface="Arial Narrow" pitchFamily="34" charset="0"/>
            </a:endParaRPr>
          </a:p>
          <a:p>
            <a:pPr marL="450850" algn="just">
              <a:spcAft>
                <a:spcPts val="600"/>
              </a:spcAft>
              <a:buBlip>
                <a:blip r:embed="rId2"/>
              </a:buBlip>
            </a:pPr>
            <a:r>
              <a:rPr lang="id-ID" sz="2800" b="1" dirty="0" smtClean="0">
                <a:solidFill>
                  <a:schemeClr val="tx2"/>
                </a:solidFill>
                <a:latin typeface="Arial Narrow" pitchFamily="34" charset="0"/>
              </a:rPr>
              <a:t> Isteri lebih dari 1</a:t>
            </a:r>
          </a:p>
          <a:p>
            <a:pPr marL="450850" algn="just">
              <a:spcAft>
                <a:spcPts val="600"/>
              </a:spcAft>
              <a:buBlip>
                <a:blip r:embed="rId2"/>
              </a:buBlip>
            </a:pPr>
            <a:r>
              <a:rPr lang="id-ID" sz="2800" b="1" dirty="0" smtClean="0">
                <a:solidFill>
                  <a:schemeClr val="tx2"/>
                </a:solidFill>
                <a:latin typeface="Arial Narrow" pitchFamily="34" charset="0"/>
              </a:rPr>
              <a:t> Isteri Tidak terdaftar</a:t>
            </a:r>
          </a:p>
          <a:p>
            <a:pPr marL="450850" algn="just">
              <a:spcAft>
                <a:spcPts val="600"/>
              </a:spcAft>
              <a:buBlip>
                <a:blip r:embed="rId2"/>
              </a:buBlip>
            </a:pPr>
            <a:r>
              <a:rPr lang="id-ID" sz="2800" b="1" dirty="0" smtClean="0">
                <a:solidFill>
                  <a:schemeClr val="tx2"/>
                </a:solidFill>
                <a:latin typeface="Arial Narrow" pitchFamily="34" charset="0"/>
              </a:rPr>
              <a:t> Suami Isteri Keduanya PNS</a:t>
            </a:r>
          </a:p>
          <a:p>
            <a:pPr marL="450850" algn="just">
              <a:spcAft>
                <a:spcPts val="600"/>
              </a:spcAft>
              <a:buBlip>
                <a:blip r:embed="rId2"/>
              </a:buBlip>
            </a:pPr>
            <a:r>
              <a:rPr lang="id-ID" sz="2800" b="1" dirty="0" smtClean="0">
                <a:solidFill>
                  <a:schemeClr val="tx2"/>
                </a:solidFill>
                <a:latin typeface="Arial Narrow" pitchFamily="34" charset="0"/>
              </a:rPr>
              <a:t> PNS Hilang</a:t>
            </a:r>
          </a:p>
          <a:p>
            <a:pPr marL="450850" algn="just">
              <a:spcAft>
                <a:spcPts val="600"/>
              </a:spcAft>
              <a:buBlip>
                <a:blip r:embed="rId2"/>
              </a:buBlip>
            </a:pPr>
            <a:r>
              <a:rPr lang="id-ID" sz="2800" b="1" dirty="0" smtClean="0">
                <a:solidFill>
                  <a:schemeClr val="tx2"/>
                </a:solidFill>
                <a:latin typeface="Arial Narrow" pitchFamily="34" charset="0"/>
              </a:rPr>
              <a:t> Anak Angkat</a:t>
            </a:r>
          </a:p>
          <a:p>
            <a:pPr marL="450850" algn="just">
              <a:spcAft>
                <a:spcPts val="600"/>
              </a:spcAft>
              <a:buBlip>
                <a:blip r:embed="rId2"/>
              </a:buBlip>
            </a:pPr>
            <a:r>
              <a:rPr lang="id-ID" sz="2800" b="1" dirty="0" smtClean="0">
                <a:solidFill>
                  <a:schemeClr val="tx2"/>
                </a:solidFill>
                <a:latin typeface="Arial Narrow" pitchFamily="34" charset="0"/>
              </a:rPr>
              <a:t> Kondisi khusus lainnya</a:t>
            </a:r>
          </a:p>
          <a:p>
            <a:pPr marL="450850" algn="just">
              <a:spcAft>
                <a:spcPts val="600"/>
              </a:spcAft>
              <a:buBlip>
                <a:blip r:embed="rId2"/>
              </a:buBlip>
            </a:pPr>
            <a:endParaRPr lang="id-ID" sz="2800" b="1" dirty="0" smtClean="0">
              <a:solidFill>
                <a:srgbClr val="002060"/>
              </a:solidFill>
            </a:endParaRPr>
          </a:p>
          <a:p>
            <a:pPr marL="450850" lvl="0" algn="ctr" defTabSz="1066800">
              <a:spcBef>
                <a:spcPct val="0"/>
              </a:spcBef>
              <a:spcAft>
                <a:spcPts val="0"/>
              </a:spcAft>
              <a:buBlip>
                <a:blip r:embed="rId2"/>
              </a:buBlip>
            </a:pPr>
            <a:endParaRPr lang="id-ID" sz="2000" dirty="0" smtClean="0">
              <a:solidFill>
                <a:srgbClr val="C00000"/>
              </a:solidFill>
              <a:latin typeface="Arial Narrow" pitchFamily="34" charset="0"/>
            </a:endParaRPr>
          </a:p>
          <a:p>
            <a:pPr lvl="0" algn="l" defTabSz="1066800">
              <a:spcBef>
                <a:spcPct val="0"/>
              </a:spcBef>
              <a:spcAft>
                <a:spcPts val="0"/>
              </a:spcAft>
            </a:pPr>
            <a:endParaRPr lang="id-ID" sz="2000" kern="1200" dirty="0" smtClean="0">
              <a:solidFill>
                <a:schemeClr val="accent3">
                  <a:lumMod val="50000"/>
                </a:schemeClr>
              </a:solidFill>
              <a:latin typeface="Arial Narrow" pitchFamily="34" charset="0"/>
            </a:endParaRPr>
          </a:p>
          <a:p>
            <a:pPr lvl="0" algn="l" defTabSz="1066800">
              <a:spcBef>
                <a:spcPct val="0"/>
              </a:spcBef>
              <a:spcAft>
                <a:spcPts val="0"/>
              </a:spcAft>
              <a:buBlip>
                <a:blip r:embed="rId2"/>
              </a:buBlip>
            </a:pPr>
            <a:endParaRPr lang="id-ID" sz="2000" dirty="0" smtClean="0">
              <a:solidFill>
                <a:srgbClr val="C00000"/>
              </a:solidFill>
              <a:latin typeface="Arial Narrow" pitchFamily="34" charset="0"/>
            </a:endParaRPr>
          </a:p>
          <a:p>
            <a:pPr lvl="0" algn="l" defTabSz="1066800">
              <a:spcBef>
                <a:spcPct val="0"/>
              </a:spcBef>
              <a:spcAft>
                <a:spcPts val="0"/>
              </a:spcAft>
              <a:buBlip>
                <a:blip r:embed="rId2"/>
              </a:buBlip>
            </a:pPr>
            <a:endParaRPr lang="id-ID" sz="2000" kern="1200" dirty="0"/>
          </a:p>
        </p:txBody>
      </p:sp>
      <p:sp>
        <p:nvSpPr>
          <p:cNvPr id="4" name="Rounded Rectangle 4"/>
          <p:cNvSpPr/>
          <p:nvPr/>
        </p:nvSpPr>
        <p:spPr>
          <a:xfrm>
            <a:off x="179512" y="548680"/>
            <a:ext cx="5760640" cy="11521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t" anchorCtr="0">
            <a:noAutofit/>
          </a:bodyPr>
          <a:lstStyle/>
          <a:p>
            <a:pPr algn="ctr"/>
            <a:r>
              <a:rPr lang="id-ID" sz="4400" b="1" dirty="0" smtClean="0">
                <a:solidFill>
                  <a:schemeClr val="bg1"/>
                </a:solidFill>
                <a:latin typeface="Mistral" pitchFamily="66" charset="0"/>
              </a:rPr>
              <a:t> </a:t>
            </a:r>
            <a:r>
              <a:rPr lang="id-ID" sz="7200" b="1" dirty="0" smtClean="0">
                <a:solidFill>
                  <a:srgbClr val="002060"/>
                </a:solidFill>
                <a:latin typeface="Mistral" pitchFamily="66" charset="0"/>
              </a:rPr>
              <a:t>Kondisi Khusus </a:t>
            </a:r>
            <a:endParaRPr lang="id-ID" sz="7200" b="1" dirty="0">
              <a:solidFill>
                <a:srgbClr val="002060"/>
              </a:solidFill>
              <a:latin typeface="Mistral" pitchFamily="66" charset="0"/>
            </a:endParaRPr>
          </a:p>
        </p:txBody>
      </p:sp>
      <p:pic>
        <p:nvPicPr>
          <p:cNvPr id="80900" name="Picture 4" descr="http://yusufmansur.com/wp-content/uploads/2013/01/upa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5301208"/>
            <a:ext cx="1944216" cy="1277889"/>
          </a:xfrm>
          <a:prstGeom prst="rect">
            <a:avLst/>
          </a:prstGeom>
          <a:noFill/>
        </p:spPr>
      </p:pic>
      <p:pic>
        <p:nvPicPr>
          <p:cNvPr id="80904" name="Picture 8" descr="http://cdn-2.tstatic.net/jogja/foto/bank/images/Kesenjangan-Gaji-antara-Bos-dan-Karyawan-Makin-Leb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5373216"/>
            <a:ext cx="2232248" cy="1368152"/>
          </a:xfrm>
          <a:prstGeom prst="rect">
            <a:avLst/>
          </a:prstGeom>
          <a:noFill/>
        </p:spPr>
      </p:pic>
      <p:pic>
        <p:nvPicPr>
          <p:cNvPr id="116738" name="Picture 2" descr="http://poskotanews.com/cms/wp-content/uploads/2015/10/poliandr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4554" y="5229200"/>
            <a:ext cx="2570330" cy="1584176"/>
          </a:xfrm>
          <a:prstGeom prst="rect">
            <a:avLst/>
          </a:prstGeom>
          <a:noFill/>
        </p:spPr>
      </p:pic>
      <p:pic>
        <p:nvPicPr>
          <p:cNvPr id="116740" name="Picture 4" descr="http://poskotanews.com/cms/wp-content/uploads/2015/06/be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71642" y="5445224"/>
            <a:ext cx="2472358" cy="12961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692696"/>
            <a:ext cx="4429156" cy="62413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id-ID" sz="2400" b="0" dirty="0" smtClean="0">
                <a:latin typeface="Eras Bold ITC" pitchFamily="34" charset="0"/>
              </a:rPr>
              <a:t>MOBIL LAYANAN TASPEN</a:t>
            </a:r>
            <a:endParaRPr lang="id-ID" sz="2400" b="0" dirty="0">
              <a:latin typeface="Eras Bold ITC" pitchFamily="34" charset="0"/>
            </a:endParaRPr>
          </a:p>
        </p:txBody>
      </p:sp>
      <p:pic>
        <p:nvPicPr>
          <p:cNvPr id="5" name="Content Placeholder 4" descr="Taspen-launching-mobkas-1_erman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340768"/>
            <a:ext cx="4176464" cy="2520280"/>
          </a:xfrm>
          <a:effectLst>
            <a:softEdge rad="112500"/>
          </a:effectLst>
        </p:spPr>
      </p:pic>
      <p:sp>
        <p:nvSpPr>
          <p:cNvPr id="4403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C108E18-3EB3-46E5-A9F8-4A99C376E5E6}" type="slidenum">
              <a:rPr lang="id-ID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id-ID" smtClean="0">
              <a:latin typeface="Arial" charset="0"/>
              <a:cs typeface="Arial" charset="0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5004049" y="1196752"/>
            <a:ext cx="4248471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d-ID" u="sng" dirty="0">
                <a:solidFill>
                  <a:srgbClr val="C00000"/>
                </a:solidFill>
              </a:rPr>
              <a:t>Pelayanan lebih </a:t>
            </a:r>
            <a:r>
              <a:rPr lang="id-ID" u="sng" dirty="0">
                <a:solidFill>
                  <a:srgbClr val="C00000"/>
                </a:solidFill>
                <a:latin typeface="Arial Black" pitchFamily="34" charset="0"/>
              </a:rPr>
              <a:t>CEPAT</a:t>
            </a:r>
            <a:r>
              <a:rPr lang="id-ID" u="sng" dirty="0">
                <a:solidFill>
                  <a:srgbClr val="C00000"/>
                </a:solidFill>
              </a:rPr>
              <a:t> dan </a:t>
            </a:r>
            <a:r>
              <a:rPr lang="id-ID" u="sng" dirty="0" smtClean="0">
                <a:solidFill>
                  <a:srgbClr val="C00000"/>
                </a:solidFill>
                <a:latin typeface="Arial Black" pitchFamily="34" charset="0"/>
              </a:rPr>
              <a:t>DEKAT</a:t>
            </a:r>
          </a:p>
          <a:p>
            <a:pPr marL="266700" indent="-266700" algn="just">
              <a:buFont typeface="Wingdings" pitchFamily="2" charset="2"/>
              <a:buChar char="Ø"/>
            </a:pPr>
            <a:endParaRPr lang="id-ID" b="1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67919" y="2197313"/>
            <a:ext cx="2192313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>
              <a:defRPr/>
            </a:pPr>
            <a:r>
              <a:rPr lang="id-ID" sz="2000" b="1" dirty="0" smtClean="0"/>
              <a:t>Proses </a:t>
            </a:r>
            <a:r>
              <a:rPr lang="id-ID" sz="2000" b="1" dirty="0"/>
              <a:t>Klim selesai dalam waktu 1(satu) Jam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99992" y="3717033"/>
            <a:ext cx="3888432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>
              <a:defRPr/>
            </a:pPr>
            <a:r>
              <a:rPr lang="id-ID" sz="2000" b="1" dirty="0" smtClean="0"/>
              <a:t>Dapat </a:t>
            </a:r>
            <a:r>
              <a:rPr lang="id-ID" sz="2000" b="1" dirty="0"/>
              <a:t>mengajukan melalui </a:t>
            </a:r>
            <a:r>
              <a:rPr lang="id-ID" sz="2000" b="1" dirty="0" smtClean="0"/>
              <a:t>Mobil Layanan </a:t>
            </a:r>
            <a:r>
              <a:rPr lang="id-ID" sz="2000" b="1" dirty="0"/>
              <a:t>Taspen</a:t>
            </a:r>
          </a:p>
          <a:p>
            <a:pPr algn="r">
              <a:defRPr/>
            </a:pPr>
            <a:r>
              <a:rPr lang="id-ID" sz="2000" b="1" dirty="0"/>
              <a:t>Tidak harus datang ke </a:t>
            </a:r>
            <a:r>
              <a:rPr lang="id-ID" sz="2000" b="1" dirty="0" smtClean="0"/>
              <a:t>Taspen</a:t>
            </a:r>
            <a:endParaRPr lang="id-ID" sz="2000" b="1" dirty="0"/>
          </a:p>
        </p:txBody>
      </p:sp>
      <p:cxnSp>
        <p:nvCxnSpPr>
          <p:cNvPr id="11" name="Shape 10"/>
          <p:cNvCxnSpPr/>
          <p:nvPr/>
        </p:nvCxnSpPr>
        <p:spPr>
          <a:xfrm rot="5400000">
            <a:off x="6297736" y="1922711"/>
            <a:ext cx="1160463" cy="428625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hape 11"/>
          <p:cNvCxnSpPr/>
          <p:nvPr/>
        </p:nvCxnSpPr>
        <p:spPr>
          <a:xfrm rot="5400000">
            <a:off x="7165255" y="2779961"/>
            <a:ext cx="2789238" cy="34290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9" name="Picture 2" descr="C:\Users\Administrator\Pictures\dcs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3528" y="3789040"/>
            <a:ext cx="4032448" cy="26432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2466" name="AutoShape 2" descr="http://cdn-2.tstatic.net/tribunnews/foto/bank/images/20140124_170601_mobil-layanan-taspen_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2468" name="AutoShape 4" descr="http://cdn-2.tstatic.net/tribunnews/foto/bank/images/20140124_170601_mobil-layanan-taspen_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943907" y="6555671"/>
            <a:ext cx="1112062" cy="214290"/>
          </a:xfrm>
          <a:prstGeom prst="rect">
            <a:avLst/>
          </a:prstGeom>
        </p:spPr>
        <p:txBody>
          <a:bodyPr/>
          <a:lstStyle/>
          <a:p>
            <a:fld id="{95CA999C-1DA7-4A3E-B0BB-565BFE3E59AB}" type="slidenum">
              <a:rPr lang="id-ID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27</a:t>
            </a:fld>
            <a:endParaRPr lang="id-ID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332656"/>
            <a:ext cx="9144000" cy="1754326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endParaRPr lang="id-ID" sz="36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/>
            </a:endParaRPr>
          </a:p>
          <a:p>
            <a:pPr algn="ctr"/>
            <a:r>
              <a:rPr lang="id-ID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LAYANAN KLIM OTOMATIS</a:t>
            </a:r>
          </a:p>
          <a:p>
            <a:pPr algn="ctr"/>
            <a:endParaRPr lang="en-U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  <p:pic>
        <p:nvPicPr>
          <p:cNvPr id="70664" name="Picture 8" descr="http://seputaraceh.com/wp-content/uploads/2012/04/BK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149080"/>
            <a:ext cx="2520280" cy="1872208"/>
          </a:xfrm>
          <a:prstGeom prst="rect">
            <a:avLst/>
          </a:prstGeom>
          <a:noFill/>
        </p:spPr>
      </p:pic>
      <p:pic>
        <p:nvPicPr>
          <p:cNvPr id="70666" name="Picture 10" descr="http://images.detik.com/content/2011/09/30/157/kepatihan-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0131" y="4149081"/>
            <a:ext cx="2350341" cy="1872207"/>
          </a:xfrm>
          <a:prstGeom prst="rect">
            <a:avLst/>
          </a:prstGeom>
          <a:noFill/>
        </p:spPr>
      </p:pic>
      <p:pic>
        <p:nvPicPr>
          <p:cNvPr id="46" name="Picture 14" descr="http://hadiyanta.files.wordpress.com/2011/03/wpid-2011-03-31-10-36-38.jpg?w=500&amp;h=37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3861048"/>
            <a:ext cx="2088232" cy="2160240"/>
          </a:xfrm>
          <a:prstGeom prst="rect">
            <a:avLst/>
          </a:prstGeom>
          <a:noFill/>
        </p:spPr>
      </p:pic>
      <p:cxnSp>
        <p:nvCxnSpPr>
          <p:cNvPr id="48" name="Straight Connector 47"/>
          <p:cNvCxnSpPr/>
          <p:nvPr/>
        </p:nvCxnSpPr>
        <p:spPr>
          <a:xfrm>
            <a:off x="3131840" y="5373216"/>
            <a:ext cx="57606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796136" y="5373216"/>
            <a:ext cx="57606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>
          <a:xfrm>
            <a:off x="1259632" y="2060848"/>
            <a:ext cx="6912768" cy="2232248"/>
          </a:xfrm>
          <a:prstGeom prst="roundRect">
            <a:avLst/>
          </a:prstGeom>
          <a:noFill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just"/>
            <a:r>
              <a:rPr lang="id-ID" sz="2000" b="1" dirty="0" smtClean="0">
                <a:solidFill>
                  <a:schemeClr val="tx1"/>
                </a:solidFill>
                <a:latin typeface="Agency FB" pitchFamily="34" charset="0"/>
              </a:rPr>
              <a:t>Layanan Klim Otomatis adalah Peran Aktif PT TASPEN (PERSERO) terintegrasi dengan instansi terkait untuk memperoleh persyaratan dalam proses pengurusan dan pembayaran hak kepada penerima manfaat yang diyakini kebenarannya,</a:t>
            </a:r>
            <a:r>
              <a:rPr lang="en-AU" sz="2000" b="1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AU" sz="2000" b="1" dirty="0" err="1" smtClean="0">
                <a:solidFill>
                  <a:schemeClr val="tx1"/>
                </a:solidFill>
                <a:latin typeface="Agency FB" pitchFamily="34" charset="0"/>
              </a:rPr>
              <a:t>secara</a:t>
            </a:r>
            <a:r>
              <a:rPr lang="en-AU" sz="2000" b="1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AU" sz="2000" b="1" dirty="0" err="1" smtClean="0">
                <a:solidFill>
                  <a:schemeClr val="tx1"/>
                </a:solidFill>
                <a:latin typeface="Agency FB" pitchFamily="34" charset="0"/>
              </a:rPr>
              <a:t>proaktif</a:t>
            </a:r>
            <a:r>
              <a:rPr lang="en-AU" sz="2000" b="1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AU" sz="2000" b="1" dirty="0" err="1" smtClean="0">
                <a:solidFill>
                  <a:schemeClr val="tx1"/>
                </a:solidFill>
                <a:latin typeface="Agency FB" pitchFamily="34" charset="0"/>
              </a:rPr>
              <a:t>sehingga</a:t>
            </a:r>
            <a:r>
              <a:rPr lang="en-AU" sz="2000" b="1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AU" sz="2000" b="1" dirty="0" err="1" smtClean="0">
                <a:solidFill>
                  <a:schemeClr val="tx1"/>
                </a:solidFill>
                <a:latin typeface="Agency FB" pitchFamily="34" charset="0"/>
              </a:rPr>
              <a:t>peserta</a:t>
            </a:r>
            <a:r>
              <a:rPr lang="en-AU" sz="2000" b="1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AU" sz="2000" b="1" dirty="0" err="1" smtClean="0">
                <a:solidFill>
                  <a:schemeClr val="tx1"/>
                </a:solidFill>
                <a:latin typeface="Agency FB" pitchFamily="34" charset="0"/>
              </a:rPr>
              <a:t>dapat</a:t>
            </a:r>
            <a:r>
              <a:rPr lang="en-AU" sz="2000" b="1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AU" sz="2000" b="1" dirty="0" err="1" smtClean="0">
                <a:solidFill>
                  <a:schemeClr val="tx1"/>
                </a:solidFill>
                <a:latin typeface="Agency FB" pitchFamily="34" charset="0"/>
              </a:rPr>
              <a:t>langsung</a:t>
            </a:r>
            <a:r>
              <a:rPr lang="en-AU" sz="2000" b="1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AU" sz="2000" b="1" dirty="0" err="1" smtClean="0">
                <a:solidFill>
                  <a:schemeClr val="tx1"/>
                </a:solidFill>
                <a:latin typeface="Agency FB" pitchFamily="34" charset="0"/>
              </a:rPr>
              <a:t>menerima</a:t>
            </a:r>
            <a:r>
              <a:rPr lang="en-AU" sz="2000" b="1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AU" sz="2000" b="1" dirty="0" err="1" smtClean="0">
                <a:solidFill>
                  <a:schemeClr val="tx1"/>
                </a:solidFill>
                <a:latin typeface="Agency FB" pitchFamily="34" charset="0"/>
              </a:rPr>
              <a:t>manfaat</a:t>
            </a:r>
            <a:r>
              <a:rPr lang="en-AU" sz="2000" b="1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AU" sz="2000" b="1" dirty="0" err="1" smtClean="0">
                <a:solidFill>
                  <a:schemeClr val="tx1"/>
                </a:solidFill>
                <a:latin typeface="Agency FB" pitchFamily="34" charset="0"/>
              </a:rPr>
              <a:t>tanpa</a:t>
            </a:r>
            <a:r>
              <a:rPr lang="en-AU" sz="2000" b="1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AU" sz="2000" b="1" dirty="0" err="1" smtClean="0">
                <a:solidFill>
                  <a:schemeClr val="tx1"/>
                </a:solidFill>
                <a:latin typeface="Agency FB" pitchFamily="34" charset="0"/>
              </a:rPr>
              <a:t>harus</a:t>
            </a:r>
            <a:r>
              <a:rPr lang="en-AU" sz="2000" b="1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AU" sz="2000" b="1" dirty="0" err="1" smtClean="0">
                <a:solidFill>
                  <a:schemeClr val="tx1"/>
                </a:solidFill>
                <a:latin typeface="Agency FB" pitchFamily="34" charset="0"/>
              </a:rPr>
              <a:t>mengurus</a:t>
            </a:r>
            <a:r>
              <a:rPr lang="en-AU" sz="2000" b="1" dirty="0" smtClean="0">
                <a:solidFill>
                  <a:schemeClr val="tx1"/>
                </a:solidFill>
                <a:latin typeface="Agency FB" pitchFamily="34" charset="0"/>
              </a:rPr>
              <a:t>/</a:t>
            </a:r>
            <a:r>
              <a:rPr lang="en-AU" sz="2000" b="1" dirty="0" err="1" smtClean="0">
                <a:solidFill>
                  <a:schemeClr val="tx1"/>
                </a:solidFill>
                <a:latin typeface="Agency FB" pitchFamily="34" charset="0"/>
              </a:rPr>
              <a:t>datang</a:t>
            </a:r>
            <a:r>
              <a:rPr lang="en-AU" sz="2000" b="1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AU" sz="2000" b="1" dirty="0" err="1" smtClean="0">
                <a:solidFill>
                  <a:schemeClr val="tx1"/>
                </a:solidFill>
                <a:latin typeface="Agency FB" pitchFamily="34" charset="0"/>
              </a:rPr>
              <a:t>ke</a:t>
            </a:r>
            <a:r>
              <a:rPr lang="en-AU" sz="2000" b="1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AU" sz="2000" b="1" dirty="0" err="1" smtClean="0">
                <a:solidFill>
                  <a:schemeClr val="tx1"/>
                </a:solidFill>
                <a:latin typeface="Agency FB" pitchFamily="34" charset="0"/>
              </a:rPr>
              <a:t>Taspen</a:t>
            </a:r>
            <a:r>
              <a:rPr lang="en-AU" sz="2000" b="1" dirty="0" smtClean="0">
                <a:solidFill>
                  <a:schemeClr val="tx1"/>
                </a:solidFill>
                <a:latin typeface="Agency FB" pitchFamily="34" charset="0"/>
              </a:rPr>
              <a:t>.</a:t>
            </a:r>
            <a:endParaRPr lang="id-ID" sz="2000" b="1" dirty="0">
              <a:solidFill>
                <a:schemeClr val="tx1"/>
              </a:solidFill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300095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072188" y="1357313"/>
            <a:ext cx="3000375" cy="520541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9700" name="Title 1"/>
          <p:cNvSpPr>
            <a:spLocks noGrp="1"/>
          </p:cNvSpPr>
          <p:nvPr>
            <p:ph type="title"/>
          </p:nvPr>
        </p:nvSpPr>
        <p:spPr>
          <a:xfrm>
            <a:off x="214313" y="347663"/>
            <a:ext cx="8715375" cy="64293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id-ID" smtClean="0"/>
              <a:t>PENGAJUAN KLIM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031163" y="6643688"/>
            <a:ext cx="1112837" cy="214312"/>
          </a:xfrm>
        </p:spPr>
        <p:txBody>
          <a:bodyPr/>
          <a:lstStyle/>
          <a:p>
            <a:pPr algn="l">
              <a:defRPr/>
            </a:pPr>
            <a:fld id="{E7BD33FC-E7D6-447F-99DB-03D2EC3D6AF3}" type="slidenum">
              <a:rPr lang="id-ID" b="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l">
                <a:defRPr/>
              </a:pPr>
              <a:t>28</a:t>
            </a:fld>
            <a:endParaRPr lang="id-ID" b="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1938338" y="1071562"/>
            <a:ext cx="2847975" cy="928677"/>
          </a:xfrm>
          <a:prstGeom prst="wedgeRoundRectCallout">
            <a:avLst>
              <a:gd name="adj1" fmla="val -47972"/>
              <a:gd name="adj2" fmla="val 84704"/>
              <a:gd name="adj3" fmla="val 16667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176213" indent="-176213" algn="just">
              <a:buFont typeface="Wingdings" pitchFamily="2" charset="2"/>
              <a:buChar char="§"/>
              <a:defRPr/>
            </a:pPr>
            <a:r>
              <a:rPr lang="id-ID" sz="1600" dirty="0"/>
              <a:t>Mengisi Formulir SPP</a:t>
            </a:r>
          </a:p>
          <a:p>
            <a:pPr marL="176213" indent="-176213" algn="just">
              <a:buFont typeface="Wingdings" pitchFamily="2" charset="2"/>
              <a:buChar char="§"/>
              <a:defRPr/>
            </a:pPr>
            <a:r>
              <a:rPr lang="id-ID" sz="1600" dirty="0"/>
              <a:t>Lampiran banyak</a:t>
            </a:r>
          </a:p>
          <a:p>
            <a:pPr marL="176213" indent="-176213" algn="just">
              <a:buFont typeface="Wingdings" pitchFamily="2" charset="2"/>
              <a:buChar char="§"/>
              <a:defRPr/>
            </a:pPr>
            <a:r>
              <a:rPr lang="id-ID" sz="1600" dirty="0"/>
              <a:t>Urus sendiri</a:t>
            </a:r>
          </a:p>
        </p:txBody>
      </p:sp>
      <p:sp>
        <p:nvSpPr>
          <p:cNvPr id="11" name="Striped Right Arrow 10"/>
          <p:cNvSpPr/>
          <p:nvPr/>
        </p:nvSpPr>
        <p:spPr>
          <a:xfrm>
            <a:off x="1785918" y="2000240"/>
            <a:ext cx="2571768" cy="1500198"/>
          </a:xfrm>
          <a:prstGeom prst="strip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2000" b="1" dirty="0"/>
              <a:t>KONVENSIONAL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1785938" y="3857625"/>
            <a:ext cx="2847975" cy="857259"/>
          </a:xfrm>
          <a:prstGeom prst="wedgeRoundRectCallout">
            <a:avLst>
              <a:gd name="adj1" fmla="val -47972"/>
              <a:gd name="adj2" fmla="val 84704"/>
              <a:gd name="adj3" fmla="val 16667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just">
              <a:defRPr/>
            </a:pPr>
            <a:r>
              <a:rPr lang="id-ID" sz="1600" dirty="0"/>
              <a:t>Dokumen persyaratan diurus oleh Taspen dan Instansi terkait.</a:t>
            </a:r>
          </a:p>
        </p:txBody>
      </p:sp>
      <p:sp>
        <p:nvSpPr>
          <p:cNvPr id="14" name="Striped Right Arrow 13"/>
          <p:cNvSpPr/>
          <p:nvPr/>
        </p:nvSpPr>
        <p:spPr>
          <a:xfrm rot="10800000">
            <a:off x="3214677" y="4857759"/>
            <a:ext cx="2571768" cy="1500198"/>
          </a:xfrm>
          <a:prstGeom prst="strip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2800" b="1" dirty="0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357554" y="5386388"/>
            <a:ext cx="2571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2000" b="1" dirty="0" smtClean="0">
                <a:solidFill>
                  <a:schemeClr val="bg1"/>
                </a:solidFill>
              </a:rPr>
              <a:t>KLIM OTOMATIS</a:t>
            </a:r>
            <a:endParaRPr lang="id-ID" sz="2000" b="1" dirty="0">
              <a:solidFill>
                <a:schemeClr val="bg1"/>
              </a:solidFill>
            </a:endParaRPr>
          </a:p>
        </p:txBody>
      </p:sp>
      <p:pic>
        <p:nvPicPr>
          <p:cNvPr id="22544" name="Picture 15" descr="gd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2071688"/>
            <a:ext cx="2928937" cy="434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5" name="WordArt 24"/>
          <p:cNvSpPr>
            <a:spLocks noChangeArrowheads="1" noChangeShapeType="1" noTextEdit="1"/>
          </p:cNvSpPr>
          <p:nvPr/>
        </p:nvSpPr>
        <p:spPr bwMode="auto">
          <a:xfrm>
            <a:off x="6215074" y="1357313"/>
            <a:ext cx="2714614" cy="7143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id-ID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C9C9C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Impact"/>
              </a:rPr>
              <a:t>KCU/KC</a:t>
            </a:r>
          </a:p>
        </p:txBody>
      </p:sp>
      <p:pic>
        <p:nvPicPr>
          <p:cNvPr id="16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2218417"/>
            <a:ext cx="873130" cy="9248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4" cstate="print"/>
          <a:srcRect l="25781" r="44531"/>
          <a:stretch>
            <a:fillRect/>
          </a:stretch>
        </p:blipFill>
        <p:spPr bwMode="auto">
          <a:xfrm>
            <a:off x="0" y="1357298"/>
            <a:ext cx="171448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4" cstate="print"/>
          <a:srcRect l="76563"/>
          <a:stretch>
            <a:fillRect/>
          </a:stretch>
        </p:blipFill>
        <p:spPr bwMode="auto">
          <a:xfrm>
            <a:off x="0" y="4143380"/>
            <a:ext cx="1785918" cy="2143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5" grpId="0"/>
      <p:bldP spid="15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/>
          <p:cNvSpPr/>
          <p:nvPr/>
        </p:nvSpPr>
        <p:spPr>
          <a:xfrm>
            <a:off x="2857488" y="3643290"/>
            <a:ext cx="2786082" cy="321471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d-ID" dirty="0"/>
          </a:p>
        </p:txBody>
      </p:sp>
      <p:sp>
        <p:nvSpPr>
          <p:cNvPr id="49" name="Rectangle 48"/>
          <p:cNvSpPr/>
          <p:nvPr/>
        </p:nvSpPr>
        <p:spPr>
          <a:xfrm>
            <a:off x="5786446" y="357212"/>
            <a:ext cx="3357554" cy="6500812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48" name="Rectangle 47"/>
          <p:cNvSpPr/>
          <p:nvPr/>
        </p:nvSpPr>
        <p:spPr>
          <a:xfrm>
            <a:off x="2857488" y="357166"/>
            <a:ext cx="2786082" cy="3214710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d-ID" dirty="0"/>
          </a:p>
        </p:txBody>
      </p:sp>
      <p:sp>
        <p:nvSpPr>
          <p:cNvPr id="47" name="Rectangle 46"/>
          <p:cNvSpPr/>
          <p:nvPr/>
        </p:nvSpPr>
        <p:spPr>
          <a:xfrm>
            <a:off x="0" y="357166"/>
            <a:ext cx="2714612" cy="6500812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d-ID" dirty="0" smtClean="0"/>
              <a:t>v</a:t>
            </a:r>
            <a:endParaRPr lang="id-ID" dirty="0"/>
          </a:p>
        </p:txBody>
      </p:sp>
      <p:sp>
        <p:nvSpPr>
          <p:cNvPr id="22533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7515225" y="9715500"/>
            <a:ext cx="1112838" cy="214313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79A8B02-2FD2-4ECD-A28E-9E2FF2D70774}" type="slidenum">
              <a:rPr lang="id-ID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id-ID" smtClean="0">
              <a:latin typeface="Arial" charset="0"/>
              <a:cs typeface="Arial" charset="0"/>
            </a:endParaRPr>
          </a:p>
        </p:txBody>
      </p:sp>
      <p:sp>
        <p:nvSpPr>
          <p:cNvPr id="22534" name="TextBox 4"/>
          <p:cNvSpPr txBox="1">
            <a:spLocks noChangeArrowheads="1"/>
          </p:cNvSpPr>
          <p:nvPr/>
        </p:nvSpPr>
        <p:spPr bwMode="auto">
          <a:xfrm>
            <a:off x="71438" y="-71438"/>
            <a:ext cx="3571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b="1" dirty="0">
                <a:solidFill>
                  <a:schemeClr val="bg1"/>
                </a:solidFill>
              </a:rPr>
              <a:t>ALUR  </a:t>
            </a:r>
            <a:r>
              <a:rPr lang="id-ID" b="1" dirty="0" smtClean="0">
                <a:solidFill>
                  <a:schemeClr val="bg1"/>
                </a:solidFill>
              </a:rPr>
              <a:t>DPCP DAN FPP</a:t>
            </a:r>
            <a:endParaRPr lang="id-ID" b="1" dirty="0">
              <a:solidFill>
                <a:schemeClr val="bg1"/>
              </a:solidFill>
            </a:endParaRPr>
          </a:p>
        </p:txBody>
      </p:sp>
      <p:pic>
        <p:nvPicPr>
          <p:cNvPr id="22535" name="Picture 2" descr="https://nasyidmadany.files.wordpress.com/2010/01/workcomp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072074"/>
            <a:ext cx="1200148" cy="11429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142875" y="2019300"/>
            <a:ext cx="2071688" cy="33855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d-ID" sz="1600" dirty="0" smtClean="0">
                <a:solidFill>
                  <a:schemeClr val="tx1"/>
                </a:solidFill>
              </a:rPr>
              <a:t>Tanda Tangan</a:t>
            </a:r>
            <a:endParaRPr lang="id-ID" sz="1600" dirty="0">
              <a:solidFill>
                <a:schemeClr val="tx1"/>
              </a:solidFill>
            </a:endParaRPr>
          </a:p>
        </p:txBody>
      </p:sp>
      <p:pic>
        <p:nvPicPr>
          <p:cNvPr id="22537" name="Picture 4" descr="http://2.bp.blogspot.com/-f3WL49Y4sME/U5UP4_Hr1eI/AAAAAAAAAUE/LlEZ8VzXhuo/s1600/print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3000375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14313" y="4233863"/>
            <a:ext cx="1928812" cy="33813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id-ID" sz="1600" dirty="0" smtClean="0">
                <a:solidFill>
                  <a:schemeClr val="tx1"/>
                </a:solidFill>
              </a:rPr>
              <a:t>Cetak DPCP dan FPP </a:t>
            </a:r>
            <a:endParaRPr lang="id-ID" sz="1600" dirty="0">
              <a:solidFill>
                <a:schemeClr val="tx1"/>
              </a:solidFill>
            </a:endParaRPr>
          </a:p>
        </p:txBody>
      </p:sp>
      <p:pic>
        <p:nvPicPr>
          <p:cNvPr id="22539" name="Picture 6" descr="http://t3.gstatic.com/images?q=tbn:ANd9GcQMVWhcsvQMvRgtpkX5RnONcYvc3IoaV_RZqJxsjNmexyBbWgEbr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8784" y="785801"/>
            <a:ext cx="1934324" cy="1143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/>
          <p:cNvSpPr txBox="1"/>
          <p:nvPr/>
        </p:nvSpPr>
        <p:spPr>
          <a:xfrm>
            <a:off x="285750" y="6215082"/>
            <a:ext cx="1928813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d-ID" sz="1600" dirty="0" smtClean="0">
                <a:solidFill>
                  <a:schemeClr val="tx1"/>
                </a:solidFill>
              </a:rPr>
              <a:t> Input data DPCP </a:t>
            </a:r>
          </a:p>
          <a:p>
            <a:pPr algn="ctr">
              <a:defRPr/>
            </a:pPr>
            <a:r>
              <a:rPr lang="id-ID" sz="1600" dirty="0" smtClean="0">
                <a:solidFill>
                  <a:schemeClr val="tx1"/>
                </a:solidFill>
              </a:rPr>
              <a:t>dan FPP</a:t>
            </a:r>
            <a:endParaRPr lang="id-ID" sz="1600" dirty="0">
              <a:solidFill>
                <a:schemeClr val="tx1"/>
              </a:solidFill>
            </a:endParaRPr>
          </a:p>
        </p:txBody>
      </p:sp>
      <p:pic>
        <p:nvPicPr>
          <p:cNvPr id="21" name="Picture 5" descr="C:\Users\Administrator\Pictures\url.jpg"/>
          <p:cNvPicPr>
            <a:picLocks noChangeAspect="1" noChangeArrowheads="1"/>
          </p:cNvPicPr>
          <p:nvPr/>
        </p:nvPicPr>
        <p:blipFill>
          <a:blip r:embed="rId5" cstate="print"/>
          <a:srcRect l="23750" t="45290" r="27499" b="11230"/>
          <a:stretch>
            <a:fillRect/>
          </a:stretch>
        </p:blipFill>
        <p:spPr bwMode="auto">
          <a:xfrm>
            <a:off x="7429520" y="285728"/>
            <a:ext cx="1285884" cy="1928826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22543" name="Picture 6" descr="C:\Users\Administrator\Pictures\bk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15272" y="996938"/>
            <a:ext cx="6429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4" name="Picture 8" descr="http://t1.gstatic.com/images?q=tbn:ANd9GcQ9G01oVOuejFf-TfogzY-B7LiAxcBASk1b5CiROd4xsYpylgVcPQ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357166"/>
            <a:ext cx="1928826" cy="1952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TextBox 25"/>
          <p:cNvSpPr txBox="1"/>
          <p:nvPr/>
        </p:nvSpPr>
        <p:spPr>
          <a:xfrm>
            <a:off x="3286116" y="2487035"/>
            <a:ext cx="178595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id-ID" sz="1600" dirty="0">
                <a:solidFill>
                  <a:schemeClr val="tx1"/>
                </a:solidFill>
              </a:rPr>
              <a:t>Pejabat Pengelola </a:t>
            </a:r>
            <a:r>
              <a:rPr lang="id-ID" sz="1600" dirty="0" smtClean="0">
                <a:solidFill>
                  <a:schemeClr val="tx1"/>
                </a:solidFill>
              </a:rPr>
              <a:t>Kepegawaian </a:t>
            </a:r>
            <a:endParaRPr lang="id-ID" sz="1600" dirty="0">
              <a:solidFill>
                <a:schemeClr val="tx1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5286380" y="1285860"/>
            <a:ext cx="2000264" cy="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>
            <a:off x="7822440" y="2393138"/>
            <a:ext cx="500066" cy="2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5400000" flipH="1" flipV="1">
            <a:off x="892943" y="2678901"/>
            <a:ext cx="500067" cy="3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5400000" flipH="1" flipV="1">
            <a:off x="896526" y="4747021"/>
            <a:ext cx="500074" cy="7173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2285984" y="1500174"/>
            <a:ext cx="928694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786446" y="1273163"/>
            <a:ext cx="714380" cy="369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AU" dirty="0" smtClean="0">
                <a:solidFill>
                  <a:schemeClr val="tx1"/>
                </a:solidFill>
              </a:rPr>
              <a:t> </a:t>
            </a: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2030712" y="6357958"/>
            <a:ext cx="398148" cy="3829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b="1" dirty="0"/>
              <a:t>1</a:t>
            </a:r>
          </a:p>
        </p:txBody>
      </p:sp>
      <p:sp>
        <p:nvSpPr>
          <p:cNvPr id="31" name="Oval 30"/>
          <p:cNvSpPr/>
          <p:nvPr/>
        </p:nvSpPr>
        <p:spPr>
          <a:xfrm>
            <a:off x="2000232" y="4260538"/>
            <a:ext cx="398148" cy="3829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b="1" dirty="0"/>
              <a:t>2</a:t>
            </a:r>
          </a:p>
        </p:txBody>
      </p:sp>
      <p:sp>
        <p:nvSpPr>
          <p:cNvPr id="32" name="Oval 31"/>
          <p:cNvSpPr/>
          <p:nvPr/>
        </p:nvSpPr>
        <p:spPr>
          <a:xfrm>
            <a:off x="2030712" y="2000240"/>
            <a:ext cx="398148" cy="3829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b="1" dirty="0" smtClean="0"/>
              <a:t>3</a:t>
            </a:r>
            <a:endParaRPr lang="id-ID" b="1" dirty="0"/>
          </a:p>
        </p:txBody>
      </p:sp>
      <p:sp>
        <p:nvSpPr>
          <p:cNvPr id="34" name="Oval 33"/>
          <p:cNvSpPr/>
          <p:nvPr/>
        </p:nvSpPr>
        <p:spPr>
          <a:xfrm>
            <a:off x="2928926" y="2571744"/>
            <a:ext cx="398148" cy="382908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b="1" dirty="0" smtClean="0"/>
              <a:t>4</a:t>
            </a:r>
            <a:endParaRPr lang="id-ID" b="1" dirty="0"/>
          </a:p>
        </p:txBody>
      </p:sp>
      <p:sp>
        <p:nvSpPr>
          <p:cNvPr id="36" name="Oval 35"/>
          <p:cNvSpPr/>
          <p:nvPr/>
        </p:nvSpPr>
        <p:spPr>
          <a:xfrm>
            <a:off x="7031372" y="714356"/>
            <a:ext cx="398148" cy="38290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b="1" dirty="0" smtClean="0"/>
              <a:t>5</a:t>
            </a:r>
            <a:endParaRPr lang="id-ID" b="1" dirty="0"/>
          </a:p>
        </p:txBody>
      </p:sp>
      <p:sp>
        <p:nvSpPr>
          <p:cNvPr id="44" name="Oval 43"/>
          <p:cNvSpPr/>
          <p:nvPr/>
        </p:nvSpPr>
        <p:spPr>
          <a:xfrm>
            <a:off x="7572396" y="2260274"/>
            <a:ext cx="398148" cy="382908"/>
          </a:xfrm>
          <a:prstGeom prst="ellipse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b="1" dirty="0" smtClean="0"/>
              <a:t>6</a:t>
            </a:r>
            <a:endParaRPr lang="id-ID" b="1" dirty="0"/>
          </a:p>
        </p:txBody>
      </p:sp>
      <p:grpSp>
        <p:nvGrpSpPr>
          <p:cNvPr id="2" name="Group 61"/>
          <p:cNvGrpSpPr>
            <a:grpSpLocks/>
          </p:cNvGrpSpPr>
          <p:nvPr/>
        </p:nvGrpSpPr>
        <p:grpSpPr bwMode="auto">
          <a:xfrm>
            <a:off x="7389836" y="2643182"/>
            <a:ext cx="1397006" cy="1857388"/>
            <a:chOff x="3500387" y="4000498"/>
            <a:chExt cx="1285883" cy="2143141"/>
          </a:xfrm>
        </p:grpSpPr>
        <p:pic>
          <p:nvPicPr>
            <p:cNvPr id="51" name="Picture 34" descr="gdg.jp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571825" y="4000498"/>
              <a:ext cx="1071571" cy="1857387"/>
            </a:xfrm>
            <a:prstGeom prst="rect">
              <a:avLst/>
            </a:prstGeom>
            <a:ln>
              <a:noFill/>
            </a:ln>
            <a:effectLst>
              <a:softEdge rad="31750"/>
            </a:effectLst>
          </p:spPr>
        </p:pic>
        <p:sp>
          <p:nvSpPr>
            <p:cNvPr id="52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3500387" y="5715012"/>
              <a:ext cx="1285883" cy="428627"/>
            </a:xfrm>
            <a:prstGeom prst="rect">
              <a:avLst/>
            </a:prstGeom>
            <a:ln>
              <a:noFill/>
            </a:ln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</a:bodyPr>
            <a:lstStyle/>
            <a:p>
              <a:pPr algn="ctr"/>
              <a:r>
                <a:rPr lang="id-ID" sz="3600" b="1" kern="10" dirty="0" smtClean="0">
                  <a:ln w="12700">
                    <a:solidFill>
                      <a:srgbClr val="054697"/>
                    </a:solidFill>
                    <a:round/>
                    <a:headEnd/>
                    <a:tailEnd/>
                  </a:ln>
                  <a:solidFill>
                    <a:srgbClr val="F4F1E3"/>
                  </a:solidFill>
                  <a:effectLst>
                    <a:outerShdw dist="20320" dir="1799969" algn="tl" rotWithShape="0">
                      <a:srgbClr val="000000">
                        <a:alpha val="39998"/>
                      </a:srgbClr>
                    </a:outerShdw>
                  </a:effectLst>
                  <a:latin typeface="Impact"/>
                </a:rPr>
                <a:t>PADANAN</a:t>
              </a:r>
              <a:endParaRPr lang="en-AU" sz="3600" b="1" kern="10" dirty="0">
                <a:ln w="12700">
                  <a:solidFill>
                    <a:srgbClr val="054697"/>
                  </a:solidFill>
                  <a:round/>
                  <a:headEnd/>
                  <a:tailEnd/>
                </a:ln>
                <a:solidFill>
                  <a:srgbClr val="F4F1E3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Impact"/>
              </a:endParaRPr>
            </a:p>
          </p:txBody>
        </p:sp>
      </p:grpSp>
      <p:pic>
        <p:nvPicPr>
          <p:cNvPr id="50" name="Picture 2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58148" y="2928934"/>
            <a:ext cx="452442" cy="51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5" name="Straight Arrow Connector 54"/>
          <p:cNvCxnSpPr/>
          <p:nvPr/>
        </p:nvCxnSpPr>
        <p:spPr>
          <a:xfrm rot="5400000">
            <a:off x="7822444" y="4679150"/>
            <a:ext cx="500057" cy="2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8143900" y="4500570"/>
            <a:ext cx="571504" cy="33855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id-ID" sz="1600" dirty="0" smtClean="0">
                <a:solidFill>
                  <a:schemeClr val="tx1"/>
                </a:solidFill>
              </a:rPr>
              <a:t>EFS</a:t>
            </a:r>
            <a:endParaRPr lang="id-ID" sz="1400" dirty="0">
              <a:solidFill>
                <a:schemeClr val="tx1"/>
              </a:solidFill>
            </a:endParaRPr>
          </a:p>
        </p:txBody>
      </p:sp>
      <p:sp>
        <p:nvSpPr>
          <p:cNvPr id="57" name="AutoShape 16"/>
          <p:cNvSpPr>
            <a:spLocks noChangeArrowheads="1"/>
          </p:cNvSpPr>
          <p:nvPr/>
        </p:nvSpPr>
        <p:spPr bwMode="auto">
          <a:xfrm>
            <a:off x="6245554" y="714356"/>
            <a:ext cx="714380" cy="428628"/>
          </a:xfrm>
          <a:prstGeom prst="flowChartDocumen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r>
              <a:rPr lang="id-ID" dirty="0" smtClean="0"/>
              <a:t>DPCP</a:t>
            </a:r>
            <a:endParaRPr lang="en-US" sz="1100" dirty="0"/>
          </a:p>
        </p:txBody>
      </p:sp>
      <p:sp>
        <p:nvSpPr>
          <p:cNvPr id="61" name="AutoShape 16"/>
          <p:cNvSpPr>
            <a:spLocks noChangeArrowheads="1"/>
          </p:cNvSpPr>
          <p:nvPr/>
        </p:nvSpPr>
        <p:spPr bwMode="auto">
          <a:xfrm>
            <a:off x="6072198" y="2285992"/>
            <a:ext cx="1428760" cy="428628"/>
          </a:xfrm>
          <a:prstGeom prst="flowChartDocumen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AU" dirty="0" err="1" smtClean="0">
                <a:solidFill>
                  <a:schemeClr val="tx1"/>
                </a:solidFill>
              </a:rPr>
              <a:t>Tembusan</a:t>
            </a:r>
            <a:r>
              <a:rPr lang="en-AU" dirty="0" smtClean="0">
                <a:solidFill>
                  <a:schemeClr val="tx1"/>
                </a:solidFill>
              </a:rPr>
              <a:t> SK </a:t>
            </a:r>
            <a:endParaRPr lang="id-ID" dirty="0">
              <a:solidFill>
                <a:schemeClr val="tx1"/>
              </a:solidFill>
            </a:endParaRPr>
          </a:p>
        </p:txBody>
      </p:sp>
      <p:grpSp>
        <p:nvGrpSpPr>
          <p:cNvPr id="3" name="Group 61"/>
          <p:cNvGrpSpPr>
            <a:grpSpLocks/>
          </p:cNvGrpSpPr>
          <p:nvPr/>
        </p:nvGrpSpPr>
        <p:grpSpPr bwMode="auto">
          <a:xfrm>
            <a:off x="7429520" y="4929198"/>
            <a:ext cx="1397006" cy="1857388"/>
            <a:chOff x="3500387" y="4000498"/>
            <a:chExt cx="1285883" cy="2143141"/>
          </a:xfrm>
        </p:grpSpPr>
        <p:pic>
          <p:nvPicPr>
            <p:cNvPr id="69" name="Picture 34" descr="gdg.jp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571825" y="4000498"/>
              <a:ext cx="1071571" cy="1857387"/>
            </a:xfrm>
            <a:prstGeom prst="rect">
              <a:avLst/>
            </a:prstGeom>
            <a:ln>
              <a:noFill/>
            </a:ln>
            <a:effectLst>
              <a:softEdge rad="31750"/>
            </a:effectLst>
          </p:spPr>
        </p:pic>
        <p:sp>
          <p:nvSpPr>
            <p:cNvPr id="70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3500387" y="5715012"/>
              <a:ext cx="1285883" cy="428627"/>
            </a:xfrm>
            <a:prstGeom prst="rect">
              <a:avLst/>
            </a:prstGeom>
            <a:ln>
              <a:noFill/>
            </a:ln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</a:bodyPr>
            <a:lstStyle/>
            <a:p>
              <a:pPr algn="ctr"/>
              <a:r>
                <a:rPr lang="id-ID" sz="3600" b="1" kern="10" dirty="0" smtClean="0">
                  <a:ln w="12700">
                    <a:solidFill>
                      <a:srgbClr val="054697"/>
                    </a:solidFill>
                    <a:round/>
                    <a:headEnd/>
                    <a:tailEnd/>
                  </a:ln>
                  <a:solidFill>
                    <a:srgbClr val="F4F1E3"/>
                  </a:solidFill>
                  <a:effectLst>
                    <a:outerShdw dist="20320" dir="1799969" algn="tl" rotWithShape="0">
                      <a:srgbClr val="000000">
                        <a:alpha val="39998"/>
                      </a:srgbClr>
                    </a:outerShdw>
                  </a:effectLst>
                  <a:latin typeface="Impact"/>
                </a:rPr>
                <a:t>KCU/KC</a:t>
              </a:r>
              <a:endParaRPr lang="en-AU" sz="3600" b="1" kern="10" dirty="0">
                <a:ln w="12700">
                  <a:solidFill>
                    <a:srgbClr val="054697"/>
                  </a:solidFill>
                  <a:round/>
                  <a:headEnd/>
                  <a:tailEnd/>
                </a:ln>
                <a:solidFill>
                  <a:srgbClr val="F4F1E3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Impact"/>
              </a:endParaRPr>
            </a:p>
          </p:txBody>
        </p:sp>
      </p:grpSp>
      <p:cxnSp>
        <p:nvCxnSpPr>
          <p:cNvPr id="76" name="Straight Connector 75"/>
          <p:cNvCxnSpPr/>
          <p:nvPr/>
        </p:nvCxnSpPr>
        <p:spPr>
          <a:xfrm rot="5400000">
            <a:off x="3321835" y="3250405"/>
            <a:ext cx="392909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5286380" y="5214950"/>
            <a:ext cx="2071702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5286380" y="3429000"/>
            <a:ext cx="2071702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3" name="AutoShape 16"/>
          <p:cNvSpPr>
            <a:spLocks noChangeArrowheads="1"/>
          </p:cNvSpPr>
          <p:nvPr/>
        </p:nvSpPr>
        <p:spPr bwMode="auto">
          <a:xfrm>
            <a:off x="4929190" y="3071810"/>
            <a:ext cx="917172" cy="785818"/>
          </a:xfrm>
          <a:prstGeom prst="flowChartDocumen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r>
              <a:rPr lang="id-ID" sz="1100" dirty="0" smtClean="0">
                <a:cs typeface="Times New Roman" pitchFamily="18" charset="0"/>
              </a:rPr>
              <a:t>FPP</a:t>
            </a:r>
          </a:p>
          <a:p>
            <a:pPr eaLnBrk="0" hangingPunct="0">
              <a:defRPr/>
            </a:pPr>
            <a:r>
              <a:rPr lang="en-US" sz="1100" dirty="0" smtClean="0">
                <a:cs typeface="Times New Roman" pitchFamily="18" charset="0"/>
              </a:rPr>
              <a:t>Pas  </a:t>
            </a:r>
            <a:r>
              <a:rPr lang="en-US" sz="1100" dirty="0">
                <a:cs typeface="Times New Roman" pitchFamily="18" charset="0"/>
              </a:rPr>
              <a:t>Photo</a:t>
            </a:r>
            <a:endParaRPr lang="id-ID" sz="1100" dirty="0"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id-ID" sz="1100" dirty="0">
                <a:cs typeface="Times New Roman" pitchFamily="18" charset="0"/>
              </a:rPr>
              <a:t>NPWP</a:t>
            </a:r>
          </a:p>
          <a:p>
            <a:pPr eaLnBrk="0" hangingPunct="0">
              <a:defRPr/>
            </a:pPr>
            <a:r>
              <a:rPr lang="id-ID" sz="1100" dirty="0">
                <a:cs typeface="Times New Roman" pitchFamily="18" charset="0"/>
              </a:rPr>
              <a:t>REK </a:t>
            </a:r>
            <a:r>
              <a:rPr lang="id-ID" sz="1100" dirty="0" smtClean="0">
                <a:cs typeface="Times New Roman" pitchFamily="18" charset="0"/>
              </a:rPr>
              <a:t>BANK</a:t>
            </a:r>
            <a:endParaRPr lang="en-US" sz="700" dirty="0"/>
          </a:p>
        </p:txBody>
      </p:sp>
      <p:sp>
        <p:nvSpPr>
          <p:cNvPr id="37" name="Oval 36"/>
          <p:cNvSpPr/>
          <p:nvPr/>
        </p:nvSpPr>
        <p:spPr>
          <a:xfrm>
            <a:off x="5857884" y="3214686"/>
            <a:ext cx="359618" cy="38290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b="1" dirty="0" smtClean="0"/>
              <a:t>5</a:t>
            </a:r>
            <a:endParaRPr lang="id-ID" b="1" dirty="0"/>
          </a:p>
        </p:txBody>
      </p:sp>
      <p:sp>
        <p:nvSpPr>
          <p:cNvPr id="62" name="Oval 61"/>
          <p:cNvSpPr/>
          <p:nvPr/>
        </p:nvSpPr>
        <p:spPr>
          <a:xfrm>
            <a:off x="5857884" y="5000636"/>
            <a:ext cx="398148" cy="38290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b="1" dirty="0" smtClean="0"/>
              <a:t>5</a:t>
            </a:r>
            <a:endParaRPr lang="id-ID" b="1" dirty="0"/>
          </a:p>
        </p:txBody>
      </p:sp>
      <p:grpSp>
        <p:nvGrpSpPr>
          <p:cNvPr id="4" name="Group 95"/>
          <p:cNvGrpSpPr/>
          <p:nvPr/>
        </p:nvGrpSpPr>
        <p:grpSpPr>
          <a:xfrm>
            <a:off x="3500430" y="4057655"/>
            <a:ext cx="1517592" cy="2586055"/>
            <a:chOff x="3571868" y="3786190"/>
            <a:chExt cx="1517592" cy="2586055"/>
          </a:xfrm>
        </p:grpSpPr>
        <p:pic>
          <p:nvPicPr>
            <p:cNvPr id="1026" name="Picture 2" descr="C:\Users\Administrator\Pictures\animasi.3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571868" y="3786190"/>
              <a:ext cx="1517592" cy="2185990"/>
            </a:xfrm>
            <a:prstGeom prst="rect">
              <a:avLst/>
            </a:prstGeom>
            <a:noFill/>
          </p:spPr>
        </p:pic>
        <p:sp>
          <p:nvSpPr>
            <p:cNvPr id="95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3643306" y="6000768"/>
              <a:ext cx="1397006" cy="371477"/>
            </a:xfrm>
            <a:prstGeom prst="rect">
              <a:avLst/>
            </a:prstGeom>
            <a:ln>
              <a:noFill/>
            </a:ln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</a:bodyPr>
            <a:lstStyle/>
            <a:p>
              <a:pPr algn="ctr"/>
              <a:r>
                <a:rPr lang="id-ID" sz="3600" b="1" kern="10" smtClean="0">
                  <a:ln w="12700">
                    <a:solidFill>
                      <a:srgbClr val="054697"/>
                    </a:solidFill>
                    <a:round/>
                    <a:headEnd/>
                    <a:tailEnd/>
                  </a:ln>
                  <a:solidFill>
                    <a:srgbClr val="F4F1E3"/>
                  </a:solidFill>
                  <a:effectLst>
                    <a:outerShdw dist="20320" dir="1799969" algn="tl" rotWithShape="0">
                      <a:srgbClr val="000000">
                        <a:alpha val="39998"/>
                      </a:srgbClr>
                    </a:outerShdw>
                  </a:effectLst>
                  <a:latin typeface="Impact"/>
                </a:rPr>
                <a:t>BENDAHARAWAN </a:t>
              </a:r>
              <a:endParaRPr lang="en-AU" sz="3600" b="1" kern="10" dirty="0">
                <a:ln w="12700">
                  <a:solidFill>
                    <a:srgbClr val="054697"/>
                  </a:solidFill>
                  <a:round/>
                  <a:headEnd/>
                  <a:tailEnd/>
                </a:ln>
                <a:solidFill>
                  <a:srgbClr val="F4F1E3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Impact"/>
              </a:endParaRPr>
            </a:p>
          </p:txBody>
        </p:sp>
      </p:grpSp>
      <p:cxnSp>
        <p:nvCxnSpPr>
          <p:cNvPr id="98" name="Straight Arrow Connector 97"/>
          <p:cNvCxnSpPr/>
          <p:nvPr/>
        </p:nvCxnSpPr>
        <p:spPr>
          <a:xfrm>
            <a:off x="5000628" y="5643578"/>
            <a:ext cx="2286016" cy="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9" name="AutoShape 16"/>
          <p:cNvSpPr>
            <a:spLocks noChangeArrowheads="1"/>
          </p:cNvSpPr>
          <p:nvPr/>
        </p:nvSpPr>
        <p:spPr bwMode="auto">
          <a:xfrm>
            <a:off x="5357818" y="5715016"/>
            <a:ext cx="857256" cy="428628"/>
          </a:xfrm>
          <a:prstGeom prst="flowChartDocumen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id-ID" dirty="0" smtClean="0">
                <a:solidFill>
                  <a:schemeClr val="tx1"/>
                </a:solidFill>
              </a:rPr>
              <a:t>SKPP</a:t>
            </a: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100" name="Oval 99"/>
          <p:cNvSpPr/>
          <p:nvPr/>
        </p:nvSpPr>
        <p:spPr>
          <a:xfrm>
            <a:off x="6245554" y="5715016"/>
            <a:ext cx="398148" cy="38290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b="1" dirty="0" smtClean="0"/>
              <a:t>7</a:t>
            </a:r>
            <a:endParaRPr lang="id-ID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3"/>
          <p:cNvGraphicFramePr/>
          <p:nvPr/>
        </p:nvGraphicFramePr>
        <p:xfrm>
          <a:off x="4751388" y="2414223"/>
          <a:ext cx="4164012" cy="4399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Rectangle 12"/>
          <p:cNvSpPr/>
          <p:nvPr/>
        </p:nvSpPr>
        <p:spPr>
          <a:xfrm>
            <a:off x="323528" y="2708920"/>
            <a:ext cx="4392488" cy="136815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d-ID" sz="2000" b="1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Menjadi Pengelola Dana Pensiun &amp; THT</a:t>
            </a:r>
          </a:p>
          <a:p>
            <a:pPr algn="just"/>
            <a:r>
              <a:rPr lang="id-ID" sz="2000" b="1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serta Jaminan Sosial lainnya yang </a:t>
            </a:r>
          </a:p>
          <a:p>
            <a:pPr algn="just"/>
            <a:r>
              <a:rPr lang="id-ID" sz="2000" b="1" dirty="0" smtClean="0">
                <a:solidFill>
                  <a:srgbClr val="C00000"/>
                </a:solidFill>
                <a:latin typeface="Arial Narrow" pitchFamily="34" charset="0"/>
              </a:rPr>
              <a:t>Terpercaya</a:t>
            </a:r>
            <a:r>
              <a:rPr lang="id-ID" sz="2000" b="1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 </a:t>
            </a:r>
            <a:endParaRPr lang="id-ID" sz="2000" b="1" dirty="0">
              <a:solidFill>
                <a:schemeClr val="accent5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3528" y="4653136"/>
            <a:ext cx="4392488" cy="1800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id-ID" sz="20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just"/>
            <a:r>
              <a:rPr lang="id-ID" sz="2000" dirty="0" smtClean="0">
                <a:solidFill>
                  <a:schemeClr val="tx1"/>
                </a:solidFill>
                <a:latin typeface="Arial Narrow" pitchFamily="34" charset="0"/>
              </a:rPr>
              <a:t>Mewujudkan Manfaat  dan Pelayanan  yang semakin  baik bagi Peserta dan Stakeholder  lainnya secara Profesional dan Akuntabel    berlandaskan Integritas dan Etika yang                                                         Tinggi.</a:t>
            </a:r>
          </a:p>
          <a:p>
            <a:pPr algn="just"/>
            <a:r>
              <a:rPr lang="id-ID" sz="2000" dirty="0" smtClean="0">
                <a:solidFill>
                  <a:schemeClr val="tx1"/>
                </a:solidFill>
                <a:latin typeface="Arial Narrow" pitchFamily="34" charset="0"/>
              </a:rPr>
              <a:t>			                      </a:t>
            </a:r>
            <a:endParaRPr lang="id-ID" sz="2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39630" y="2132856"/>
            <a:ext cx="270477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id-ID" sz="2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NILAI-Nilai Taspen</a:t>
            </a:r>
            <a:endParaRPr lang="en-US" sz="2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8372" name="Picture 4" descr="http://pa-purworejo.go.id/web/wp-content/uploads/2013/08/visi-dan-misi-kam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32657"/>
            <a:ext cx="9144000" cy="1584175"/>
          </a:xfrm>
          <a:prstGeom prst="rect">
            <a:avLst/>
          </a:prstGeom>
          <a:noFill/>
        </p:spPr>
      </p:pic>
      <p:pic>
        <p:nvPicPr>
          <p:cNvPr id="58374" name="Picture 6" descr="http://www.manbanyuwangi.sch.id/images/profiles/misi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4365104"/>
            <a:ext cx="1080120" cy="504056"/>
          </a:xfrm>
          <a:prstGeom prst="rect">
            <a:avLst/>
          </a:prstGeom>
          <a:noFill/>
        </p:spPr>
      </p:pic>
      <p:pic>
        <p:nvPicPr>
          <p:cNvPr id="58376" name="Picture 8" descr="http://www.intergrand63.net/wp-content/uploads/2013/12/VISI-logo-300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2348880"/>
            <a:ext cx="1440160" cy="432048"/>
          </a:xfrm>
          <a:prstGeom prst="rect">
            <a:avLst/>
          </a:prstGeom>
          <a:noFill/>
        </p:spPr>
      </p:pic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35496" y="332656"/>
            <a:ext cx="1080120" cy="936104"/>
            <a:chOff x="6705615" y="4357694"/>
            <a:chExt cx="1214446" cy="1214446"/>
          </a:xfrm>
        </p:grpSpPr>
        <p:pic>
          <p:nvPicPr>
            <p:cNvPr id="10" name="Picture 2" descr="C:\Documents and Settings\Administrator\My Documents\My Pictures\Animation\30.gif"/>
            <p:cNvPicPr>
              <a:picLocks noChangeAspect="1" noChangeArrowheads="1" noCrop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705615" y="4357694"/>
              <a:ext cx="1214446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10"/>
            <p:cNvSpPr/>
            <p:nvPr/>
          </p:nvSpPr>
          <p:spPr>
            <a:xfrm>
              <a:off x="6857737" y="5359315"/>
              <a:ext cx="999388" cy="1398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12" name="Picture 1" descr="TASPEN12">
            <a:hlinkClick r:id="rId11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/>
          </a:blip>
          <a:srcRect/>
          <a:stretch>
            <a:fillRect/>
          </a:stretch>
        </p:blipFill>
        <p:spPr bwMode="auto">
          <a:xfrm>
            <a:off x="323528" y="438944"/>
            <a:ext cx="54768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943907" y="6555671"/>
            <a:ext cx="1112062" cy="214290"/>
          </a:xfrm>
          <a:prstGeom prst="rect">
            <a:avLst/>
          </a:prstGeom>
        </p:spPr>
        <p:txBody>
          <a:bodyPr/>
          <a:lstStyle/>
          <a:p>
            <a:fld id="{95CA999C-1DA7-4A3E-B0BB-565BFE3E59AB}" type="slidenum">
              <a:rPr lang="id-ID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30</a:t>
            </a:fld>
            <a:endParaRPr lang="id-ID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1403648" y="2204864"/>
            <a:ext cx="7416824" cy="504056"/>
          </a:xfrm>
          <a:prstGeom prst="roundRect">
            <a:avLst/>
          </a:prstGeom>
          <a:noFill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just"/>
            <a:r>
              <a:rPr lang="id-ID" sz="2000" dirty="0" smtClean="0">
                <a:solidFill>
                  <a:srgbClr val="FF0000"/>
                </a:solidFill>
              </a:rPr>
              <a:t>Dokumen Persyaratan disiapkan oleh Taspen - BKN, BKD, PPKAD </a:t>
            </a:r>
          </a:p>
          <a:p>
            <a:pPr algn="just"/>
            <a:r>
              <a:rPr lang="id-ID" sz="2000" dirty="0" smtClean="0">
                <a:solidFill>
                  <a:srgbClr val="FF0000"/>
                </a:solidFill>
              </a:rPr>
              <a:t> </a:t>
            </a:r>
            <a:endParaRPr lang="id-ID" sz="2000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71600" y="2564904"/>
            <a:ext cx="7560840" cy="3456384"/>
          </a:xfrm>
          <a:prstGeom prst="roundRect">
            <a:avLst/>
          </a:prstGeom>
          <a:noFill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id-ID" sz="2000" dirty="0" smtClean="0">
                <a:solidFill>
                  <a:schemeClr val="tx2">
                    <a:lumMod val="50000"/>
                  </a:schemeClr>
                </a:solidFill>
              </a:rPr>
              <a:t>TABUNGAN HARI TUA</a:t>
            </a:r>
          </a:p>
          <a:p>
            <a:pPr algn="just">
              <a:buFont typeface="Wingdings" pitchFamily="2" charset="2"/>
              <a:buChar char="q"/>
            </a:pPr>
            <a:r>
              <a:rPr lang="id-ID" sz="2000" dirty="0" smtClean="0">
                <a:solidFill>
                  <a:schemeClr val="tx2">
                    <a:lumMod val="50000"/>
                  </a:schemeClr>
                </a:solidFill>
              </a:rPr>
              <a:t> Formulir Permintaan Pembayaran  (FPP)</a:t>
            </a:r>
          </a:p>
          <a:p>
            <a:pPr algn="just">
              <a:buFont typeface="Wingdings" pitchFamily="2" charset="2"/>
              <a:buChar char="q"/>
            </a:pPr>
            <a:r>
              <a:rPr lang="id-ID" sz="2000" dirty="0" smtClean="0">
                <a:solidFill>
                  <a:schemeClr val="tx2">
                    <a:lumMod val="50000"/>
                  </a:schemeClr>
                </a:solidFill>
              </a:rPr>
              <a:t> SK Pensiun/Pemberhentian/Pertimbangan Teknis</a:t>
            </a:r>
          </a:p>
          <a:p>
            <a:pPr algn="just">
              <a:buFont typeface="Wingdings" pitchFamily="2" charset="2"/>
              <a:buChar char="q"/>
            </a:pPr>
            <a:r>
              <a:rPr lang="id-ID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d-ID" sz="2000" dirty="0" smtClean="0">
                <a:solidFill>
                  <a:schemeClr val="tx2">
                    <a:lumMod val="50000"/>
                  </a:schemeClr>
                </a:solidFill>
              </a:rPr>
              <a:t>KPPG/SKPP/Database Peserta </a:t>
            </a:r>
          </a:p>
          <a:p>
            <a:pPr algn="just">
              <a:buFont typeface="Wingdings" pitchFamily="2" charset="2"/>
              <a:buChar char="q"/>
            </a:pPr>
            <a:r>
              <a:rPr lang="id-ID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d-ID" sz="2000" dirty="0" smtClean="0">
                <a:solidFill>
                  <a:schemeClr val="tx2">
                    <a:lumMod val="50000"/>
                  </a:schemeClr>
                </a:solidFill>
              </a:rPr>
              <a:t>Fotokopi KTP atau Kartu Identitas Peserta yang masih berlaku</a:t>
            </a:r>
            <a:endParaRPr lang="id-ID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q"/>
            </a:pPr>
            <a:r>
              <a:rPr lang="id-ID" sz="2000" dirty="0" smtClean="0">
                <a:solidFill>
                  <a:schemeClr val="tx2">
                    <a:lumMod val="50000"/>
                  </a:schemeClr>
                </a:solidFill>
              </a:rPr>
              <a:t> Fotokopi Buku Tabungan/Nomor </a:t>
            </a:r>
            <a:r>
              <a:rPr lang="id-ID" sz="2000" dirty="0" smtClean="0">
                <a:solidFill>
                  <a:schemeClr val="tx2">
                    <a:lumMod val="50000"/>
                  </a:schemeClr>
                </a:solidFill>
              </a:rPr>
              <a:t>rekening</a:t>
            </a:r>
          </a:p>
          <a:p>
            <a:pPr algn="just">
              <a:buFont typeface="Wingdings" pitchFamily="2" charset="2"/>
              <a:buChar char="q"/>
            </a:pPr>
            <a:r>
              <a:rPr lang="id-ID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d-ID" sz="2000" dirty="0" smtClean="0">
                <a:solidFill>
                  <a:schemeClr val="tx2">
                    <a:lumMod val="50000"/>
                  </a:schemeClr>
                </a:solidFill>
              </a:rPr>
              <a:t>Pasphoto ukuran 3 x 4, sebanyak 2 lembar</a:t>
            </a:r>
          </a:p>
          <a:p>
            <a:pPr algn="just">
              <a:buFont typeface="Wingdings" pitchFamily="2" charset="2"/>
              <a:buChar char="q"/>
            </a:pPr>
            <a:r>
              <a:rPr lang="id-ID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d-ID" sz="2000" dirty="0" smtClean="0">
                <a:solidFill>
                  <a:schemeClr val="tx2">
                    <a:lumMod val="50000"/>
                  </a:schemeClr>
                </a:solidFill>
              </a:rPr>
              <a:t>Fotokopi NPWP</a:t>
            </a:r>
          </a:p>
          <a:p>
            <a:pPr algn="just">
              <a:buFont typeface="Wingdings" pitchFamily="2" charset="2"/>
              <a:buChar char="q"/>
            </a:pPr>
            <a:r>
              <a:rPr lang="id-ID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d-ID" sz="2000" dirty="0" smtClean="0">
                <a:solidFill>
                  <a:schemeClr val="tx2">
                    <a:lumMod val="50000"/>
                  </a:schemeClr>
                </a:solidFill>
              </a:rPr>
              <a:t>Asli surat keterangan sekolah, bagi anak usia 21 s.d. 25 tahun</a:t>
            </a:r>
            <a:endParaRPr lang="id-ID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q"/>
            </a:pPr>
            <a:endParaRPr lang="id-ID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q"/>
            </a:pPr>
            <a:endParaRPr lang="id-ID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id-ID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id-ID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95234" name="Picture 2" descr="http://www.ropeg.kkp.go.id/foto/foto_berita/57kelengkapan_pensiu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620688"/>
            <a:ext cx="4314825" cy="1584176"/>
          </a:xfrm>
          <a:prstGeom prst="rect">
            <a:avLst/>
          </a:prstGeom>
          <a:noFill/>
        </p:spPr>
      </p:pic>
      <p:pic>
        <p:nvPicPr>
          <p:cNvPr id="101378" name="Picture 2" descr="http://n1.sdlcdn.com/imgs/a/2/j/TNT-266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268760"/>
            <a:ext cx="1512168" cy="9886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9300095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6" name="Picture 8" descr="https://brighterlifeindonesia.files.wordpress.com/2014/07/4787281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056" y="1052736"/>
            <a:ext cx="3491880" cy="465544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692696"/>
            <a:ext cx="4968552" cy="216024"/>
          </a:xfrm>
        </p:spPr>
        <p:txBody>
          <a:bodyPr>
            <a:noAutofit/>
          </a:bodyPr>
          <a:lstStyle/>
          <a:p>
            <a:r>
              <a:rPr lang="id-ID" sz="2800" dirty="0" smtClean="0"/>
              <a:t>SETELAH PENSIUN</a:t>
            </a:r>
            <a:endParaRPr lang="id-ID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8FE9CD-E58A-438C-A541-0D455D3553CA}" type="slidenum">
              <a:rPr lang="id-ID" smtClean="0"/>
              <a:pPr>
                <a:defRPr/>
              </a:pPr>
              <a:t>31</a:t>
            </a:fld>
            <a:endParaRPr lang="id-ID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/>
        </p:nvGraphicFramePr>
        <p:xfrm>
          <a:off x="3203848" y="980728"/>
          <a:ext cx="540060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2.bp.blogspot.com/_aXnyC5ebWDQ/TOn45hKf3PI/AAAAAAAAADc/1cnVcx7GCsY/s1600/pns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996952"/>
            <a:ext cx="6048672" cy="3312368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0" y="332656"/>
            <a:ext cx="9144000" cy="295465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id-ID" b="1" dirty="0" smtClean="0"/>
          </a:p>
          <a:p>
            <a:pPr algn="ctr"/>
            <a:r>
              <a:rPr lang="id-ID" sz="3200" b="1" dirty="0" smtClean="0"/>
              <a:t>PENGEMBALIAN TAPERUM</a:t>
            </a:r>
          </a:p>
          <a:p>
            <a:pPr algn="ctr"/>
            <a:r>
              <a:rPr lang="id-ID" sz="3200" b="1" dirty="0" smtClean="0"/>
              <a:t>BAGI PNS</a:t>
            </a:r>
          </a:p>
          <a:p>
            <a:pPr algn="ctr"/>
            <a:endParaRPr lang="id-ID" sz="3200" b="1" dirty="0" smtClean="0"/>
          </a:p>
          <a:p>
            <a:pPr algn="ctr"/>
            <a:r>
              <a:rPr lang="id-ID" sz="2000" b="1" dirty="0" smtClean="0"/>
              <a:t>PKS TASPEN –BAPERTARUM</a:t>
            </a:r>
          </a:p>
          <a:p>
            <a:pPr algn="ctr"/>
            <a:r>
              <a:rPr lang="id-ID" sz="2000" b="1" dirty="0" smtClean="0"/>
              <a:t>NOMOR : 04/PKS/PROD-LAYANAN/TAPERUM-PNS/04/2015</a:t>
            </a:r>
          </a:p>
          <a:p>
            <a:pPr algn="ctr"/>
            <a:r>
              <a:rPr lang="id-ID" sz="2000" b="1" dirty="0" smtClean="0"/>
              <a:t>NOMOR : JAN-98/DIR/2015</a:t>
            </a:r>
          </a:p>
          <a:p>
            <a:pPr algn="ctr"/>
            <a:endParaRPr lang="id-ID" sz="1200" b="1" dirty="0"/>
          </a:p>
        </p:txBody>
      </p:sp>
      <p:pic>
        <p:nvPicPr>
          <p:cNvPr id="8" name="Picture 2" descr="D:\220px-Logo_Bapertaru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4005064"/>
            <a:ext cx="2095238" cy="21047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332656"/>
            <a:ext cx="9144000" cy="233910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id-ID" b="1" dirty="0" smtClean="0"/>
          </a:p>
          <a:p>
            <a:pPr algn="ctr"/>
            <a:endParaRPr lang="id-ID" sz="3200" b="1" dirty="0" smtClean="0">
              <a:solidFill>
                <a:schemeClr val="bg1"/>
              </a:solidFill>
            </a:endParaRPr>
          </a:p>
          <a:p>
            <a:pPr algn="ctr"/>
            <a:r>
              <a:rPr lang="id-ID" sz="3200" b="1" dirty="0" smtClean="0"/>
              <a:t>DANA IURAN TAPERUM</a:t>
            </a:r>
          </a:p>
          <a:p>
            <a:pPr algn="ctr"/>
            <a:endParaRPr lang="id-ID" sz="3200" b="1" dirty="0" smtClean="0">
              <a:solidFill>
                <a:schemeClr val="bg1"/>
              </a:solidFill>
            </a:endParaRPr>
          </a:p>
          <a:p>
            <a:pPr algn="ctr"/>
            <a:r>
              <a:rPr lang="id-ID" sz="20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endParaRPr lang="id-ID" sz="1200" b="1" dirty="0"/>
          </a:p>
        </p:txBody>
      </p:sp>
      <p:pic>
        <p:nvPicPr>
          <p:cNvPr id="8" name="Picture 2" descr="D:\220px-Logo_Bapertaru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764704"/>
            <a:ext cx="1187624" cy="119302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2708920"/>
            <a:ext cx="9144000" cy="489364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marL="531813" algn="just"/>
            <a:endParaRPr lang="id-ID" sz="2400" dirty="0" smtClean="0"/>
          </a:p>
          <a:p>
            <a:pPr marL="531813" algn="just"/>
            <a:endParaRPr lang="id-ID" sz="2400" dirty="0" smtClean="0"/>
          </a:p>
          <a:p>
            <a:pPr marL="531813" algn="just"/>
            <a:r>
              <a:rPr lang="id-ID" sz="2400" dirty="0" smtClean="0"/>
              <a:t>TMT. 1 Januari 1993 s.d. Berhenti, </a:t>
            </a:r>
          </a:p>
          <a:p>
            <a:pPr marL="531813" algn="just"/>
            <a:r>
              <a:rPr lang="id-ID" sz="2400" dirty="0" smtClean="0"/>
              <a:t>dipotong dari Gaji :</a:t>
            </a:r>
          </a:p>
          <a:p>
            <a:pPr marL="531813" algn="just">
              <a:buBlip>
                <a:blip r:embed="rId3"/>
              </a:buBlip>
            </a:pPr>
            <a:r>
              <a:rPr lang="id-ID" sz="2400" dirty="0" smtClean="0"/>
              <a:t> Golongan I sebesar Rp 3.000,-</a:t>
            </a:r>
          </a:p>
          <a:p>
            <a:pPr marL="531813" algn="just">
              <a:buBlip>
                <a:blip r:embed="rId3"/>
              </a:buBlip>
            </a:pPr>
            <a:r>
              <a:rPr lang="id-ID" sz="2400" dirty="0" smtClean="0"/>
              <a:t> Golongan II sebesar Rp 5.000,-</a:t>
            </a:r>
          </a:p>
          <a:p>
            <a:pPr marL="531813" algn="just">
              <a:buBlip>
                <a:blip r:embed="rId3"/>
              </a:buBlip>
            </a:pPr>
            <a:r>
              <a:rPr lang="id-ID" sz="2400" dirty="0" smtClean="0"/>
              <a:t> Golongan III sebesar Rp 7.000,-</a:t>
            </a:r>
          </a:p>
          <a:p>
            <a:pPr marL="531813" algn="just">
              <a:buBlip>
                <a:blip r:embed="rId3"/>
              </a:buBlip>
            </a:pPr>
            <a:r>
              <a:rPr lang="id-ID" sz="2400" dirty="0" smtClean="0"/>
              <a:t> Golongan IV sebesar Rp 10.000,-</a:t>
            </a:r>
          </a:p>
          <a:p>
            <a:pPr algn="just">
              <a:buBlip>
                <a:blip r:embed="rId3"/>
              </a:buBlip>
            </a:pPr>
            <a:endParaRPr lang="id-ID" sz="2400" dirty="0" smtClean="0"/>
          </a:p>
          <a:p>
            <a:pPr algn="just">
              <a:buBlip>
                <a:blip r:embed="rId3"/>
              </a:buBlip>
            </a:pPr>
            <a:endParaRPr lang="id-ID" sz="2400" dirty="0" smtClean="0"/>
          </a:p>
          <a:p>
            <a:pPr algn="just">
              <a:buBlip>
                <a:blip r:embed="rId3"/>
              </a:buBlip>
            </a:pPr>
            <a:endParaRPr lang="id-ID" sz="2400" dirty="0" smtClean="0"/>
          </a:p>
          <a:p>
            <a:pPr algn="just"/>
            <a:r>
              <a:rPr lang="id-ID" sz="2400" dirty="0" smtClean="0"/>
              <a:t>  </a:t>
            </a:r>
          </a:p>
          <a:p>
            <a:pPr algn="just"/>
            <a:endParaRPr lang="id-ID" sz="2400" dirty="0"/>
          </a:p>
        </p:txBody>
      </p:sp>
      <p:pic>
        <p:nvPicPr>
          <p:cNvPr id="5122" name="Picture 2" descr="http://www.rumahmuria.com/wp-content/uploads/2015/07/Desain-Rumah-Minimalis-Sederhana-Murah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2708920"/>
            <a:ext cx="3707904" cy="48965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37113B9-149F-48D5-BD72-1C4FFAE28E1F}" type="slidenum">
              <a:rPr lang="id-ID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id-ID" smtClean="0">
              <a:latin typeface="Arial" charset="0"/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332656"/>
            <a:ext cx="9144000" cy="233910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id-ID" b="1" dirty="0" smtClean="0"/>
          </a:p>
          <a:p>
            <a:pPr algn="ctr"/>
            <a:endParaRPr lang="id-ID" sz="3200" b="1" dirty="0" smtClean="0"/>
          </a:p>
          <a:p>
            <a:pPr algn="ctr"/>
            <a:r>
              <a:rPr lang="id-ID" sz="3200" b="1" dirty="0" smtClean="0"/>
              <a:t>PEMBAYARAN</a:t>
            </a:r>
          </a:p>
          <a:p>
            <a:pPr algn="ctr"/>
            <a:r>
              <a:rPr lang="id-ID" sz="3200" b="1" dirty="0" smtClean="0"/>
              <a:t>PENGEMBALIAN TAPERUM</a:t>
            </a:r>
            <a:endParaRPr lang="id-ID" sz="3200" b="1" dirty="0" smtClean="0">
              <a:solidFill>
                <a:schemeClr val="bg1"/>
              </a:solidFill>
            </a:endParaRPr>
          </a:p>
          <a:p>
            <a:pPr algn="ctr"/>
            <a:r>
              <a:rPr lang="id-ID" sz="20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endParaRPr lang="id-ID" sz="1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331640" y="2780928"/>
            <a:ext cx="69847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2400" dirty="0" smtClean="0"/>
              <a:t>Pengembalian seluruh iuran, karena :</a:t>
            </a:r>
          </a:p>
          <a:p>
            <a:pPr algn="just">
              <a:buBlip>
                <a:blip r:embed="rId2"/>
              </a:buBlip>
            </a:pPr>
            <a:r>
              <a:rPr lang="id-ID" sz="2400" dirty="0" smtClean="0"/>
              <a:t> Pensiun</a:t>
            </a:r>
          </a:p>
          <a:p>
            <a:pPr algn="just">
              <a:buBlip>
                <a:blip r:embed="rId2"/>
              </a:buBlip>
            </a:pPr>
            <a:r>
              <a:rPr lang="id-ID" sz="2400" dirty="0" smtClean="0"/>
              <a:t> Meninggal Dunia</a:t>
            </a:r>
          </a:p>
          <a:p>
            <a:pPr algn="just">
              <a:buBlip>
                <a:blip r:embed="rId2"/>
              </a:buBlip>
            </a:pPr>
            <a:r>
              <a:rPr lang="id-ID" sz="2400" dirty="0" smtClean="0"/>
              <a:t> Alasan lain. </a:t>
            </a:r>
          </a:p>
          <a:p>
            <a:pPr algn="just"/>
            <a:endParaRPr lang="id-ID" sz="2400" dirty="0" smtClean="0"/>
          </a:p>
          <a:p>
            <a:pPr algn="just"/>
            <a:r>
              <a:rPr lang="id-ID" sz="2400" dirty="0" smtClean="0"/>
              <a:t>Belum memanfaatkan  bantuan perumahan dari BAPERTARUM.</a:t>
            </a:r>
            <a:endParaRPr lang="id-ID" sz="24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37113B9-149F-48D5-BD72-1C4FFAE28E1F}" type="slidenum">
              <a:rPr lang="id-ID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id-ID" smtClean="0">
              <a:latin typeface="Arial" charset="0"/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332656"/>
            <a:ext cx="9144000" cy="233910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id-ID" b="1" dirty="0" smtClean="0"/>
          </a:p>
          <a:p>
            <a:pPr algn="ctr"/>
            <a:r>
              <a:rPr lang="id-ID" sz="3200" b="1" dirty="0" smtClean="0"/>
              <a:t>TEKNIS PEMBAYARAN </a:t>
            </a:r>
          </a:p>
          <a:p>
            <a:pPr algn="ctr"/>
            <a:r>
              <a:rPr lang="id-ID" sz="3200" b="1" dirty="0" smtClean="0"/>
              <a:t>PENGEMBALIAN TAPERUM</a:t>
            </a:r>
          </a:p>
          <a:p>
            <a:pPr algn="ctr"/>
            <a:endParaRPr lang="id-ID" sz="3200" b="1" dirty="0" smtClean="0">
              <a:solidFill>
                <a:schemeClr val="bg1"/>
              </a:solidFill>
            </a:endParaRPr>
          </a:p>
          <a:p>
            <a:pPr algn="ctr"/>
            <a:r>
              <a:rPr lang="id-ID" sz="20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endParaRPr lang="id-ID" sz="1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11560" y="2911584"/>
            <a:ext cx="80648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Blip>
                <a:blip r:embed="rId2"/>
              </a:buBlip>
              <a:tabLst>
                <a:tab pos="268288" algn="l"/>
              </a:tabLst>
            </a:pPr>
            <a:r>
              <a:rPr lang="id-ID" sz="2400" dirty="0" smtClean="0"/>
              <a:t> Dibayarkan sekaligus dengan klim THT, tanpa 	mengajukan Permohonan Pembayaran Taperum.</a:t>
            </a:r>
          </a:p>
          <a:p>
            <a:pPr algn="just">
              <a:buBlip>
                <a:blip r:embed="rId2"/>
              </a:buBlip>
            </a:pPr>
            <a:r>
              <a:rPr lang="id-ID" sz="2400" dirty="0" smtClean="0"/>
              <a:t> Disatukan dengan lembar perhitungan THT.</a:t>
            </a:r>
          </a:p>
          <a:p>
            <a:pPr algn="just">
              <a:buBlip>
                <a:blip r:embed="rId2"/>
              </a:buBlip>
            </a:pPr>
            <a:r>
              <a:rPr lang="id-ID" sz="2400" dirty="0" smtClean="0"/>
              <a:t> Berlaku untuk kejadian setelah tanggal 31 Mei 2015.</a:t>
            </a:r>
          </a:p>
          <a:p>
            <a:pPr algn="just">
              <a:buBlip>
                <a:blip r:embed="rId2"/>
              </a:buBlip>
              <a:tabLst>
                <a:tab pos="268288" algn="l"/>
              </a:tabLst>
            </a:pPr>
            <a:r>
              <a:rPr lang="id-ID" sz="2400" dirty="0" smtClean="0"/>
              <a:t> Taspen membayarkan hanya Saldo Taperum (tidak 	melakukan proses perhitungan).</a:t>
            </a:r>
          </a:p>
          <a:p>
            <a:pPr algn="just"/>
            <a:r>
              <a:rPr lang="id-ID" sz="2400" dirty="0" smtClean="0"/>
              <a:t>   </a:t>
            </a:r>
            <a:endParaRPr lang="id-ID" sz="24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Rectangle 3"/>
          <p:cNvSpPr txBox="1">
            <a:spLocks noChangeArrowheads="1"/>
          </p:cNvSpPr>
          <p:nvPr/>
        </p:nvSpPr>
        <p:spPr bwMode="auto">
          <a:xfrm>
            <a:off x="539552" y="764704"/>
            <a:ext cx="6048672" cy="532859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55600" indent="-35560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80000"/>
              <a:defRPr/>
            </a:pPr>
            <a:endParaRPr lang="id-ID" sz="800" dirty="0">
              <a:latin typeface="Berlin Sans FB" pitchFamily="34" charset="0"/>
              <a:sym typeface="Wingdings" pitchFamily="2" charset="2"/>
            </a:endParaRPr>
          </a:p>
          <a:p>
            <a:pPr algn="ctr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endParaRPr lang="id-ID" sz="2000" u="sng" dirty="0" smtClean="0">
              <a:solidFill>
                <a:schemeClr val="accent5">
                  <a:lumMod val="50000"/>
                </a:schemeClr>
              </a:solidFill>
              <a:latin typeface="Arial Narrow" pitchFamily="34" charset="0"/>
              <a:sym typeface="Wingdings" pitchFamily="2" charset="2"/>
            </a:endParaRPr>
          </a:p>
          <a:p>
            <a:pPr marL="266700" indent="-2667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id-ID" sz="2000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  <a:sym typeface="Wingdings" pitchFamily="2" charset="2"/>
              </a:rPr>
              <a:t> </a:t>
            </a:r>
          </a:p>
          <a:p>
            <a:pPr marL="266700" indent="-2667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id-ID" sz="2000" dirty="0" smtClean="0">
                <a:solidFill>
                  <a:schemeClr val="accent4">
                    <a:lumMod val="50000"/>
                  </a:schemeClr>
                </a:solidFill>
              </a:rPr>
              <a:t>Informasi TAPERUM-PNS : Badan Pertimbangan Tabungan Perumahan Pegawai Negeri Sipil (BAPERTARUM-PNS) :</a:t>
            </a:r>
          </a:p>
          <a:p>
            <a:pPr marL="538163"/>
            <a:r>
              <a:rPr lang="id-ID" sz="2000" dirty="0" smtClean="0">
                <a:solidFill>
                  <a:schemeClr val="accent4">
                    <a:lumMod val="50000"/>
                  </a:schemeClr>
                </a:solidFill>
              </a:rPr>
              <a:t>Gedung Eks Kementerian Perumnahan Rakyat Lt. I</a:t>
            </a:r>
          </a:p>
          <a:p>
            <a:pPr marL="538163"/>
            <a:r>
              <a:rPr lang="id-ID" sz="2000" dirty="0" smtClean="0">
                <a:solidFill>
                  <a:schemeClr val="accent4">
                    <a:lumMod val="50000"/>
                  </a:schemeClr>
                </a:solidFill>
              </a:rPr>
              <a:t>Jl. Raden Patah I Nomor 1 Kebayoran Baru, Jakarta Selatan</a:t>
            </a:r>
          </a:p>
          <a:p>
            <a:pPr marL="538163"/>
            <a:r>
              <a:rPr lang="id-ID" sz="2000" dirty="0" smtClean="0">
                <a:solidFill>
                  <a:schemeClr val="accent4">
                    <a:lumMod val="50000"/>
                  </a:schemeClr>
                </a:solidFill>
              </a:rPr>
              <a:t>Telp. 021-7279 7085 – 7279 7088</a:t>
            </a:r>
          </a:p>
          <a:p>
            <a:pPr marL="538163"/>
            <a:r>
              <a:rPr lang="id-ID" sz="2000" dirty="0" smtClean="0">
                <a:solidFill>
                  <a:schemeClr val="accent4">
                    <a:lumMod val="50000"/>
                  </a:schemeClr>
                </a:solidFill>
              </a:rPr>
              <a:t>Fax. 021-7279 7101</a:t>
            </a:r>
          </a:p>
          <a:p>
            <a:pPr marL="538163"/>
            <a:r>
              <a:rPr lang="id-ID" sz="2000" dirty="0" smtClean="0"/>
              <a:t>Website : </a:t>
            </a:r>
            <a:r>
              <a:rPr lang="id-ID" sz="2000" u="sng" dirty="0" smtClean="0">
                <a:hlinkClick r:id="rId2"/>
              </a:rPr>
              <a:t>www.bapertarum-pns.co.id</a:t>
            </a:r>
            <a:endParaRPr lang="id-ID" sz="2000" dirty="0" smtClean="0"/>
          </a:p>
          <a:p>
            <a:pPr marL="538163"/>
            <a:r>
              <a:rPr lang="id-ID" sz="2000" dirty="0" smtClean="0"/>
              <a:t>Call Center : 021-725 4040</a:t>
            </a:r>
          </a:p>
          <a:p>
            <a:pPr marL="266700" indent="-2667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Char char="q"/>
              <a:defRPr/>
            </a:pPr>
            <a:endParaRPr lang="id-ID" sz="2000" dirty="0" smtClean="0">
              <a:solidFill>
                <a:schemeClr val="accent5">
                  <a:lumMod val="50000"/>
                </a:schemeClr>
              </a:solidFill>
              <a:latin typeface="Arial Narrow" pitchFamily="34" charset="0"/>
              <a:sym typeface="Wingdings" pitchFamily="2" charset="2"/>
            </a:endParaRPr>
          </a:p>
          <a:p>
            <a:pPr marL="266700" indent="-2667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Char char="q"/>
              <a:defRPr/>
            </a:pPr>
            <a:endParaRPr lang="id-ID" sz="2000" dirty="0" smtClean="0">
              <a:solidFill>
                <a:schemeClr val="accent5">
                  <a:lumMod val="50000"/>
                </a:schemeClr>
              </a:solidFill>
              <a:latin typeface="Arial Narrow" pitchFamily="34" charset="0"/>
              <a:sym typeface="Wingdings" pitchFamily="2" charset="2"/>
            </a:endParaRPr>
          </a:p>
          <a:p>
            <a:pPr marL="266700" indent="-2667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id-ID" sz="2000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  <a:sym typeface="Wingdings" pitchFamily="2" charset="2"/>
              </a:rPr>
              <a:t> </a:t>
            </a:r>
            <a:endParaRPr lang="id-ID" i="1" dirty="0">
              <a:solidFill>
                <a:srgbClr val="0000FF"/>
              </a:solidFill>
              <a:latin typeface="Arial Narrow" pitchFamily="34" charset="0"/>
            </a:endParaRPr>
          </a:p>
        </p:txBody>
      </p:sp>
      <p:pic>
        <p:nvPicPr>
          <p:cNvPr id="43010" name="Picture 2" descr="D:\220px-Logo_Bapertaru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1218" y="1628800"/>
            <a:ext cx="2095238" cy="21047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8B5BC17-60B1-430E-83AB-0024FD8D6861}" type="slidenum">
              <a:rPr lang="id-ID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id-ID" smtClean="0">
              <a:latin typeface="Arial" charset="0"/>
              <a:cs typeface="Arial" charset="0"/>
            </a:endParaRPr>
          </a:p>
        </p:txBody>
      </p:sp>
      <p:sp>
        <p:nvSpPr>
          <p:cNvPr id="46082" name="AutoShape 2" descr="http://assets.kompas.com/data/photo/2015/05/28/1400572Taspen780x39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6084" name="AutoShape 4" descr="http://assets.kompas.com/data/photo/2015/05/28/1400572Taspen780x39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28" name="AutoShape 4" descr="data:image/jpeg;base64,/9j/4AAQSkZJRgABAQAAAQABAAD/2wCEAAkGBxAPDxQUDxQPDw8UFRQVFA8PFBAPDxAPFBQXFhQUFBQYHCogGBolHRQUITEhJSorLi4uGB8zODMsNyg5LisBCgoKDg0OGBAQGywkHyYsLCwsLCwsLCwsLCwsLCwsLCwsLSwsLCwsLCwsLCwsLCwsLCwsLCwsLCwsLCwsLCwsLP/AABEIARkAswMBEQACEQEDEQH/xAAcAAACAgMBAQAAAAAAAAAAAAACAwABBAUHBgj/xABKEAACAQMCAwMHCAcFBQkAAAABAgMABBESIQUGMRNBUQciU2FxgZEUFTJCUqGi0hYjYoKSsfAkM7LB0SU0Q3LxCBdUc4OEwsPh/8QAGwEAAwEBAQEBAAAAAAAAAAAAAAECAwQFBgf/xAA8EQACAQIDBAgFAwQBAwUAAAAAAQIDEQQhMRIUQVEFEzJSYZGx0SJTcYGhFULBFjPh8CNiwvEGJENysv/aAAwDAQACEQMRAD8A26RBowys5dpBEIxHkayNWdQYkjB7lznu76AGfN8ucZjPnRJsXbJmClG2XzV88btjfI3NAEWwlIJXQyhQ2pSxVgdewOnY/qnG+BkDfcUADJaurorMnnyCPKEtoY9mcEEDulQ7UAOl4ayg4dSe1KLkFQ0XZvKJicnC6Y22wehoAU9owjZtSalLnTk4eNYY5taHG/myZwcbevagB7cKkLEIQ2C4YtkAFZniUbA9dBOTgDvIoA1YmzQBfa0ATtaAJ2tAE7WgCdrQBO1oAna0ATtaAJ2tAE7WgCdrQBO1oAna0ATtaAMK5k84+7+VAGri5ytlxpnK6XDjCS7SAYDfR64rXqZ8hXQ6HnuBXDduWw0bEFJBqEZUqpITOnzF26bCjqZ8gugZedoHLFrgnWAGBSQjSM4GCmBjU2433PjR1M+QbSBbnK3JBM5JDawdEm0mFGr6HXCJ8KOonyDaQX6aQ7f2h/N06fNl20Bgo+j0AkcY/aNHUVOQtpFnnWEq4Nw5WQkuNEnnEgKc+b4Ko9gxT6ipyDaRZ50hJJNwxznOUcg6nLnIKY+kSfVmjqKnL0DaRjjma09L+CX8tHUVOXoG2i/0mtPS/gl/LRu9Tl6Bton6S2vpfwS/lo3epy9BbcSfpLa+k/BL+Wjd6nL0DrIl/pJa+k/BL+Wjd6nL0DrIk/SS19J+CX8tG71OXoHWRJ+klr6T8Ev5aN3qcvQOsiT9JLX0n4JPy0bvU5egdZHmT9JLX0n4Jfy0bvU5egdZHmT9JLX0n4Jfy0bvU5egdZHmT9JLX0n4Jfy0bvU5egdZHmT9JLX0n4Jfy0bvU5egdZHmT9JLX0n4Jfy0bvU5egdZHmV+ktr6T8Ev5aN3qcvQOsiT9JbT0v4Jfy0bvU5egdZERJx62JyJNv8Alk/LSdGfIe2jnIFdxFwgKYXCAoFcsCmK4YFMVywtArhBaYXCC0xXLC0CuFppiuXpoFcvTTC5NNArl6aAuTTTC5NNArk00BcrTQFyaaVguVpoHcoigLgkUBcbGNqxlqaReRrwKCrhAUwuEBTJuGFoFcILTC4QWmK4QWgVwgtMVwglMVy9NArk1L4j4ip6yC4oezJ8CB18V+IoVSHeXmGzLkwwAfA1aaehLutS9FMVyaKAuTTRYLk00BcrTQFyitAXKK0DuCVoC5RWkFw0G1ZS1NY6GvApDuGFpiuGFpiuGFoFcILTFcMLTJuEQAN9h66TaSuwV3kjbcA5ZvuIf7nA8kfp5P1VuP32+l+7muaeLiuyrm8aDfaOgcJ8irkA313pPfHZqNv/AFZBv/CK5pYipLj5GypQXA9XY+Sjg8X0oHnP2p5ZXz+6CF+6sXnqaLLQ28XJHCk+jY2XvhjY/EigCJynwmUZWzsHXLDKwQkalYqw2HUEEe6hqwGDeeTTg8o3tI4ye+FpISPZoIFA7nnOJ+Re2bJtLm5tz3JLpuIh/JvvNaRrTjozOVOD1R4fjnk94rZAsYlu4hn9ZZkuwHi0RAb4A10wxrXbXkYywyfZZ5eN1bOOo2KnZgR1BHdXbTqwn2Wcs4ShqgylaEXKK0BcErQO5RWgLglaB3BK0h3CUbVjLU0i8jAC0h3DC0xXDC0xXGBaCbhhKYrmZwnhdxeTCG0jaaY9QNkjX7Uj9FFYVcQoZLNmtOi55vQ7Jyj5J7W20yX2m9uRvpYf2WM+Cxn6ftb4CvPnOU3eTOyMVFWR0RVAGAAANgBsAPACpKLoAlAHm/KBzOvDLJ5Rgzv5kCH60pH0iPBR5x9mO+tqFLrJ24cQOfeRDmkiR7Kdie0LSwu5yTKd5Uye9vpj1hvGuvG0cttfcZ2WvOESgCUAea5r5FseJjVNH2dxjzbqHCTjwyejj1NmhOzug1yZxbmzlG74S2Zx29qThbyIEKM9BKv/AAz9x8a7qOMtlU8/c5KuG4w8jS6c9Oleis8zh0KK0BcArQO4JWgdwStFh3LVaxnqbReRghakVxirTE2MVaZNxipQTc3HKnLNxxW47G38yNMGe5IykKnuH2nPcK5K9e3wx1OqhRv8Uj6E5Z5dtuGwCG1TSvV3ODLK/e8jd5+4dBgVwnYbWgCUASgBN7dxwRPLMwjiRSzu2wVR1NNJt2QHzRz5zW/FLsynKQJlIIm+pHn6RH2mwCfcO6vaoUerjbjxHY0FrdNG6vExSRGDI6nzldTkEe+tmrqzGfTHIXNcfFbQSDCzphZ4h9STH0h+y3Ue8dRXiV6LpStw4EnpaxAqgCUABPCsilZFV0YEMjgMrKeoIOxFAHEPKHyC3DdVzZBnsCcyw7s9pn6y95i/w+zcdNDEOm7PQ569BVFdanjRgjI3B6H1V6yaaujzHdOzKK1QXAK0h3AK0DuQCsZ6m0dDDVakVxirTJuNVaYmzM4Twqa9uY7a2/vZOrHJWKIfTkb1AfE4HfXNiK2wrLVm+Hpbbu9EfR3LPAIOHWqW9uMIu7OfpyyH6UjnvJPw2A2FecegbSgCUASgCUAch578ovC7j9T2M9+iNnT2jW1o8ikgElTqkA7ttJznevQoYapH4r2/LA8eOfBH/u3DuEQD1wds3vYkZro3e/ak39x2LPlClbaWy4PKv2Ta4+/VRuyWkpeYWNpyzz9w+2uBMeHm0kxpZ7CU9m6HqHt2wpGd/Ed1RUw85RttX+vuFjtPAeNW9/As9q/aRMSMkFWVlOCrKdwRXmzhKD2ZCNhUASgCUAUyggggEHYg7gg9QRQBwTyhcpfNVyHhH+z528wdRbTncxH9g9V947t+zCV9h7D0f4ZyYqhtrajqjzhWvWPMuAVoHcWVoKuVprCeptB5GIq1JNxqrTJbDYhVJPQDJok1FNsIpyaSO1+R7ln5LZ/KZlxdXYDnPWO26xR+rI84+0eFePOTlJyZ68YqEVFHv6kolAEoAlAGp5vWU8OuxBntjbzaNOzatB6evwrSlbbjfS4Hz3wbke8uIu2cRWdpjPym9cQRlfFQfOb4YPjXrzrwi7avkhmWeCcEh2m4lNO3eLK2cp7nbIPuqesrPSFvqwJ828AfZb7iEJ+1NbdovvEYzRtV+6vMCScgyyqX4bcWnE1AyUgYRXKj1wuf88+qhYhJ2mnH0C57ryDQzxx3qyq8aLLGNDqyMs2g9oCp6HT2f3Vy45puNgZ1WuARKAJQBKANfzBweK/tZbecZjkXGe9G6q6/tKcEeygD50a1kgklt59p4HMb/tY+i49TDBHtr2cJV6yGeqPHxVLq55aMFlrqOdMArQVcDFYT1N4PIxlWkQ2NVaZLZs+WuD/L+IW1sRmNn7Sbw+TxecwPqY4X96uPGTslHmdmChduXI+lAPDb1V556BKAJQAm6u4ohmV44lJwDIyoCfAEmmk3oBgSczcPU4a8sgTsAbiDJPgBqq1Sm/2vyAviHMdjbP2dxdWsEmAezlljjfSehwTmlGlOSuk2Fzk/lM4B84Sm74fdR8RUDzrSOZJ5IcDcwIpOV7yoGfb0HoYap1a2Jq3j7jueB4fy1fXA1Q21w6ekKGOP+N8L99dUqsI6tAPuOTuJIuo2szKOph0XGPaIixFJVqb4/wAeoXM3lHk66upFlLfN9ujb3sxMBUjqIckFm7tth3nuqateMVbV8vcDu9tzTwyNVjN/ZyMoVS73Nu0jsABliDuxxXlOjUeey/JiubG641aRP2ctxbRSYB7OSWJH0nodJOcHB3qFCTV0mAy24lbytpimgkbrpjkjdseOAaHFrVAZVSBKAJQByHyz8IEV1b3iDCzD5PMR9sDVCx92pc+oV04SpsVVyeRzYunt0n4ZnhmWvbPFuAy0FXFEVjPtHRB/CY6rUkNjUWmQ2dE8h1hquLy5I+gI7dD4Z/WS/wD115OJleqz18LG1JeOZ16sDoJQBKAObeXm31cNibGdFynwaOQfzxXbgXao14DRzfkG2jgW44jOoeKyUdlG30Zb6TaFf3dj6sg91dlduVqa4+gHmL+8knleWZi8sjF3c9Sx6+7uA7gAK3jFJJIDfskXCgutI5+KEK+mUB4eHgjUgKHZ7jGDg7JkbE1jd1dHaPr/AI9Q1MrhVvc8YJN+0zQAkfOUrIkds53w3aMqSJnqo84d3hSk40exry5+wG7PJj8IiM0SrxDiQyypbsDFaQ/VnaEESTEjcDGkd+cb5deqr2XlHx4+HgI80OYF4hiPizaz0i4iFHb2xJyO0C4EsOTuOoySD3Vv1bp50/Ln7MZo+KcPktZnhmAEiHBwdSsCMqynvUggg+BFaRkpK6A9Yj/OvB3D+ffcNAZHO7y8OY4ZCe/RjPsA8aw/tVVbSXqBmeQu3zxVmAGEtpTn1l41H8zU41/8f3Bnfa8kRKAJQB5XypcO+U8HugN3jTt0x1DQHtNvcrD30B9TikLa0Vh9ZQfiM19HCW1FS5nzk1syceRGWqEmJZd6xnqdMH8JjqKRDHItBDZ1zyIQgcLd++W5nYnx0lUH+GvDm7yb8T34K0UvBHQakolAEoA8d5XbIzcGuNO5j7OX92N1Ln+HUfdXThJWqoDkPGP1PALCMbG5uLm4fH1uzPZJn3FfhXoQzrSfJJDNXybEhvFkkAaK3SW6dTuGFvG0ijHflwn31dZvYsuOXmDE8CtTf3yLcO2JXeWeT62hQ0sxHrIVsesinOWxBtcNPRAZ7yjiRlnunNtw+1VAkEKhzEkhIht7eMkLrOliWP2STU26u0Y5yf8ArbA3nOVjFJP2tnLPFd21nazdm+lS1skEfnwyociRAQWUjfcg7YrKjJqNpLJtr7+II89zAwureG9wFmd5ILrSAqvcxqrrMFGwLo/nY21KT31tT+GThw1X05fYCuKnt+HWkx3kheWzdu9o0VZbfPsV3X2KPCiOVSS55/wwM7yWT6eLQof7udZoJAfrRyRMcfxKlRiVek3yzA9f5BuGMk967f8ADCW+ruLh2L/4V+Nc+OndR8wZ2OvOESgCUAKvIRJE6HcOjKR4hlI/zoA+auBgm2jz1AKn2qSP8q93ByvRieDjFatIy2Wuk57iHXesZ9o6YdkxkFIhjkFMhnX/ACJn/YsQ7xLcA+3tmP8AnXz7Po0e6oAlAEoACeJZEZHAZGBVlPRlYYIPupp2zA495TuSpYbGzS0SW4itjcKdCl3SKVw6agNzjGMjwztXoYaunOW1lew0eB5KIa8MBIU3MFzajOxWWaJgmR/zhR76662UNrk0weZjcr8QS1vI3mBEQLxzKB5yxSo0Uu3XIDk49VVVi5QaX2AzxEtgZ7O+Dm2nEbLcwaWP6osYLmEE6ZEIdgVyNmO4IqL7dpw1XD1TA33Ol5b20zCAy3F3PZW1uCU7OKK3kgjUlVyWeV1AAGwXUeprKjGUlnkk2/v7Aef4/H8ktILN8fKBI9zcpnPYySIscUR/aCKSw7i4HdWsHtSc+Gi/kAL4iLhNsjYDT3E1yAdj2SIsCH2FhLj2U451G+SS/kDbeSfg08/E7eZI5DbxOzvPpIiGI3AGo7E6sDAzWeKnGNNpvMDu3LXAo7CAxx+cXkeWSQjBklkbLHHcBsAPACvLqVHN3Yja1mBKAJQBM0AfNXBBmHPcXlI9naNXt4H+yvv6ng9IP/nf29DMZa7DkuY7jesZ9o6qb+Ew0FIlj0FMhnUfIfcZsbiLviupP4ZFVx/M/CvCqq05LxPoKUtqnF+COi1maEoAlAHhPKL5QTwp0iig7aWRC4kkOmBQCVxtuzAjcbdRvXVh8N1qu2B5jljyg8Q4n8pt+0ht714i9m8SKqmWPznhIctnUveemGrephqdO0rXXEZ4W4534oXzJOe0U764LXWrqehzHkEEfdXUqFLgvy/cDdT8Xk4mgkgisri5Rf7Tw+W2hMrkDzri2ZAJHDdWUNqU5xkGs1BU3ZtpcHf8PgBV3K0XDFubNUksRK0Vxwy+UXcdldbf3Rbz1Rtu8EFhnOdhK9TZlrwayug1Ntf3dzccTjgtBa2RNpbyS3qQr28FsLZGkIlYkqqjYBcHpv31nFRjTcpXeby4XuBpbLsUzOIYrbhqsf7bfRrdcQvmG/6hZcqXb9ldK5JJOK1d38N7y5LJL62Fc13Eee72WUvGYYI+kUKwWrLDEPoIrNGTsPvz0qo4eCVnn92M9jwznbiVrwmS7uphJJM6xWMUkcSg6TmWYhFGVAyB6x6655UKcqihFaa+wGVyl5XpZp4oby3VjK6xrLa6gQ7sFXMTE5GTuQfdU1cEknKL8wOvV54iqAJQBh8auxBazytsscMrn2Ihb/KgD594DBptYgeugH+Lf/OvfwsbUY/Q+bxcr15/X0yMtlroMEzGkXesJ9o6ab+EwUFMGOQUyGev8kN/2PE54Dst1Csi+HawEggesq5P7teRjYbNW/M9nAz2qVuR2WuQ7CUAazmjiZs7G4nGC0UTsoPQuB5g+JFXShtzUeYHC+CMeL8PeydtfELcyXFo7HzrhHOq4gye8nLD3dy16s/+Ke2uy8n4cmM8bbzyQyK8ZaKWNgysPNdJFPr6EEdK6Gk1Z6Ae3vbKPjym4swkXFVXNzY7Kt3jbt7cnbV4r/1bmUnQ+GXZ4Pl4MDq/JfAovme2hliCFoVMilTHKszbs+fpLIDvnqCPVXn1qj61tPiI5xbceuRwnigu+yvjbXFvEBdIGD/rihMhTSznzQQSciu1049bDZyunoFjYT8bZLm77GG1hdODLKsyx6ps9lBhCXLAoNWNJHcM5qFTTjG7fat6hbies8mHDi9il3dE3F3cgsZpvPZYdREcaZ2VMDOBgZNc+JlabhHJIDnXEuTIo766uL7+x8KjuJNCjzZbrziRDbp1wdxnuHTxHZGu3CMYZyt5fUZ5TmrmB+ITh9IhgjUR29uv0IIF+ioxtnpk/wCQFdFKmoRtx4vmBveTYRw+3fik4GV1RWETdZrtgVMuPsIM7/8AN4Csqz25Kkvv9AZ0ryL8cku+HukzGSSCVl1scsyOO0XPvZx7AK4sZTUZ3XER7+uQCUAeJ8sF/wBlwt4lOJLp47dB34dsyfgVvjTjFyaiuJMpKEXJ8MznaxBQAOgAA9gGK+lSsrI+ScnJtsBlqhpmJKN6559o6qfZNclUUx6CmQwjdPayw3UQzJbSCTA6tH0kT3qSK5MbS2qd1wOvA1dirsvR+vA+ibC8juIo5YiGikRXRh3owBB++vHPaH0AeZ8pcerg14B3Qk+5WDH+Vb4b+7H6gfNlpdSQyLJEzRyowZHXZlYdCK9lpNWYz291ZRceQz2gSHiyrm4stkS8wN57fP1j3qf/ANbmUnQ+GXZ4Pl4MDw+qSCT/AIkM0bdfOilicfAqRXTk1zGfU/K0krWFs1wS07QRNIxxkuUBJOO/evCq225W0uSczlsuFSWXFgtzdW8bXUfymSeIS9jMLhsCNY/pIzZHiBjNdylVU6eSeWXkBkTcP4aLi6L3cjMeEokkccDhksxHAO2VjsWICnT1871VKlU2Y2j+7nxzyDge/wCThCOHWvybtDB2KdmZtIlMeNi4XbPsrkrX6yW1rcDgnlUuJm4vcrM7usbgRq5JWOJkVgEHQDfu616uFS6pWGiuXeVkMQvOJsbbho3HdcXjd0cC9cH7Xh08Q6lV32IZy9PqBruauYX4hMG0rDbxr2dvbJtHBCOigdMnAyfUO4VdKmoK3Hi+YHT/APs/p/Z7s9xljHwjJ/8AlXDj+1H6Azq1cAiUAce584j8u4toU5gsFK5+q15KAX9ulQB6jmu7A0tqe1y9TzOlK+xS2FrL0RrmWvZPn0xLLTLTMSUb1hPtHVT7KNUlM0Y9KZDHqM9aCD2nki5g7CRuHTt5p1SWbMeqHeSD2g5YerPhXh4ij1U7cOB9Bhq6rU78eP8AvidWrA6Dz3lCJ+abwKrOzQsiogLMzP5owBuetbYf+7H6gfOa8v3x6Wl6fZbz/lr2Osh3l5oY+15d4mrq0VrfpIpBV1gnRlYdCG07Gk6lO2bXmhnVeX+Wbniqg8es4wyBdF5qEF5KAR5ksabMuM5LY9Q764KlWNL+zL7cCTqKjHTYDuHQCuEDi97yvfJYcZQ28xee6ikhRAJGlj+UsxZQhPQEGvTjWg503fRZ+Q7jZOXrx7q8K28+JODJAjFGVWuOytx2YY7asq23qNSqsFCOf7r/AGzDgdK5Ms5LfhtrFMpSWOCNXQ4JVwu4yNq4q0lKpJrmI1PN/K0cjtewWkN7xBUVUiuJCkJ05Icp9F3GcANjoNxitKVZpbDdkBxnmbh/G7qcve299JIMhQsMjRRr9mMICoX2de8mvSpyoxVoNeYzTnl++HW0vR/7ef8ALWnWQ7y80B1/yEwyRW90kscsTdsjgSo8ZKtGF21AZ3Q15+OacotPgI6dXCB5vn7mb5ttCyDXdynsraLqXnboxH2V6n3DvppNuyFKSinKWiOX8L4f2EQViXkJLySHcySscuxPtr36FJUoKJ8jisQ69Vz8voPZa3MUKdaZSZgzDzj/AF3VhPtHZTfwo1CVRqx6UEMyEpkMq6ti4BRjHKjB4pV2aOVd1YGsa9FVY2f2NKFd0Z7S04nW/J7zkOIxGOfTFxCEATQjYOOgmj8VP3E48CfDlFwk4y1PooTjOKlHRnr6kolAEoAqgCxQBwg8Rnj4fx1kmnRkvYgjJJIrRg3TAhCD5uRttXqqEXUpJrh/A7GbdcUuTcXyma4KrwNJAplkKrKYrcmQDOzbnzuu5qYwjsxy/f7hbI6VyAxbhNkSSSbeMkk5JOnqTXDX/uy+ojf1kBdAEzQBKAMDjnGILG3ee5cRxIMknqx7lUd7HoBQByDtp+IXJvbsFGIK21seltbnpkekbqT/ANB6uDw+z8cteB870njlUfVU3ktXzfsjLZa9A8hCXFMpCXFMtGDMPOP9d1Yz7R10+yjSJVG7HpTIZkJQSzISgzYMtu+tJoHMF1EcxTr1U/ZYfWU94Nc+Iw8aq8eZ0YXFyoS5rijpnJPP8d4Rb3gW14gNuzJxFc4+vAx6566eo9eK8acJQezJH0FOpCpHag7o9tUFkoAlAF0AcR49yNxgTXlvapHLZXswlaYtGoXEhkUNk6lwWwcA5wMV6dPEUrRlLVKw7mdzXyVxVLotYLHPFcWcdnKxZF0IqIjkhiCM9mpBGep2qaVels2nlZ3C507lvhptLK3gZg7QxJGWGwZlUAkerNcNSW3Ny5iNjUASgCUAafmfma14bD2ly2Cdo4U86eZ+5Y06n29B30Acwu2ueJzrccQGhEObewBzHB+3J9uT+VenhsJb45+R890h0ptXpUXlxfPwXuZrCvRPDQphTLQhxTKQlxTKRgzjzj/XdWM+0dlPso0SVR0selMhmQlBDHpTM2ZCUiGVd2Mc66ZBnByrDZ0buKt1BrOpSjUVpIulXnRltQZuuB86cQ4cAlyrcTtBsJAQL6JfXnabu9frryq2DnDOOa/J7eH6Sp1Mp/C/x5+50Xl3m2x4iP7LMjv9aFv1c6Hv1Rtv7+lch6BvKAKoAlAEoAlAEoAxeJcSgtYzJcyxQRj68rKi+7PU+qgDwXE/KNLc5Tg8JkHQ390rR2y+uND50h+HvralQnU0WXM5MTjaOH7bz5LX/H3NFZcH0yme5ke8vG+lczblf2Y16IvqFepQw0Keer5nzWM6Sq4j4dI8vfn6GwY10nAhTUykKemUhL0FIS9UWjAn+kfd/KsZ6nZT7KNAlUdLMhKZDHpQQzISghmQlBmxymglmQhpEMRe8Ht7ggyINY3EikpKp7iHG9ZVKFOp2ka0cXWo9iX24GZZXnFbXa1vmlQdIb9RcD2doMP99cU8B3X5no0+mfmR8vZ+5uLfygcUjGJ7G3n8XtZzHn2JID/OueWDqrhc7YdKYaXFr6r2uZq+VAj+84dxIf8AliGUf4hUPD1V+1myx2Hek15l/wDeip+jw7ipP7UcKD466XUVO6/IbxuHX715oTL5RL5/7jhrL+1c3EcYH7qgmrWFqvgYy6Twsf33+iZr7njPHLnZ7i0sEPdaRmWXHhrlOx9YraOBk+0zjq9OU1/bi39cvc18XLcBk7S4Mt7P6W8czEb52U+aB7q6qeEpw4X+p5VfpXE1cr7K8MvzqbfOBt0HcOgrpPOALUyrAMaYCiaZQpzQUhLmmWhLmqKRgT/SPu/lWM9Tsp9lGgSqOlmQlBLMhKCGPSmZsyENBDHoaCGZCGghjkNIhjlNIhjVNBI1TQSGDSJCBoEXmgRM0ACTTGCTQMWxpjFMaCkKY0ykJc0ykJc1RaMGc+cf67qxn2jsp9lGgSmdLHpTIZkIaCGPQ0EM18PMAMnZ9hda8A6Si5Ck41Hzulc6xN5bOy7m8sI1Ha242+v+DOn4zHHcJCwfU+nzwB2alshQxz1Ok1cq0YzUHxMY4ac6bqLReeQ2842kMnZhJ5nC6mEKa9CE7Ft6U6yjLZs2/AmnhpTjtXSWmbtcu+5ijgk7Mx3EjdmJT2aq2mPOCWGrO3fSniFGWzZ6XCng5VI7W0lnbN8RtzzLEnY6Emn7dWaMQqpJCgE5BI33+40SxEVs2Td9LEQwU5bd2ls63DvOaIrcQmaOeLtiQA6oDFpYAmQathuDtnalPERjbaTV/wDcwp4GdRyUGns/n6ZGyXiifKvk+G7Tsu11baNGrTjOc5z6q06xbex4XOZ0JdV1vC9vHS4u/wCYIre5igcPrmxpYBdAy2kajnI3x3d9ROtGMlF8SqWEnUpSqRtaPmSfmGJLxLUiQyuM6lC9muQxAY5znCnu7xQ60VNQ4hHCTlQda6svP/cxN7zXDFI6rHcziLaWSCPXHEe/U2R078eBqZYiKbVm7a2Kp4CpOKk3FX0Tdmxl9zLFEkDostwLj+7EChmbbPRiMez1U5VopJrO+liaeCnOU4tqOzrf/WJbmqL5O8wjuCIn0SxaVWWI4ySylgMdOhPWlvEdlys8tfAtYCfWKntLNXTvk/pkNTj6FrdTHMjXIcoHCZUIM5fDbZGCMZ691UqyvFWeZDwkkqjTTUbX148sgOMcdS2kjjMc00kurSsKqx8zBPVh3H7qdSsoNKzbfIeHwrqxlK6SVr38TKtLntYw5SSInP6uUBZFwSNwCfDNaxltK9rGc4bEnG6fitC2aqEhLmmUhTGqKSMGZvOP9d1Yz7R2U+yjRIaZ0MehoIY9DTJY9DQZswIFPzixwdPycDVg6c6+mfGudJ9e34fydEmt2S/6v4NXPaXUyXEyCNVZ9ShxJ2+mD6GjuGcH4muaUKk1Oa5/fLQ6Y1KNNwpu+Stwt8WtzN4pc6issK3Ud52aaTHGzRyZ37Nx02JPXpV1ZXtKKalblr4GNGFrwm4uF3q814ofc2M09+MtJBqtAHeMAgkv50YY7Dr7dqcoSnW5fDn7EQqwp4fRP48k/pkweP2Swy2Sr8oSGJZVMluGaVAVGN1HUn+Zqa0FGUEr2V9B4aq5wqt2cm1k9DKubZbiSyXE8kLJco7zB+0wUxlyRscjYnwFVKKm4LNrPUzhN041nkpXi1a1teAHK8c635WdXzDbmESkHRIqygoQfHSw+FTQUlVtLgrX+48Y6bw6cH2pXtyyz/I/muyea5yisWW0dkYA4E0cqugz4nT0qq8HKeXL83IwVWMKWb1mk/o1ZmNYpLJd2tw6OrTT3DsCp/VxrEscYbw2U9fGoim5xm1q36WRdRwjRqUk18MYr6u92ZFjeNYG7ilhnkaSaSWJoo2kSZZBsCw6HbfPjVRk6W1Fp5tteJFWmsT1c4ySsknd2tY19zw6S3teHpL266HkaQ24YyxB/OwCoOCMgfGs3TcYU078dDeFaNSrXlG2aVr6O31CjDJw68XROUlkYQtJGxuJi25aTAyen0jTV1SmrPN5c2J2liaTurpZ2eS+nsZF9dYk4bNomMcaSh9MchZT2apgrjPUVcpWdOVnZX4GdOneOIp3V21bNc2xfMs6zz2co+VJCBPqeJJFmTYKNsZGSPhSrNSlCWds9NSsJF06dWHwt/Dk2rM9HwuRTAmkysuCA0+oSnBIy2RmuylZxVr/AH1POrJqo72+2n2Hs1akWEs1BSQp2qikjCmPnH+u6sJ9o66a+FGkQ0zoY9DQQx6GmQx6Gghj0NMhjkNBDHq1BLGq1BDGq1IljA1BNhgagVgg1BNi9dAWJroFYmugdgS9AWAL0DsLZ6ZVhbPTHYUzUykhTNQUkKZqZaRiStvWM+0dVPso0yGg2Y5DTIY9DQSxyGmQx6GghjkNBLHK1BDGq1BLGq1BIYagkMNQKwWqgVi9VArE10BYovQOwJegLAF6Y7AM1BVhbPTHYUz0ykhbNQUkKZqZdjFkbesZ9o6qa+FGoQ0jRjkNMhjkNBLHoaZDHI1BLHK1BDGq1MloNpQoyelZ1asaUHOWiNsJhKmKrRoUu1K9r5aJv0Q0SVbajqznhTlUygm/orhiQUOSTs3mJUpyi5JNpau2S+r4Ea4AIHeTj2bE7/Csp14RlGD1ftfM6KPR9atRqVkrRgk3e6veSj8OVnZvMJJwQD0z3HrvThWjKKlpfmTWwValVlTttOLs3FNrLN2dgjKPGrc4p2bRjChVnFyhBtLik2vMvXVGRRegLAl6B2AL0x2AL0FWFs9MqwtnoHYUz0ykhbPTKSMd23rGfaOqn2TVKaktjkNMljkNBDHI1MhjVamSxytQSxqtQS0VPkqQOtc2MpyqUJQjq/dHpdC4mlhsfSrVXaKbu7N6xa0WfEp1LYOkHAI0n19D0/rNc2IpVazjNwWW0tltcbWfL+T0ejcVhMEqlGOIau6clUjCS7Ld4W1zyz0ejJ2LZXO4Gjw+qd+7NY1MJXeysnZRzy4PPVX+maR34bpno+Dqzzi5yqtx+Nq01aNknsL/AKrpvllmrSEhgcDZmOrvIIOB9/3VccJUVZS2V2pPavm007eRz1emMNPBOmqkrulSgqdnsxlCScnfTNJv1zsCbUkDIBxHpGe5qy3Co6aUoq6p7K07V/8Aczq/qDDwxEp06jUXiVUdlJXp7FnfLPP9uvgWzL2m+/nL4Z1Y9e+MHuqZbKxPxK9nHlfatbR52z4ZcTWmqr6Kapy2bwqtO09nq3Ny1XwKTtZbXxK6VszMeU9wzse/G/cK9icqifwxvk+Ns+C+/M+JoUsPKKdWo4vaStst2jxlrw7urIJDk5GB3HPWnGU23tKyy4+fl+SatOjGMXTntPO6tayT+F347Sz8NCF60MbAF6Y7AF6B2Fs9MqwDPQNIUz0yrC2amUkIZt6wn2jpgvhNYpqSmOU0EsarUyWOVqZDGq1BLQ1WpktDFagmw1Xpk2DDUCsEHoFYIPQKxeugViaqLK9y9qWzs3duV8vImumTYEvQFgS9A7Al6Y7Cy9A7AM9BVhbPTHYWXplJC2agqwpmrCep0QXwhQcvXrKGW3mKkZB04yPYa8ufTGBhJxlWjdeJ1rBV2rqDHry3ff8Ah5vgKX610f8AOj5ieAxHcYxeXb30E3wFP9a6P+dHzJeAxPcYxeX7z0EvwFH610f86PmS+j8T3GMXgN56CX4D/Wn+tdH/ADo+Yv0/E/LYxeBXnoJfgKf610f86PmS+j8V8thjgd36GX4Cj9a6P+dHzJfR2K+WwxwW79DL8BT/AFvo/wCdHzF+nYr5bC+Z7oDeGTHsFOPTGAk1FVo3fiS+j8Uv/jYsWcv2Grt3il3kZbrW7rL+Ry/YajeKXeQt0rd1l/JJfsNRvFLvIN0rd1k+SS/YajeKXeQbpW7rK+Ry/YanvFLvIN0rd1lGzl+w1G8Uu8g3St3WCbOb7DUbxS7yHutbusE2U32H+FG8Uu8h7rW7rBNjN6N/hT3il3kPda3dYBsJ/Rv8KN4pd5D3Wr3WAeHz+jf4UbxS7yK3ar3WAeGz+jf4UbxS7yHu1XusA8NuPRv8Ke80u8h7vV7rMKVWViGBVh1BGCKUpJu6NIxaVmdl7Wvw7ZPvdgna0bIbBO1o2RbBO1o2Q2CdrRshsE7WjZHsE7WjZFsE7WjZDYE3c2I3P7Df4TXRhI/+4p//AGj6oirH4JfRnhfnOv0w+dJ85+ukBPnP10AT5z9dAE+c/XQBPnOgCfOfroAnzn66AJ850AT5z9dAE+c6AJ850AT5z9dAGJPegsScE7d3qqk2KyNRFzffqABO2AMDKxMceslcmiXQPR0pOTpLza/CZisfiUrKfp7DRzjf+mP8EP5aX9PdG/K/MvcX6jiu/wDhewY5vv8A0x/gh/LR/T3RvyvzL3F+o4rv/hewY5uvvTH+CH8tP+nujflfmXuS+ksX3/wvYMc2X3pj/BF+Wj+nujflfmXuT+pYvv8A4XsGOar30x/gi/LT/p3o35X5l7i/U8X3/wAL2DHNN76Y/wAEX5af9O9G/K/MvcX6njO/+F7BDmi89Kf4Ivy0f070b8r8y9yf1TGd/wDC9iNzLdsCDLkEEEaI9wdj9Wqh/wCn+joyUlSzWesvcT6TxjVnP8L2MEXTeI+Ar0t2pcvU596rd70L+Ut4j4CnutLl6i3qt3vQv5S3iPgKN1pcvUN6rd70J8pbxHwFG60uXqG9Vu96FfKW8fuFG60uXqG9Vu96FfKm8fuFPdaXL1HvVbvehXypvEfAUbrS5eob1W73oUbtvH7hRutHl6j3qt3vQE3j+P3L/pRutLl6j3mtz9ATev4/cv8ApRutLl6j3mrz9ATfSeP3L/pRutHl6hvNXn6Am/k8fuX/AEo3Wjy9R7xV5+gJ4hJ9r7l/0p7rR7vqVvFXmY7zMxySSaThGOSQ1KTzbNYDUlWDVqYrDFamTYYrUE2DDUxNDA1MmwYamTYMNTFYINQTYsPTCwWugVia6YrE10BYmugLFa6YWKL0DsCWoHYEtQOwJagdgC1MdgS1AwC1AyA1jPU3gsjXA1kaWDBpisGGoFYYrUybBhqYrBhqZNgw1ArBq1TUk4xujShSjUqJSdlq80tOF3ld6IZsPvz6t9q5YVZySs82l/8Am9/PLkerXwdCk5OUfhUndpt2tNJR1t2XfveORZNaU602pZZpXXl/JhiMFSjOnZ2i5Wfhdu+b7qWa4ZNt3yin3U3X2UrPa8vDJW45kxwPWzkpQdO1lZJ5J7XxS2m/hVrNrLMIDf8Ar+u+hV5X0Vv8tfwD6PpWspO+fK2SjL/ut9r+BP6/n/pUb1Kyf/j9vpfM3fRVNNwbaz462XWcEn2tlWyfhfjVN4ma4LhxXK+t7Z8P5Jj0XRk8pStZ52edp7OUdm+Ss5L6aXKY4H9eFa0qrnNr/dWszlxWEhRoQkr3b14O8U8vC7t9vsg1V0nnWKLUDsCWoHYEtQOwJagLAlqY7AlqB2LU7VjPU2hoa0GsTewYNMmwYNMVgwaYrBhqYrBBqCbBhqYrBBqYrFhqdxbIQai4tkvVTuLZLDUAlZ3RNVCVlZBK8pOUtXmVqpk7JNVMLFaqAsUWoCxRagdgS1AWBLUDsCTQOwJNA7BqdqxnqaxWRrxWZuEKCQxTEEKYg1piDFMQQoEwhTEWKYghTEXQIugRKYiUAVQBRpiKNAFUDBNAFGgYJoGCaADTpWU9TaOh/9k="/>
          <p:cNvSpPr>
            <a:spLocks noChangeAspect="1" noChangeArrowheads="1"/>
          </p:cNvSpPr>
          <p:nvPr/>
        </p:nvSpPr>
        <p:spPr bwMode="auto">
          <a:xfrm>
            <a:off x="155575" y="-2087563"/>
            <a:ext cx="2781300" cy="4352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30" name="AutoShape 6" descr="data:image/jpeg;base64,/9j/4AAQSkZJRgABAQAAAQABAAD/2wCEAAkGBxAPDxQUDxQPDw8UFRQVFA8PFBAPDxAPFBQXFhQUFBQYHCogGBolHRQUITEhJSorLi4uGB8zODMsNyg5LisBCgoKDg0OGBAQGywkHyYsLCwsLCwsLCwsLCwsLCwsLCwsLSwsLCwsLCwsLCwsLCwsLCwsLCwsLCwsLCwsLCwsLP/AABEIARkAswMBEQACEQEDEQH/xAAcAAACAgMBAQAAAAAAAAAAAAACAwABBAUHBgj/xABKEAACAQMCAwMHCAcFBQkAAAABAgMABBESIQUGMRNBUQciU2FxgZEUFTJCUqGi0hYjYoKSsfAkM7LB0SU0Q3LxCBdUc4OEwsPh/8QAGwEAAwEBAQEBAAAAAAAAAAAAAAECAwQFBgf/xAA8EQACAQIDBAgFAwQBAwUAAAAAAQIDEQQhMRIUQVEFEzJSYZGx0SJTcYGhFULBFjPh8CNiwvEGJENysv/aAAwDAQACEQMRAD8A26RBowys5dpBEIxHkayNWdQYkjB7lznu76AGfN8ucZjPnRJsXbJmClG2XzV88btjfI3NAEWwlIJXQyhQ2pSxVgdewOnY/qnG+BkDfcUADJaurorMnnyCPKEtoY9mcEEDulQ7UAOl4ayg4dSe1KLkFQ0XZvKJicnC6Y22wehoAU9owjZtSalLnTk4eNYY5taHG/myZwcbevagB7cKkLEIQ2C4YtkAFZniUbA9dBOTgDvIoA1YmzQBfa0ATtaAJ2tAE7WgCdrQBO1oAna0ATtaAJ2tAE7WgCdrQBO1oAna0ATtaAMK5k84+7+VAGri5ytlxpnK6XDjCS7SAYDfR64rXqZ8hXQ6HnuBXDduWw0bEFJBqEZUqpITOnzF26bCjqZ8gugZedoHLFrgnWAGBSQjSM4GCmBjU2433PjR1M+QbSBbnK3JBM5JDawdEm0mFGr6HXCJ8KOonyDaQX6aQ7f2h/N06fNl20Bgo+j0AkcY/aNHUVOQtpFnnWEq4Nw5WQkuNEnnEgKc+b4Ko9gxT6ipyDaRZ50hJJNwxznOUcg6nLnIKY+kSfVmjqKnL0DaRjjma09L+CX8tHUVOXoG2i/0mtPS/gl/LRu9Tl6Bton6S2vpfwS/lo3epy9BbcSfpLa+k/BL+Wjd6nL0DrIl/pJa+k/BL+Wjd6nL0DrIk/SS19J+CX8tG71OXoHWRJ+klr6T8Ev5aN3qcvQOsiT9JLX0n4JPy0bvU5egdZHmT9JLX0n4Jfy0bvU5egdZHmT9JLX0n4Jfy0bvU5egdZHmT9JLX0n4Jfy0bvU5egdZHmT9JLX0n4Jfy0bvU5egdZHmT9JLX0n4Jfy0bvU5egdZHmV+ktr6T8Ev5aN3qcvQOsiT9JbT0v4Jfy0bvU5egdZERJx62JyJNv8Alk/LSdGfIe2jnIFdxFwgKYXCAoFcsCmK4YFMVywtArhBaYXCC0xXLC0CuFppiuXpoFcvTTC5NNArl6aAuTTTC5NNArk00BcrTQFyaaVguVpoHcoigLgkUBcbGNqxlqaReRrwKCrhAUwuEBTJuGFoFcILTC4QWmK4QWgVwgtMVwglMVy9NArk1L4j4ip6yC4oezJ8CB18V+IoVSHeXmGzLkwwAfA1aaehLutS9FMVyaKAuTTRYLk00BcrTQFyitAXKK0DuCVoC5RWkFw0G1ZS1NY6GvApDuGFpiuGFpiuGFoFcILTFcMLTJuEQAN9h66TaSuwV3kjbcA5ZvuIf7nA8kfp5P1VuP32+l+7muaeLiuyrm8aDfaOgcJ8irkA313pPfHZqNv/AFZBv/CK5pYipLj5GypQXA9XY+Sjg8X0oHnP2p5ZXz+6CF+6sXnqaLLQ28XJHCk+jY2XvhjY/EigCJynwmUZWzsHXLDKwQkalYqw2HUEEe6hqwGDeeTTg8o3tI4ye+FpISPZoIFA7nnOJ+Re2bJtLm5tz3JLpuIh/JvvNaRrTjozOVOD1R4fjnk94rZAsYlu4hn9ZZkuwHi0RAb4A10wxrXbXkYywyfZZ5eN1bOOo2KnZgR1BHdXbTqwn2Wcs4ShqgylaEXKK0BcErQO5RWgLglaB3BK0h3CUbVjLU0i8jAC0h3DC0xXDC0xXGBaCbhhKYrmZwnhdxeTCG0jaaY9QNkjX7Uj9FFYVcQoZLNmtOi55vQ7Jyj5J7W20yX2m9uRvpYf2WM+Cxn6ftb4CvPnOU3eTOyMVFWR0RVAGAAANgBsAPACpKLoAlAHm/KBzOvDLJ5Rgzv5kCH60pH0iPBR5x9mO+tqFLrJ24cQOfeRDmkiR7Kdie0LSwu5yTKd5Uye9vpj1hvGuvG0cttfcZ2WvOESgCUAea5r5FseJjVNH2dxjzbqHCTjwyejj1NmhOzug1yZxbmzlG74S2Zx29qThbyIEKM9BKv/AAz9x8a7qOMtlU8/c5KuG4w8jS6c9Oleis8zh0KK0BcArQO4JWgdwStFh3LVaxnqbReRghakVxirTE2MVaZNxipQTc3HKnLNxxW47G38yNMGe5IykKnuH2nPcK5K9e3wx1OqhRv8Uj6E5Z5dtuGwCG1TSvV3ODLK/e8jd5+4dBgVwnYbWgCUASgBN7dxwRPLMwjiRSzu2wVR1NNJt2QHzRz5zW/FLsynKQJlIIm+pHn6RH2mwCfcO6vaoUerjbjxHY0FrdNG6vExSRGDI6nzldTkEe+tmrqzGfTHIXNcfFbQSDCzphZ4h9STH0h+y3Ue8dRXiV6LpStw4EnpaxAqgCUABPCsilZFV0YEMjgMrKeoIOxFAHEPKHyC3DdVzZBnsCcyw7s9pn6y95i/w+zcdNDEOm7PQ569BVFdanjRgjI3B6H1V6yaaujzHdOzKK1QXAK0h3AK0DuQCsZ6m0dDDVakVxirTJuNVaYmzM4Twqa9uY7a2/vZOrHJWKIfTkb1AfE4HfXNiK2wrLVm+Hpbbu9EfR3LPAIOHWqW9uMIu7OfpyyH6UjnvJPw2A2FecegbSgCUASgCUAch578ovC7j9T2M9+iNnT2jW1o8ikgElTqkA7ttJznevQoYapH4r2/LA8eOfBH/u3DuEQD1wds3vYkZro3e/ak39x2LPlClbaWy4PKv2Ta4+/VRuyWkpeYWNpyzz9w+2uBMeHm0kxpZ7CU9m6HqHt2wpGd/Ed1RUw85RttX+vuFjtPAeNW9/As9q/aRMSMkFWVlOCrKdwRXmzhKD2ZCNhUASgCUAUyggggEHYg7gg9QRQBwTyhcpfNVyHhH+z528wdRbTncxH9g9V947t+zCV9h7D0f4ZyYqhtrajqjzhWvWPMuAVoHcWVoKuVprCeptB5GIq1JNxqrTJbDYhVJPQDJok1FNsIpyaSO1+R7ln5LZ/KZlxdXYDnPWO26xR+rI84+0eFePOTlJyZ68YqEVFHv6kolAEoAlAGp5vWU8OuxBntjbzaNOzatB6evwrSlbbjfS4Hz3wbke8uIu2cRWdpjPym9cQRlfFQfOb4YPjXrzrwi7avkhmWeCcEh2m4lNO3eLK2cp7nbIPuqesrPSFvqwJ828AfZb7iEJ+1NbdovvEYzRtV+6vMCScgyyqX4bcWnE1AyUgYRXKj1wuf88+qhYhJ2mnH0C57ryDQzxx3qyq8aLLGNDqyMs2g9oCp6HT2f3Vy45puNgZ1WuARKAJQBKANfzBweK/tZbecZjkXGe9G6q6/tKcEeygD50a1kgklt59p4HMb/tY+i49TDBHtr2cJV6yGeqPHxVLq55aMFlrqOdMArQVcDFYT1N4PIxlWkQ2NVaZLZs+WuD/L+IW1sRmNn7Sbw+TxecwPqY4X96uPGTslHmdmChduXI+lAPDb1V556BKAJQAm6u4ohmV44lJwDIyoCfAEmmk3oBgSczcPU4a8sgTsAbiDJPgBqq1Sm/2vyAviHMdjbP2dxdWsEmAezlljjfSehwTmlGlOSuk2Fzk/lM4B84Sm74fdR8RUDzrSOZJ5IcDcwIpOV7yoGfb0HoYap1a2Jq3j7jueB4fy1fXA1Q21w6ekKGOP+N8L99dUqsI6tAPuOTuJIuo2szKOph0XGPaIixFJVqb4/wAeoXM3lHk66upFlLfN9ujb3sxMBUjqIckFm7tth3nuqateMVbV8vcDu9tzTwyNVjN/ZyMoVS73Nu0jsABliDuxxXlOjUeey/JiubG641aRP2ctxbRSYB7OSWJH0nodJOcHB3qFCTV0mAy24lbytpimgkbrpjkjdseOAaHFrVAZVSBKAJQByHyz8IEV1b3iDCzD5PMR9sDVCx92pc+oV04SpsVVyeRzYunt0n4ZnhmWvbPFuAy0FXFEVjPtHRB/CY6rUkNjUWmQ2dE8h1hquLy5I+gI7dD4Z/WS/wD115OJleqz18LG1JeOZ16sDoJQBKAObeXm31cNibGdFynwaOQfzxXbgXao14DRzfkG2jgW44jOoeKyUdlG30Zb6TaFf3dj6sg91dlduVqa4+gHmL+8knleWZi8sjF3c9Sx6+7uA7gAK3jFJJIDfskXCgutI5+KEK+mUB4eHgjUgKHZ7jGDg7JkbE1jd1dHaPr/AI9Q1MrhVvc8YJN+0zQAkfOUrIkds53w3aMqSJnqo84d3hSk40exry5+wG7PJj8IiM0SrxDiQyypbsDFaQ/VnaEESTEjcDGkd+cb5deqr2XlHx4+HgI80OYF4hiPizaz0i4iFHb2xJyO0C4EsOTuOoySD3Vv1bp50/Ln7MZo+KcPktZnhmAEiHBwdSsCMqynvUggg+BFaRkpK6A9Yj/OvB3D+ffcNAZHO7y8OY4ZCe/RjPsA8aw/tVVbSXqBmeQu3zxVmAGEtpTn1l41H8zU41/8f3Bnfa8kRKAJQB5XypcO+U8HugN3jTt0x1DQHtNvcrD30B9TikLa0Vh9ZQfiM19HCW1FS5nzk1syceRGWqEmJZd6xnqdMH8JjqKRDHItBDZ1zyIQgcLd++W5nYnx0lUH+GvDm7yb8T34K0UvBHQakolAEoA8d5XbIzcGuNO5j7OX92N1Ln+HUfdXThJWqoDkPGP1PALCMbG5uLm4fH1uzPZJn3FfhXoQzrSfJJDNXybEhvFkkAaK3SW6dTuGFvG0ijHflwn31dZvYsuOXmDE8CtTf3yLcO2JXeWeT62hQ0sxHrIVsesinOWxBtcNPRAZ7yjiRlnunNtw+1VAkEKhzEkhIht7eMkLrOliWP2STU26u0Y5yf8ArbA3nOVjFJP2tnLPFd21nazdm+lS1skEfnwyociRAQWUjfcg7YrKjJqNpLJtr7+II89zAwureG9wFmd5ILrSAqvcxqrrMFGwLo/nY21KT31tT+GThw1X05fYCuKnt+HWkx3kheWzdu9o0VZbfPsV3X2KPCiOVSS55/wwM7yWT6eLQof7udZoJAfrRyRMcfxKlRiVek3yzA9f5BuGMk967f8ADCW+ruLh2L/4V+Nc+OndR8wZ2OvOESgCUAKvIRJE6HcOjKR4hlI/zoA+auBgm2jz1AKn2qSP8q93ByvRieDjFatIy2Wuk57iHXesZ9o6YdkxkFIhjkFMhnX/ACJn/YsQ7xLcA+3tmP8AnXz7Po0e6oAlAEoACeJZEZHAZGBVlPRlYYIPupp2zA495TuSpYbGzS0SW4itjcKdCl3SKVw6agNzjGMjwztXoYaunOW1lew0eB5KIa8MBIU3MFzajOxWWaJgmR/zhR76662UNrk0weZjcr8QS1vI3mBEQLxzKB5yxSo0Uu3XIDk49VVVi5QaX2AzxEtgZ7O+Dm2nEbLcwaWP6osYLmEE6ZEIdgVyNmO4IqL7dpw1XD1TA33Ol5b20zCAy3F3PZW1uCU7OKK3kgjUlVyWeV1AAGwXUeprKjGUlnkk2/v7Aef4/H8ktILN8fKBI9zcpnPYySIscUR/aCKSw7i4HdWsHtSc+Gi/kAL4iLhNsjYDT3E1yAdj2SIsCH2FhLj2U451G+SS/kDbeSfg08/E7eZI5DbxOzvPpIiGI3AGo7E6sDAzWeKnGNNpvMDu3LXAo7CAxx+cXkeWSQjBklkbLHHcBsAPACvLqVHN3Yja1mBKAJQBM0AfNXBBmHPcXlI9naNXt4H+yvv6ng9IP/nf29DMZa7DkuY7jesZ9o6qb+Ew0FIlj0FMhnUfIfcZsbiLviupP4ZFVx/M/CvCqq05LxPoKUtqnF+COi1maEoAlAHhPKL5QTwp0iig7aWRC4kkOmBQCVxtuzAjcbdRvXVh8N1qu2B5jljyg8Q4n8pt+0ht714i9m8SKqmWPznhIctnUveemGrephqdO0rXXEZ4W4534oXzJOe0U764LXWrqehzHkEEfdXUqFLgvy/cDdT8Xk4mgkgisri5Rf7Tw+W2hMrkDzri2ZAJHDdWUNqU5xkGs1BU3ZtpcHf8PgBV3K0XDFubNUksRK0Vxwy+UXcdldbf3Rbz1Rtu8EFhnOdhK9TZlrwayug1Ntf3dzccTjgtBa2RNpbyS3qQr28FsLZGkIlYkqqjYBcHpv31nFRjTcpXeby4XuBpbLsUzOIYrbhqsf7bfRrdcQvmG/6hZcqXb9ldK5JJOK1d38N7y5LJL62Fc13Eee72WUvGYYI+kUKwWrLDEPoIrNGTsPvz0qo4eCVnn92M9jwznbiVrwmS7uphJJM6xWMUkcSg6TmWYhFGVAyB6x6655UKcqihFaa+wGVyl5XpZp4oby3VjK6xrLa6gQ7sFXMTE5GTuQfdU1cEknKL8wOvV54iqAJQBh8auxBazytsscMrn2Ihb/KgD594DBptYgeugH+Lf/OvfwsbUY/Q+bxcr15/X0yMtlroMEzGkXesJ9o6ab+EwUFMGOQUyGev8kN/2PE54Dst1Csi+HawEggesq5P7teRjYbNW/M9nAz2qVuR2WuQ7CUAazmjiZs7G4nGC0UTsoPQuB5g+JFXShtzUeYHC+CMeL8PeydtfELcyXFo7HzrhHOq4gye8nLD3dy16s/+Ke2uy8n4cmM8bbzyQyK8ZaKWNgysPNdJFPr6EEdK6Gk1Z6Ae3vbKPjym4swkXFVXNzY7Kt3jbt7cnbV4r/1bmUnQ+GXZ4Pl4MDq/JfAovme2hliCFoVMilTHKszbs+fpLIDvnqCPVXn1qj61tPiI5xbceuRwnigu+yvjbXFvEBdIGD/rihMhTSznzQQSciu1049bDZyunoFjYT8bZLm77GG1hdODLKsyx6ps9lBhCXLAoNWNJHcM5qFTTjG7fat6hbies8mHDi9il3dE3F3cgsZpvPZYdREcaZ2VMDOBgZNc+JlabhHJIDnXEuTIo766uL7+x8KjuJNCjzZbrziRDbp1wdxnuHTxHZGu3CMYZyt5fUZ5TmrmB+ITh9IhgjUR29uv0IIF+ioxtnpk/wCQFdFKmoRtx4vmBveTYRw+3fik4GV1RWETdZrtgVMuPsIM7/8AN4Csqz25Kkvv9AZ0ryL8cku+HukzGSSCVl1scsyOO0XPvZx7AK4sZTUZ3XER7+uQCUAeJ8sF/wBlwt4lOJLp47dB34dsyfgVvjTjFyaiuJMpKEXJ8MznaxBQAOgAA9gGK+lSsrI+ScnJtsBlqhpmJKN6559o6qfZNclUUx6CmQwjdPayw3UQzJbSCTA6tH0kT3qSK5MbS2qd1wOvA1dirsvR+vA+ibC8juIo5YiGikRXRh3owBB++vHPaH0AeZ8pcerg14B3Qk+5WDH+Vb4b+7H6gfNlpdSQyLJEzRyowZHXZlYdCK9lpNWYz291ZRceQz2gSHiyrm4stkS8wN57fP1j3qf/ANbmUnQ+GXZ4Pl4MDw+qSCT/AIkM0bdfOilicfAqRXTk1zGfU/K0krWFs1wS07QRNIxxkuUBJOO/evCq225W0uSczlsuFSWXFgtzdW8bXUfymSeIS9jMLhsCNY/pIzZHiBjNdylVU6eSeWXkBkTcP4aLi6L3cjMeEokkccDhksxHAO2VjsWICnT1871VKlU2Y2j+7nxzyDge/wCThCOHWvybtDB2KdmZtIlMeNi4XbPsrkrX6yW1rcDgnlUuJm4vcrM7usbgRq5JWOJkVgEHQDfu616uFS6pWGiuXeVkMQvOJsbbho3HdcXjd0cC9cH7Xh08Q6lV32IZy9PqBruauYX4hMG0rDbxr2dvbJtHBCOigdMnAyfUO4VdKmoK3Hi+YHT/APs/p/Z7s9xljHwjJ/8AlXDj+1H6Azq1cAiUAce584j8u4toU5gsFK5+q15KAX9ulQB6jmu7A0tqe1y9TzOlK+xS2FrL0RrmWvZPn0xLLTLTMSUb1hPtHVT7KNUlM0Y9KZDHqM9aCD2nki5g7CRuHTt5p1SWbMeqHeSD2g5YerPhXh4ij1U7cOB9Bhq6rU78eP8AvidWrA6Dz3lCJ+abwKrOzQsiogLMzP5owBuetbYf+7H6gfOa8v3x6Wl6fZbz/lr2Osh3l5oY+15d4mrq0VrfpIpBV1gnRlYdCG07Gk6lO2bXmhnVeX+Wbniqg8es4wyBdF5qEF5KAR5ksabMuM5LY9Q764KlWNL+zL7cCTqKjHTYDuHQCuEDi97yvfJYcZQ28xee6ikhRAJGlj+UsxZQhPQEGvTjWg503fRZ+Q7jZOXrx7q8K28+JODJAjFGVWuOytx2YY7asq23qNSqsFCOf7r/AGzDgdK5Ms5LfhtrFMpSWOCNXQ4JVwu4yNq4q0lKpJrmI1PN/K0cjtewWkN7xBUVUiuJCkJ05Icp9F3GcANjoNxitKVZpbDdkBxnmbh/G7qcve299JIMhQsMjRRr9mMICoX2de8mvSpyoxVoNeYzTnl++HW0vR/7ef8ALWnWQ7y80B1/yEwyRW90kscsTdsjgSo8ZKtGF21AZ3Q15+OacotPgI6dXCB5vn7mb5ttCyDXdynsraLqXnboxH2V6n3DvppNuyFKSinKWiOX8L4f2EQViXkJLySHcySscuxPtr36FJUoKJ8jisQ69Vz8voPZa3MUKdaZSZgzDzj/AF3VhPtHZTfwo1CVRqx6UEMyEpkMq6ti4BRjHKjB4pV2aOVd1YGsa9FVY2f2NKFd0Z7S04nW/J7zkOIxGOfTFxCEATQjYOOgmj8VP3E48CfDlFwk4y1PooTjOKlHRnr6kolAEoAqgCxQBwg8Rnj4fx1kmnRkvYgjJJIrRg3TAhCD5uRttXqqEXUpJrh/A7GbdcUuTcXyma4KrwNJAplkKrKYrcmQDOzbnzuu5qYwjsxy/f7hbI6VyAxbhNkSSSbeMkk5JOnqTXDX/uy+ojf1kBdAEzQBKAMDjnGILG3ee5cRxIMknqx7lUd7HoBQByDtp+IXJvbsFGIK21seltbnpkekbqT/ANB6uDw+z8cteB870njlUfVU3ktXzfsjLZa9A8hCXFMpCXFMtGDMPOP9d1Yz7R10+yjSJVG7HpTIZkJQSzISgzYMtu+tJoHMF1EcxTr1U/ZYfWU94Nc+Iw8aq8eZ0YXFyoS5rijpnJPP8d4Rb3gW14gNuzJxFc4+vAx6566eo9eK8acJQezJH0FOpCpHag7o9tUFkoAlAF0AcR49yNxgTXlvapHLZXswlaYtGoXEhkUNk6lwWwcA5wMV6dPEUrRlLVKw7mdzXyVxVLotYLHPFcWcdnKxZF0IqIjkhiCM9mpBGep2qaVels2nlZ3C507lvhptLK3gZg7QxJGWGwZlUAkerNcNSW3Ny5iNjUASgCUAafmfma14bD2ly2Cdo4U86eZ+5Y06n29B30Acwu2ueJzrccQGhEObewBzHB+3J9uT+VenhsJb45+R890h0ptXpUXlxfPwXuZrCvRPDQphTLQhxTKQlxTKRgzjzj/XdWM+0dlPso0SVR0selMhmQlBDHpTM2ZCUiGVd2Mc66ZBnByrDZ0buKt1BrOpSjUVpIulXnRltQZuuB86cQ4cAlyrcTtBsJAQL6JfXnabu9frryq2DnDOOa/J7eH6Sp1Mp/C/x5+50Xl3m2x4iP7LMjv9aFv1c6Hv1Rtv7+lch6BvKAKoAlAEoAlAEoAxeJcSgtYzJcyxQRj68rKi+7PU+qgDwXE/KNLc5Tg8JkHQ390rR2y+uND50h+HvralQnU0WXM5MTjaOH7bz5LX/H3NFZcH0yme5ke8vG+lczblf2Y16IvqFepQw0Keer5nzWM6Sq4j4dI8vfn6GwY10nAhTUykKemUhL0FIS9UWjAn+kfd/KsZ6nZT7KNAlUdLMhKZDHpQQzISghmQlBmxymglmQhpEMRe8Ht7ggyINY3EikpKp7iHG9ZVKFOp2ka0cXWo9iX24GZZXnFbXa1vmlQdIb9RcD2doMP99cU8B3X5no0+mfmR8vZ+5uLfygcUjGJ7G3n8XtZzHn2JID/OueWDqrhc7YdKYaXFr6r2uZq+VAj+84dxIf8AliGUf4hUPD1V+1myx2Hek15l/wDeip+jw7ipP7UcKD466XUVO6/IbxuHX715oTL5RL5/7jhrL+1c3EcYH7qgmrWFqvgYy6Twsf33+iZr7njPHLnZ7i0sEPdaRmWXHhrlOx9YraOBk+0zjq9OU1/bi39cvc18XLcBk7S4Mt7P6W8czEb52U+aB7q6qeEpw4X+p5VfpXE1cr7K8MvzqbfOBt0HcOgrpPOALUyrAMaYCiaZQpzQUhLmmWhLmqKRgT/SPu/lWM9Tsp9lGgSqOlmQlBLMhKCGPSmZsyENBDHoaCGZCGghjkNIhjlNIhjVNBI1TQSGDSJCBoEXmgRM0ACTTGCTQMWxpjFMaCkKY0ykJc0ykJc1RaMGc+cf67qxn2jsp9lGgSmdLHpTIZkIaCGPQ0EM18PMAMnZ9hda8A6Si5Ck41Hzulc6xN5bOy7m8sI1Ha242+v+DOn4zHHcJCwfU+nzwB2alshQxz1Ok1cq0YzUHxMY4ac6bqLReeQ2842kMnZhJ5nC6mEKa9CE7Ft6U6yjLZs2/AmnhpTjtXSWmbtcu+5ijgk7Mx3EjdmJT2aq2mPOCWGrO3fSniFGWzZ6XCng5VI7W0lnbN8RtzzLEnY6Emn7dWaMQqpJCgE5BI33+40SxEVs2Td9LEQwU5bd2ls63DvOaIrcQmaOeLtiQA6oDFpYAmQathuDtnalPERjbaTV/wDcwp4GdRyUGns/n6ZGyXiifKvk+G7Tsu11baNGrTjOc5z6q06xbex4XOZ0JdV1vC9vHS4u/wCYIre5igcPrmxpYBdAy2kajnI3x3d9ROtGMlF8SqWEnUpSqRtaPmSfmGJLxLUiQyuM6lC9muQxAY5znCnu7xQ60VNQ4hHCTlQda6svP/cxN7zXDFI6rHcziLaWSCPXHEe/U2R078eBqZYiKbVm7a2Kp4CpOKk3FX0Tdmxl9zLFEkDostwLj+7EChmbbPRiMez1U5VopJrO+liaeCnOU4tqOzrf/WJbmqL5O8wjuCIn0SxaVWWI4ySylgMdOhPWlvEdlys8tfAtYCfWKntLNXTvk/pkNTj6FrdTHMjXIcoHCZUIM5fDbZGCMZ691UqyvFWeZDwkkqjTTUbX148sgOMcdS2kjjMc00kurSsKqx8zBPVh3H7qdSsoNKzbfIeHwrqxlK6SVr38TKtLntYw5SSInP6uUBZFwSNwCfDNaxltK9rGc4bEnG6fitC2aqEhLmmUhTGqKSMGZvOP9d1Yz7R2U+yjRIaZ0MehoIY9DTJY9DQZswIFPzixwdPycDVg6c6+mfGudJ9e34fydEmt2S/6v4NXPaXUyXEyCNVZ9ShxJ2+mD6GjuGcH4muaUKk1Oa5/fLQ6Y1KNNwpu+Stwt8WtzN4pc6issK3Ud52aaTHGzRyZ37Nx02JPXpV1ZXtKKalblr4GNGFrwm4uF3q814ofc2M09+MtJBqtAHeMAgkv50YY7Dr7dqcoSnW5fDn7EQqwp4fRP48k/pkweP2Swy2Sr8oSGJZVMluGaVAVGN1HUn+Zqa0FGUEr2V9B4aq5wqt2cm1k9DKubZbiSyXE8kLJco7zB+0wUxlyRscjYnwFVKKm4LNrPUzhN041nkpXi1a1teAHK8c635WdXzDbmESkHRIqygoQfHSw+FTQUlVtLgrX+48Y6bw6cH2pXtyyz/I/muyea5yisWW0dkYA4E0cqugz4nT0qq8HKeXL83IwVWMKWb1mk/o1ZmNYpLJd2tw6OrTT3DsCp/VxrEscYbw2U9fGoim5xm1q36WRdRwjRqUk18MYr6u92ZFjeNYG7ilhnkaSaSWJoo2kSZZBsCw6HbfPjVRk6W1Fp5tteJFWmsT1c4ySsknd2tY19zw6S3teHpL266HkaQ24YyxB/OwCoOCMgfGs3TcYU078dDeFaNSrXlG2aVr6O31CjDJw68XROUlkYQtJGxuJi25aTAyen0jTV1SmrPN5c2J2liaTurpZ2eS+nsZF9dYk4bNomMcaSh9MchZT2apgrjPUVcpWdOVnZX4GdOneOIp3V21bNc2xfMs6zz2co+VJCBPqeJJFmTYKNsZGSPhSrNSlCWds9NSsJF06dWHwt/Dk2rM9HwuRTAmkysuCA0+oSnBIy2RmuylZxVr/AH1POrJqo72+2n2Hs1akWEs1BSQp2qikjCmPnH+u6sJ9o66a+FGkQ0zoY9DQQx6GmQx6Gghj0NMhjkNBDHq1BLGq1BDGq1IljA1BNhgagVgg1BNi9dAWJroFYmugdgS9AWAL0DsLZ6ZVhbPTHYUzUykhTNQUkKZqZaRiStvWM+0dVPso0yGg2Y5DTIY9DQSxyGmQx6GghjkNBLHK1BDGq1BLGq1BIYagkMNQKwWqgVi9VArE10BYovQOwJegLAF6Y7AM1BVhbPTHYUz0ykhbNQUkKZqZdjFkbesZ9o6qa+FGoQ0jRjkNMhjkNBLHoaZDHI1BLHK1BDGq1MloNpQoyelZ1asaUHOWiNsJhKmKrRoUu1K9r5aJv0Q0SVbajqznhTlUygm/orhiQUOSTs3mJUpyi5JNpau2S+r4Ea4AIHeTj2bE7/Csp14RlGD1ftfM6KPR9atRqVkrRgk3e6veSj8OVnZvMJJwQD0z3HrvThWjKKlpfmTWwValVlTttOLs3FNrLN2dgjKPGrc4p2bRjChVnFyhBtLik2vMvXVGRRegLAl6B2AL0x2AL0FWFs9MqwtnoHYUz0ykhbPTKSMd23rGfaOqn2TVKaktjkNMljkNBDHI1MhjVamSxytQSxqtQS0VPkqQOtc2MpyqUJQjq/dHpdC4mlhsfSrVXaKbu7N6xa0WfEp1LYOkHAI0n19D0/rNc2IpVazjNwWW0tltcbWfL+T0ejcVhMEqlGOIau6clUjCS7Ld4W1zyz0ejJ2LZXO4Gjw+qd+7NY1MJXeysnZRzy4PPVX+maR34bpno+Dqzzi5yqtx+Nq01aNknsL/AKrpvllmrSEhgcDZmOrvIIOB9/3VccJUVZS2V2pPavm007eRz1emMNPBOmqkrulSgqdnsxlCScnfTNJv1zsCbUkDIBxHpGe5qy3Co6aUoq6p7K07V/8Aczq/qDDwxEp06jUXiVUdlJXp7FnfLPP9uvgWzL2m+/nL4Z1Y9e+MHuqZbKxPxK9nHlfatbR52z4ZcTWmqr6Kapy2bwqtO09nq3Ny1XwKTtZbXxK6VszMeU9wzse/G/cK9icqifwxvk+Ns+C+/M+JoUsPKKdWo4vaStst2jxlrw7urIJDk5GB3HPWnGU23tKyy4+fl+SatOjGMXTntPO6tayT+F347Sz8NCF60MbAF6Y7AF6B2Fs9MqwDPQNIUz0yrC2amUkIZt6wn2jpgvhNYpqSmOU0EsarUyWOVqZDGq1BLQ1WpktDFagmw1Xpk2DDUCsEHoFYIPQKxeugViaqLK9y9qWzs3duV8vImumTYEvQFgS9A7Al6Y7Cy9A7AM9BVhbPTHYWXplJC2agqwpmrCep0QXwhQcvXrKGW3mKkZB04yPYa8ufTGBhJxlWjdeJ1rBV2rqDHry3ff8Ah5vgKX610f8AOj5ieAxHcYxeXb30E3wFP9a6P+dHzJeAxPcYxeX7z0EvwFH610f86PmS+j8T3GMXgN56CX4D/Wn+tdH/ADo+Yv0/E/LYxeBXnoJfgKf610f86PmS+j8V8thjgd36GX4Cj9a6P+dHzJfR2K+WwxwW79DL8BT/AFvo/wCdHzF+nYr5bC+Z7oDeGTHsFOPTGAk1FVo3fiS+j8Uv/jYsWcv2Grt3il3kZbrW7rL+Ry/YajeKXeQt0rd1l/JJfsNRvFLvIN0rd1k+SS/YajeKXeQbpW7rK+Ry/YanvFLvIN0rd1lGzl+w1G8Uu8g3St3WCbOb7DUbxS7yHutbusE2U32H+FG8Uu8h7rW7rBNjN6N/hT3il3kPda3dYBsJ/Rv8KN4pd5D3Wr3WAeHz+jf4UbxS7yK3ar3WAeGz+jf4UbxS7yHu1XusA8NuPRv8Ke80u8h7vV7rMKVWViGBVh1BGCKUpJu6NIxaVmdl7Wvw7ZPvdgna0bIbBO1o2RbBO1o2Q2CdrRshsE7WjZHsE7WjZFsE7WjZDYE3c2I3P7Df4TXRhI/+4p//AGj6oirH4JfRnhfnOv0w+dJ85+ukBPnP10AT5z9dAE+c/XQBPnOgCfOfroAnzn66AJ850AT5z9dAE+c6AJ850AT5z9dAGJPegsScE7d3qqk2KyNRFzffqABO2AMDKxMceslcmiXQPR0pOTpLza/CZisfiUrKfp7DRzjf+mP8EP5aX9PdG/K/MvcX6jiu/wDhewY5vv8A0x/gh/LR/T3RvyvzL3F+o4rv/hewY5uvvTH+CH8tP+nujflfmXuS+ksX3/wvYMc2X3pj/BF+Wj+nujflfmXuT+pYvv8A4XsGOar30x/gi/LT/p3o35X5l7i/U8X3/wAL2DHNN76Y/wAEX5af9O9G/K/MvcX6njO/+F7BDmi89Kf4Ivy0f070b8r8y9yf1TGd/wDC9iNzLdsCDLkEEEaI9wdj9Wqh/wCn+joyUlSzWesvcT6TxjVnP8L2MEXTeI+Ar0t2pcvU596rd70L+Ut4j4CnutLl6i3qt3vQv5S3iPgKN1pcvUN6rd70J8pbxHwFG60uXqG9Vu96FfKW8fuFG60uXqG9Vu96FfKm8fuFPdaXL1HvVbvehXypvEfAUbrS5eob1W73oUbtvH7hRutHl6j3qt3vQE3j+P3L/pRutLl6j3mtz9ATev4/cv8ApRutLl6j3mrz9ATfSeP3L/pRutHl6hvNXn6Am/k8fuX/AEo3Wjy9R7xV5+gJ4hJ9r7l/0p7rR7vqVvFXmY7zMxySSaThGOSQ1KTzbNYDUlWDVqYrDFamTYYrUE2DDUxNDA1MmwYamTYMNTFYINQTYsPTCwWugVia6YrE10BYmugLFa6YWKL0DsCWoHYEtQOwJagdgC1MdgS1AwC1AyA1jPU3gsjXA1kaWDBpisGGoFYYrUybBhqYrBhqZNgw1ArBq1TUk4xujShSjUqJSdlq80tOF3ld6IZsPvz6t9q5YVZySs82l/8Am9/PLkerXwdCk5OUfhUndpt2tNJR1t2XfveORZNaU602pZZpXXl/JhiMFSjOnZ2i5Wfhdu+b7qWa4ZNt3yin3U3X2UrPa8vDJW45kxwPWzkpQdO1lZJ5J7XxS2m/hVrNrLMIDf8Ar+u+hV5X0Vv8tfwD6PpWspO+fK2SjL/ut9r+BP6/n/pUb1Kyf/j9vpfM3fRVNNwbaz462XWcEn2tlWyfhfjVN4ma4LhxXK+t7Z8P5Jj0XRk8pStZ52edp7OUdm+Ss5L6aXKY4H9eFa0qrnNr/dWszlxWEhRoQkr3b14O8U8vC7t9vsg1V0nnWKLUDsCWoHYEtQOwJagLAlqY7AlqB2LU7VjPU2hoa0GsTewYNMmwYNMVgwaYrBhqYrBBqCbBhqYrBBqYrFhqdxbIQai4tkvVTuLZLDUAlZ3RNVCVlZBK8pOUtXmVqpk7JNVMLFaqAsUWoCxRagdgS1AWBLUDsCTQOwJNA7BqdqxnqaxWRrxWZuEKCQxTEEKYg1piDFMQQoEwhTEWKYghTEXQIugRKYiUAVQBRpiKNAFUDBNAFGgYJoGCaADTpWU9TaOh/9k="/>
          <p:cNvSpPr>
            <a:spLocks noChangeAspect="1" noChangeArrowheads="1"/>
          </p:cNvSpPr>
          <p:nvPr/>
        </p:nvSpPr>
        <p:spPr bwMode="auto">
          <a:xfrm>
            <a:off x="155575" y="-2087563"/>
            <a:ext cx="2781300" cy="4352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1036" name="Picture 12" descr="http://1.bp.blogspot.com/-aFJLFlihz7w/U51-ROu0V0I/AAAAAAAABAI/Iq41WWremo0/s1600/Play+Store+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2743200" cy="27813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555776" y="98072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 </a:t>
            </a:r>
            <a:endParaRPr lang="id-ID" dirty="0"/>
          </a:p>
        </p:txBody>
      </p:sp>
      <p:pic>
        <p:nvPicPr>
          <p:cNvPr id="62466" name="Picture 2" descr="http://image1.indotrading.com/co1717/companylogo/logokli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052736"/>
            <a:ext cx="2381250" cy="792088"/>
          </a:xfrm>
          <a:prstGeom prst="rect">
            <a:avLst/>
          </a:prstGeom>
          <a:noFill/>
        </p:spPr>
      </p:pic>
      <p:sp>
        <p:nvSpPr>
          <p:cNvPr id="62468" name="AutoShape 4" descr="https://encrypted-tbn0.gstatic.com/images?q=tbn:ANd9GcSeO8dylmBq5VxmHh4h_Nver1oKP6-szJPRLWD6s8HQ8h_QrcG2"/>
          <p:cNvSpPr>
            <a:spLocks noChangeAspect="1" noChangeArrowheads="1"/>
          </p:cNvSpPr>
          <p:nvPr/>
        </p:nvSpPr>
        <p:spPr bwMode="auto">
          <a:xfrm>
            <a:off x="155575" y="-1042988"/>
            <a:ext cx="2876550" cy="2181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2472" name="AutoShape 8" descr="http://4.bp.blogspot.com/-TY72IH5WesE/VQMLMWY0mAI/AAAAAAAAA10/qtVBDzQ7S8c/s1600/Google_Play_Store_5.3.6.gif"/>
          <p:cNvSpPr>
            <a:spLocks noChangeAspect="1" noChangeArrowheads="1"/>
          </p:cNvSpPr>
          <p:nvPr/>
        </p:nvSpPr>
        <p:spPr bwMode="auto">
          <a:xfrm>
            <a:off x="155575" y="-2087563"/>
            <a:ext cx="7077075" cy="4352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2474" name="AutoShape 10" descr="http://4.bp.blogspot.com/-TY72IH5WesE/VQMLMWY0mAI/AAAAAAAAA10/qtVBDzQ7S8c/s1600/Google_Play_Store_5.3.6.gif"/>
          <p:cNvSpPr>
            <a:spLocks noChangeAspect="1" noChangeArrowheads="1"/>
          </p:cNvSpPr>
          <p:nvPr/>
        </p:nvSpPr>
        <p:spPr bwMode="auto">
          <a:xfrm>
            <a:off x="155575" y="-2087563"/>
            <a:ext cx="7077075" cy="4352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2476" name="AutoShape 12" descr="https://encrypted-tbn3.gstatic.com/images?q=tbn:ANd9GcRDoSFkH-2OXbZtJmRztJNt5kXYhBo_ZKacCvcXRuUsLlXBpyyL"/>
          <p:cNvSpPr>
            <a:spLocks noChangeAspect="1" noChangeArrowheads="1"/>
          </p:cNvSpPr>
          <p:nvPr/>
        </p:nvSpPr>
        <p:spPr bwMode="auto">
          <a:xfrm>
            <a:off x="155575" y="-2087563"/>
            <a:ext cx="2447925" cy="4352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2478" name="AutoShape 14" descr="https://encrypted-tbn3.gstatic.com/images?q=tbn:ANd9GcRLpTAw5cBZWeVyw9w7tS-B4Yfl78ETWZvjKW_CEn_n1CmegXQ5"/>
          <p:cNvSpPr>
            <a:spLocks noChangeAspect="1" noChangeArrowheads="1"/>
          </p:cNvSpPr>
          <p:nvPr/>
        </p:nvSpPr>
        <p:spPr bwMode="auto">
          <a:xfrm>
            <a:off x="155575" y="-1265238"/>
            <a:ext cx="5591175" cy="26384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9" name="TextBox 18"/>
          <p:cNvSpPr txBox="1"/>
          <p:nvPr/>
        </p:nvSpPr>
        <p:spPr>
          <a:xfrm>
            <a:off x="3779912" y="98072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Ketik : taspen mobile</a:t>
            </a:r>
            <a:endParaRPr lang="id-ID" dirty="0"/>
          </a:p>
        </p:txBody>
      </p:sp>
      <p:pic>
        <p:nvPicPr>
          <p:cNvPr id="23" name="Picture 8" descr="https://lh3.googleusercontent.com/jI5xAfCTHBKuYdRlNCV4gxpx0PaZghDzpBYgD97Y8ZvhGT4y66LKUvYcMk1Y8qrxcEk=h9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628800"/>
            <a:ext cx="2781300" cy="4352926"/>
          </a:xfrm>
          <a:prstGeom prst="rect">
            <a:avLst/>
          </a:prstGeom>
          <a:noFill/>
        </p:spPr>
      </p:pic>
      <p:pic>
        <p:nvPicPr>
          <p:cNvPr id="24" name="Picture 10" descr="https://lh3.googleusercontent.com/0VZZfureSJ4LMBKKCDVUb_SjYWe23GzrrImdBpaPCciUaXLyw0rpHuA6FI_VSK-Ga8I=h9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1700808"/>
            <a:ext cx="2809875" cy="43529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Content Placeholder 4"/>
          <p:cNvSpPr>
            <a:spLocks noGrp="1"/>
          </p:cNvSpPr>
          <p:nvPr>
            <p:ph idx="1"/>
          </p:nvPr>
        </p:nvSpPr>
        <p:spPr>
          <a:xfrm>
            <a:off x="611561" y="3286124"/>
            <a:ext cx="7632848" cy="335758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d-ID" b="1" dirty="0" smtClean="0">
                <a:latin typeface="Arial" charset="0"/>
                <a:cs typeface="Arial" charset="0"/>
              </a:rPr>
              <a:t>	</a:t>
            </a:r>
            <a:r>
              <a:rPr lang="id-ID" b="1" u="sng" dirty="0" smtClean="0">
                <a:latin typeface="Arial" charset="0"/>
                <a:cs typeface="Arial" charset="0"/>
              </a:rPr>
              <a:t>CALL CENTER</a:t>
            </a:r>
            <a:r>
              <a:rPr lang="id-ID" u="sng" dirty="0" smtClean="0">
                <a:latin typeface="Arial" charset="0"/>
                <a:cs typeface="Arial" charset="0"/>
              </a:rPr>
              <a:t> TASPEN </a:t>
            </a:r>
          </a:p>
          <a:p>
            <a:pPr>
              <a:buNone/>
            </a:pPr>
            <a:r>
              <a:rPr lang="id-ID" b="1" dirty="0" smtClean="0">
                <a:latin typeface="Arial" charset="0"/>
                <a:cs typeface="Arial" charset="0"/>
              </a:rPr>
              <a:t>	</a:t>
            </a:r>
            <a:r>
              <a:rPr lang="en-US" b="1" dirty="0" smtClean="0">
                <a:latin typeface="Arial" charset="0"/>
                <a:cs typeface="Arial" charset="0"/>
              </a:rPr>
              <a:t>1 </a:t>
            </a:r>
            <a:r>
              <a:rPr lang="id-ID" b="1" dirty="0" smtClean="0">
                <a:latin typeface="Arial" charset="0"/>
                <a:cs typeface="Arial" charset="0"/>
              </a:rPr>
              <a:t>500 919</a:t>
            </a:r>
            <a:r>
              <a:rPr lang="id-ID" dirty="0" smtClean="0">
                <a:latin typeface="Arial" charset="0"/>
                <a:cs typeface="Arial" charset="0"/>
              </a:rPr>
              <a:t> dari telepon rumah atau </a:t>
            </a:r>
          </a:p>
          <a:p>
            <a:pPr>
              <a:buNone/>
            </a:pPr>
            <a:r>
              <a:rPr lang="id-ID" b="1" dirty="0" smtClean="0">
                <a:latin typeface="Arial" charset="0"/>
                <a:cs typeface="Arial" charset="0"/>
              </a:rPr>
              <a:t>	(021) </a:t>
            </a:r>
            <a:r>
              <a:rPr lang="en-US" b="1" dirty="0" smtClean="0">
                <a:latin typeface="Arial" charset="0"/>
                <a:cs typeface="Arial" charset="0"/>
              </a:rPr>
              <a:t>1</a:t>
            </a:r>
            <a:r>
              <a:rPr lang="id-ID" b="1" dirty="0" smtClean="0">
                <a:latin typeface="Arial" charset="0"/>
                <a:cs typeface="Arial" charset="0"/>
              </a:rPr>
              <a:t>500 919</a:t>
            </a:r>
            <a:r>
              <a:rPr lang="id-ID" dirty="0" smtClean="0">
                <a:latin typeface="Arial" charset="0"/>
                <a:cs typeface="Arial" charset="0"/>
              </a:rPr>
              <a:t> dari handphone dan </a:t>
            </a:r>
          </a:p>
          <a:p>
            <a:pPr>
              <a:buNone/>
            </a:pPr>
            <a:r>
              <a:rPr lang="id-ID" dirty="0" smtClean="0">
                <a:latin typeface="Arial" charset="0"/>
                <a:cs typeface="Arial" charset="0"/>
              </a:rPr>
              <a:t>	Layanan Bebas Pulsa </a:t>
            </a:r>
            <a:r>
              <a:rPr lang="id-ID" b="1" dirty="0" smtClean="0">
                <a:latin typeface="Arial" charset="0"/>
                <a:cs typeface="Arial" charset="0"/>
              </a:rPr>
              <a:t>08001222333</a:t>
            </a:r>
            <a:r>
              <a:rPr lang="id-ID" dirty="0" smtClean="0">
                <a:latin typeface="Arial" charset="0"/>
                <a:cs typeface="Arial" charset="0"/>
              </a:rPr>
              <a:t> dari telepon rumah.</a:t>
            </a:r>
            <a:endParaRPr lang="en-US" dirty="0" smtClean="0">
              <a:latin typeface="Arial" charset="0"/>
              <a:cs typeface="Arial" charset="0"/>
            </a:endParaRPr>
          </a:p>
          <a:p>
            <a:pPr>
              <a:buNone/>
            </a:pPr>
            <a:r>
              <a:rPr lang="en-US" dirty="0" smtClean="0">
                <a:latin typeface="Arial" charset="0"/>
                <a:cs typeface="Arial" charset="0"/>
              </a:rPr>
              <a:t>	</a:t>
            </a:r>
            <a:r>
              <a:rPr lang="en-US" sz="2400" dirty="0" smtClean="0">
                <a:latin typeface="Arial" charset="0"/>
                <a:cs typeface="Arial" charset="0"/>
              </a:rPr>
              <a:t>KC YOGYAKARTA  </a:t>
            </a:r>
            <a:r>
              <a:rPr lang="en-US" sz="2400" dirty="0" err="1" smtClean="0">
                <a:latin typeface="Arial" charset="0"/>
                <a:cs typeface="Arial" charset="0"/>
              </a:rPr>
              <a:t>Telp</a:t>
            </a:r>
            <a:r>
              <a:rPr lang="en-US" sz="2400" dirty="0" smtClean="0">
                <a:latin typeface="Arial" charset="0"/>
                <a:cs typeface="Arial" charset="0"/>
              </a:rPr>
              <a:t>. (0274) 565124</a:t>
            </a:r>
            <a:endParaRPr lang="id-ID" sz="2400" dirty="0" smtClean="0">
              <a:latin typeface="Arial" charset="0"/>
              <a:cs typeface="Arial" charset="0"/>
            </a:endParaRPr>
          </a:p>
        </p:txBody>
      </p:sp>
      <p:sp>
        <p:nvSpPr>
          <p:cNvPr id="2355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8B5BC17-60B1-430E-83AB-0024FD8D6861}" type="slidenum">
              <a:rPr lang="id-ID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id-ID" smtClean="0">
              <a:latin typeface="Arial" charset="0"/>
              <a:cs typeface="Arial" charset="0"/>
            </a:endParaRPr>
          </a:p>
        </p:txBody>
      </p:sp>
      <p:sp>
        <p:nvSpPr>
          <p:cNvPr id="46082" name="AutoShape 2" descr="http://assets.kompas.com/data/photo/2015/05/28/1400572Taspen780x39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6084" name="AutoShape 4" descr="http://assets.kompas.com/data/photo/2015/05/28/1400572Taspen780x39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764704"/>
            <a:ext cx="7388324" cy="237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95400" y="830263"/>
            <a:ext cx="5867400" cy="769937"/>
          </a:xfrm>
        </p:spPr>
        <p:txBody>
          <a:bodyPr>
            <a:normAutofit/>
          </a:bodyPr>
          <a:lstStyle/>
          <a:p>
            <a:endParaRPr lang="en-GB" sz="4300"/>
          </a:p>
        </p:txBody>
      </p:sp>
      <p:sp>
        <p:nvSpPr>
          <p:cNvPr id="15363" name="Content Placeholder 2"/>
          <p:cNvSpPr>
            <a:spLocks noGrp="1"/>
          </p:cNvSpPr>
          <p:nvPr>
            <p:ph idx="4294967295"/>
          </p:nvPr>
        </p:nvSpPr>
        <p:spPr>
          <a:xfrm>
            <a:off x="533400" y="1974850"/>
            <a:ext cx="7239000" cy="693738"/>
          </a:xfrm>
        </p:spPr>
        <p:txBody>
          <a:bodyPr/>
          <a:lstStyle/>
          <a:p>
            <a:pPr algn="just"/>
            <a:endParaRPr lang="en-GB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914400"/>
            <a:ext cx="7543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3" name="Rectangle 1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10800000">
            <a:off x="7956376" y="332656"/>
            <a:ext cx="1187622" cy="6525344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5363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76825" y="1338263"/>
            <a:ext cx="3733800" cy="532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5369" name="Rectangle 1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04" y="332656"/>
            <a:ext cx="1905000" cy="6525344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1" name="Oval 1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flipV="1">
            <a:off x="1296144" y="1635125"/>
            <a:ext cx="4572000" cy="4818211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cxnSp>
        <p:nvCxnSpPr>
          <p:cNvPr id="15371" name="AutoShape 13"/>
          <p:cNvCxnSpPr>
            <a:cxnSpLocks noChangeShapeType="1"/>
            <a:endCxn id="11" idx="4"/>
          </p:cNvCxnSpPr>
          <p:nvPr>
            <p:custDataLst>
              <p:tags r:id="rId5"/>
            </p:custDataLst>
          </p:nvPr>
        </p:nvCxnSpPr>
        <p:spPr bwMode="auto">
          <a:xfrm flipV="1">
            <a:off x="3582144" y="1635125"/>
            <a:ext cx="0" cy="2490788"/>
          </a:xfrm>
          <a:prstGeom prst="straightConnector1">
            <a:avLst/>
          </a:prstGeom>
          <a:noFill/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</p:spPr>
      </p:cxnSp>
      <p:sp>
        <p:nvSpPr>
          <p:cNvPr id="15372" name="Line 15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3612753" y="3140967"/>
            <a:ext cx="2039367" cy="984945"/>
          </a:xfrm>
          <a:prstGeom prst="line">
            <a:avLst/>
          </a:prstGeom>
          <a:noFill/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5373" name="Text Box 1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887488" y="2579563"/>
            <a:ext cx="16764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600" dirty="0"/>
              <a:t>TEPAT </a:t>
            </a:r>
          </a:p>
          <a:p>
            <a:pPr algn="ctr">
              <a:spcBef>
                <a:spcPct val="20000"/>
              </a:spcBef>
            </a:pPr>
            <a:r>
              <a:rPr lang="en-US" sz="1600" dirty="0"/>
              <a:t>ADMNISTRASI</a:t>
            </a:r>
          </a:p>
        </p:txBody>
      </p:sp>
      <p:cxnSp>
        <p:nvCxnSpPr>
          <p:cNvPr id="15375" name="AutoShape 13"/>
          <p:cNvCxnSpPr>
            <a:cxnSpLocks noChangeShapeType="1"/>
            <a:stCxn id="15372" idx="0"/>
            <a:endCxn id="11" idx="1"/>
          </p:cNvCxnSpPr>
          <p:nvPr>
            <p:custDataLst>
              <p:tags r:id="rId8"/>
            </p:custDataLst>
          </p:nvPr>
        </p:nvCxnSpPr>
        <p:spPr bwMode="auto">
          <a:xfrm flipH="1">
            <a:off x="1965698" y="4125912"/>
            <a:ext cx="1647055" cy="1621814"/>
          </a:xfrm>
          <a:prstGeom prst="straightConnector1">
            <a:avLst/>
          </a:prstGeom>
          <a:noFill/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</p:spPr>
      </p:cxnSp>
      <p:sp>
        <p:nvSpPr>
          <p:cNvPr id="15376" name="Line 15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546847" y="4087813"/>
            <a:ext cx="1601217" cy="1717451"/>
          </a:xfrm>
          <a:prstGeom prst="line">
            <a:avLst/>
          </a:prstGeom>
          <a:noFill/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cxnSp>
        <p:nvCxnSpPr>
          <p:cNvPr id="15377" name="AutoShape 13"/>
          <p:cNvCxnSpPr>
            <a:cxnSpLocks noChangeShapeType="1"/>
            <a:stCxn id="15372" idx="0"/>
          </p:cNvCxnSpPr>
          <p:nvPr>
            <p:custDataLst>
              <p:tags r:id="rId10"/>
            </p:custDataLst>
          </p:nvPr>
        </p:nvCxnSpPr>
        <p:spPr bwMode="auto">
          <a:xfrm flipH="1" flipV="1">
            <a:off x="1403649" y="3356994"/>
            <a:ext cx="2209104" cy="768918"/>
          </a:xfrm>
          <a:prstGeom prst="straightConnector1">
            <a:avLst/>
          </a:prstGeom>
          <a:noFill/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</p:spPr>
      </p:cxnSp>
      <p:sp>
        <p:nvSpPr>
          <p:cNvPr id="15379" name="Text Box 16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543672" y="2582863"/>
            <a:ext cx="16764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600" dirty="0"/>
              <a:t>TEPAT </a:t>
            </a:r>
          </a:p>
          <a:p>
            <a:pPr algn="ctr">
              <a:spcBef>
                <a:spcPct val="20000"/>
              </a:spcBef>
            </a:pPr>
            <a:r>
              <a:rPr lang="en-US" sz="1600" dirty="0"/>
              <a:t>ORANG</a:t>
            </a:r>
          </a:p>
        </p:txBody>
      </p:sp>
      <p:sp>
        <p:nvSpPr>
          <p:cNvPr id="15380" name="Text Box 16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191744" y="3944938"/>
            <a:ext cx="16764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600" dirty="0"/>
              <a:t>TEPAT </a:t>
            </a:r>
          </a:p>
          <a:p>
            <a:pPr algn="ctr">
              <a:spcBef>
                <a:spcPct val="20000"/>
              </a:spcBef>
            </a:pPr>
            <a:r>
              <a:rPr lang="en-US" sz="1600" dirty="0"/>
              <a:t>WAKTU</a:t>
            </a:r>
          </a:p>
        </p:txBody>
      </p:sp>
      <p:sp>
        <p:nvSpPr>
          <p:cNvPr id="15381" name="Text Box 1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751584" y="5299075"/>
            <a:ext cx="16764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600" dirty="0"/>
              <a:t>TEPAT </a:t>
            </a:r>
          </a:p>
          <a:p>
            <a:pPr algn="ctr">
              <a:spcBef>
                <a:spcPct val="20000"/>
              </a:spcBef>
            </a:pPr>
            <a:r>
              <a:rPr lang="en-US" sz="1600" dirty="0"/>
              <a:t>JUMLAH</a:t>
            </a:r>
          </a:p>
        </p:txBody>
      </p:sp>
      <p:sp>
        <p:nvSpPr>
          <p:cNvPr id="15382" name="Text Box 16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455440" y="4125913"/>
            <a:ext cx="167640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600" dirty="0"/>
              <a:t>TEPAT </a:t>
            </a:r>
          </a:p>
          <a:p>
            <a:pPr algn="ctr">
              <a:spcBef>
                <a:spcPct val="20000"/>
              </a:spcBef>
            </a:pPr>
            <a:r>
              <a:rPr lang="en-US" sz="1600" dirty="0"/>
              <a:t>TEMPAT</a:t>
            </a:r>
          </a:p>
        </p:txBody>
      </p:sp>
      <p:pic>
        <p:nvPicPr>
          <p:cNvPr id="57346" name="Picture 2" descr="https://pmalbaraar.files.wordpress.com/2011/06/motto_logo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475656" y="404664"/>
            <a:ext cx="4752528" cy="1224136"/>
          </a:xfrm>
          <a:prstGeom prst="rect">
            <a:avLst/>
          </a:prstGeom>
          <a:noFill/>
        </p:spPr>
      </p:pic>
      <p:sp>
        <p:nvSpPr>
          <p:cNvPr id="57350" name="AutoShape 6" descr="https://pixabay.com/static/uploads/photo/2015/11/06/15/14/service-1028805_960_720.jpg"/>
          <p:cNvSpPr>
            <a:spLocks noChangeAspect="1" noChangeArrowheads="1"/>
          </p:cNvSpPr>
          <p:nvPr/>
        </p:nvSpPr>
        <p:spPr bwMode="auto">
          <a:xfrm>
            <a:off x="155575" y="-2087563"/>
            <a:ext cx="6096000" cy="4352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7352" name="AutoShape 8" descr="https://pixabay.com/static/uploads/photo/2015/11/06/15/14/service-1028805_960_720.jpg"/>
          <p:cNvSpPr>
            <a:spLocks noChangeAspect="1" noChangeArrowheads="1"/>
          </p:cNvSpPr>
          <p:nvPr/>
        </p:nvSpPr>
        <p:spPr bwMode="auto">
          <a:xfrm>
            <a:off x="155575" y="-2087563"/>
            <a:ext cx="6096000" cy="4352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7354" name="AutoShape 10" descr="https://pixabay.com/static/uploads/photo/2015/11/06/15/14/service-1028805_960_720.jpg"/>
          <p:cNvSpPr>
            <a:spLocks noChangeAspect="1" noChangeArrowheads="1"/>
          </p:cNvSpPr>
          <p:nvPr/>
        </p:nvSpPr>
        <p:spPr bwMode="auto">
          <a:xfrm>
            <a:off x="155575" y="-2087563"/>
            <a:ext cx="6096000" cy="4352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7360" name="AutoShape 16" descr="https://pixabay.com/static/uploads/photo/2015/11/03/08/56/service-1019821_960_720.jpg"/>
          <p:cNvSpPr>
            <a:spLocks noChangeAspect="1" noChangeArrowheads="1"/>
          </p:cNvSpPr>
          <p:nvPr/>
        </p:nvSpPr>
        <p:spPr bwMode="auto">
          <a:xfrm>
            <a:off x="155575" y="-2087563"/>
            <a:ext cx="6096000" cy="4352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4" name="Picture 8" descr="http://cdn1-a.production.liputan6.static6.com/medias/1149803/big/052499300_1456134091-20160222-Taspen-AY-1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876256" y="1484784"/>
            <a:ext cx="2267744" cy="1224136"/>
          </a:xfrm>
          <a:prstGeom prst="rect">
            <a:avLst/>
          </a:prstGeom>
          <a:noFill/>
        </p:spPr>
      </p:pic>
      <p:pic>
        <p:nvPicPr>
          <p:cNvPr id="5" name="Picture 10" descr="http://www.suarakarya.id/wp-content/uploads/2016/02/taspen1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876256" y="332656"/>
            <a:ext cx="2267744" cy="1152128"/>
          </a:xfrm>
          <a:prstGeom prst="rect">
            <a:avLst/>
          </a:prstGeom>
          <a:noFill/>
        </p:spPr>
      </p:pic>
      <p:pic>
        <p:nvPicPr>
          <p:cNvPr id="57356" name="Picture 12" descr="http://cdn.sindonews.net/dyn/620/content/2016/03/23/34/1095258/pendapatan-taspen-life-capai-rp290-2-miliar-sepanjang-2015-K6t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873918" y="2708920"/>
            <a:ext cx="2270082" cy="1224136"/>
          </a:xfrm>
          <a:prstGeom prst="rect">
            <a:avLst/>
          </a:prstGeom>
          <a:noFill/>
        </p:spPr>
      </p:pic>
      <p:pic>
        <p:nvPicPr>
          <p:cNvPr id="57358" name="Picture 14" descr="http://img2.bisnis.com/bali/posts/2015/08/10/53614/mantap-copy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876256" y="3933056"/>
            <a:ext cx="2267744" cy="1440160"/>
          </a:xfrm>
          <a:prstGeom prst="rect">
            <a:avLst/>
          </a:prstGeom>
          <a:noFill/>
        </p:spPr>
      </p:pic>
      <p:pic>
        <p:nvPicPr>
          <p:cNvPr id="7" name="Picture 16" descr="http://bkd.gresikkab.go.id/foto_berita/medium_21Mobil%20Taspen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876256" y="5373216"/>
            <a:ext cx="2267744" cy="1484784"/>
          </a:xfrm>
          <a:prstGeom prst="rect">
            <a:avLst/>
          </a:prstGeom>
          <a:noFill/>
        </p:spPr>
      </p:pic>
      <p:pic>
        <p:nvPicPr>
          <p:cNvPr id="35" name="Picture 1" descr="TASPEN12">
            <a:hlinkClick r:id="rId2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/>
          </a:blip>
          <a:srcRect/>
          <a:stretch>
            <a:fillRect/>
          </a:stretch>
        </p:blipFill>
        <p:spPr bwMode="auto">
          <a:xfrm>
            <a:off x="3347864" y="3861048"/>
            <a:ext cx="54768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h5p.org/sites/default/files/h5p/content/1997/images/image-5507040f57d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3717032"/>
            <a:ext cx="1620688" cy="1440160"/>
          </a:xfrm>
          <a:prstGeom prst="rect">
            <a:avLst/>
          </a:prstGeom>
          <a:noFill/>
        </p:spPr>
      </p:pic>
      <p:sp>
        <p:nvSpPr>
          <p:cNvPr id="2560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37113B9-149F-48D5-BD72-1C4FFAE28E1F}" type="slidenum">
              <a:rPr lang="id-ID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id-ID" smtClean="0">
              <a:latin typeface="Arial" charset="0"/>
              <a:cs typeface="Arial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6512" y="2420888"/>
            <a:ext cx="9107488" cy="9361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22300">
              <a:lnSpc>
                <a:spcPct val="90000"/>
              </a:lnSpc>
              <a:spcAft>
                <a:spcPct val="35000"/>
              </a:spcAft>
            </a:pPr>
            <a:endParaRPr lang="id-ID" sz="3600" b="1" dirty="0" smtClean="0">
              <a:solidFill>
                <a:schemeClr val="tx1"/>
              </a:solidFill>
              <a:latin typeface="Mistral" pitchFamily="66" charset="0"/>
              <a:ea typeface="BatangChe" pitchFamily="49" charset="-127"/>
              <a:cs typeface="Aharoni" pitchFamily="2" charset="-79"/>
            </a:endParaRPr>
          </a:p>
          <a:p>
            <a:pPr lvl="0" algn="ctr" defTabSz="622300">
              <a:lnSpc>
                <a:spcPct val="90000"/>
              </a:lnSpc>
              <a:spcAft>
                <a:spcPct val="35000"/>
              </a:spcAft>
            </a:pPr>
            <a:endParaRPr lang="id-ID" sz="3600" b="1" dirty="0" smtClean="0">
              <a:solidFill>
                <a:schemeClr val="tx1"/>
              </a:solidFill>
              <a:latin typeface="Mistral" pitchFamily="66" charset="0"/>
              <a:ea typeface="BatangChe" pitchFamily="49" charset="-127"/>
              <a:cs typeface="Aharoni" pitchFamily="2" charset="-79"/>
            </a:endParaRPr>
          </a:p>
          <a:p>
            <a:pPr lvl="0" algn="ctr" defTabSz="622300">
              <a:lnSpc>
                <a:spcPct val="90000"/>
              </a:lnSpc>
              <a:spcAft>
                <a:spcPct val="35000"/>
              </a:spcAft>
            </a:pPr>
            <a:endParaRPr lang="id-ID" sz="3600" b="1" dirty="0" smtClean="0">
              <a:solidFill>
                <a:schemeClr val="tx1"/>
              </a:solidFill>
              <a:latin typeface="Mistral" pitchFamily="66" charset="0"/>
              <a:ea typeface="BatangChe" pitchFamily="49" charset="-127"/>
              <a:cs typeface="Aharoni" pitchFamily="2" charset="-79"/>
            </a:endParaRPr>
          </a:p>
          <a:p>
            <a:pPr lvl="0" algn="ctr" defTabSz="622300">
              <a:lnSpc>
                <a:spcPct val="90000"/>
              </a:lnSpc>
              <a:spcAft>
                <a:spcPct val="35000"/>
              </a:spcAft>
            </a:pPr>
            <a:endParaRPr lang="id-ID" sz="3600" b="1" dirty="0" smtClean="0">
              <a:solidFill>
                <a:schemeClr val="tx1"/>
              </a:solidFill>
              <a:latin typeface="Mistral" pitchFamily="66" charset="0"/>
              <a:ea typeface="BatangChe" pitchFamily="49" charset="-127"/>
              <a:cs typeface="Aharoni" pitchFamily="2" charset="-79"/>
            </a:endParaRPr>
          </a:p>
          <a:p>
            <a:pPr lvl="0" algn="ctr" defTabSz="622300">
              <a:lnSpc>
                <a:spcPct val="90000"/>
              </a:lnSpc>
              <a:spcAft>
                <a:spcPct val="35000"/>
              </a:spcAft>
            </a:pPr>
            <a:r>
              <a:rPr lang="id-ID" sz="3600" b="1" dirty="0" smtClean="0">
                <a:solidFill>
                  <a:schemeClr val="tx1"/>
                </a:solidFill>
                <a:latin typeface="Mistral" pitchFamily="66" charset="0"/>
                <a:ea typeface="BatangChe" pitchFamily="49" charset="-127"/>
                <a:cs typeface="Aharoni" pitchFamily="2" charset="-79"/>
              </a:rPr>
              <a:t>KEPESERTAAN PROGRAM THT &amp; PENSIUN </a:t>
            </a:r>
          </a:p>
          <a:p>
            <a:pPr lvl="0" algn="ctr" defTabSz="622300">
              <a:lnSpc>
                <a:spcPct val="90000"/>
              </a:lnSpc>
              <a:spcAft>
                <a:spcPct val="35000"/>
              </a:spcAft>
            </a:pPr>
            <a:endParaRPr lang="id-ID" sz="3200" b="1" dirty="0" smtClean="0">
              <a:solidFill>
                <a:schemeClr val="bg1"/>
              </a:solidFill>
              <a:latin typeface="Arial Narrow" pitchFamily="34" charset="0"/>
              <a:ea typeface="BatangChe" pitchFamily="49" charset="-127"/>
              <a:cs typeface="Aharoni" pitchFamily="2" charset="-79"/>
            </a:endParaRPr>
          </a:p>
          <a:p>
            <a:pPr lvl="0" algn="ctr" defTabSz="622300">
              <a:lnSpc>
                <a:spcPct val="90000"/>
              </a:lnSpc>
              <a:spcAft>
                <a:spcPct val="35000"/>
              </a:spcAft>
            </a:pPr>
            <a:endParaRPr lang="id-ID" sz="3200" b="1" dirty="0" smtClean="0">
              <a:solidFill>
                <a:schemeClr val="bg1"/>
              </a:solidFill>
              <a:latin typeface="Arial Narrow" pitchFamily="34" charset="0"/>
              <a:ea typeface="BatangChe" pitchFamily="49" charset="-127"/>
              <a:cs typeface="Aharoni" pitchFamily="2" charset="-79"/>
            </a:endParaRPr>
          </a:p>
          <a:p>
            <a:pPr lvl="0" algn="ctr" defTabSz="622300">
              <a:lnSpc>
                <a:spcPct val="90000"/>
              </a:lnSpc>
              <a:spcAft>
                <a:spcPct val="35000"/>
              </a:spcAft>
            </a:pPr>
            <a:endParaRPr lang="id-ID" sz="3200" b="1" dirty="0" smtClean="0">
              <a:solidFill>
                <a:schemeClr val="bg1"/>
              </a:solidFill>
              <a:latin typeface="Arial Narrow" pitchFamily="34" charset="0"/>
              <a:ea typeface="BatangChe" pitchFamily="49" charset="-127"/>
              <a:cs typeface="Aharoni" pitchFamily="2" charset="-79"/>
            </a:endParaRPr>
          </a:p>
          <a:p>
            <a:pPr lvl="0" algn="ctr" defTabSz="622300">
              <a:lnSpc>
                <a:spcPct val="90000"/>
              </a:lnSpc>
              <a:spcAft>
                <a:spcPct val="35000"/>
              </a:spcAft>
            </a:pPr>
            <a:endParaRPr lang="id-ID" sz="3200" b="1" dirty="0">
              <a:solidFill>
                <a:schemeClr val="bg1"/>
              </a:solidFill>
              <a:latin typeface="Arial Narrow" pitchFamily="34" charset="0"/>
              <a:ea typeface="BatangChe" pitchFamily="49" charset="-127"/>
              <a:cs typeface="Aharoni" pitchFamily="2" charset="-79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907704" y="2204864"/>
            <a:ext cx="1800200" cy="432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8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id-ID" sz="2400" b="1" dirty="0" smtClean="0">
                <a:solidFill>
                  <a:schemeClr val="tx1"/>
                </a:solidFill>
                <a:latin typeface="Arial Narrow" pitchFamily="34" charset="0"/>
              </a:rPr>
              <a:t>PNS  </a:t>
            </a:r>
          </a:p>
          <a:p>
            <a:pPr algn="ctr"/>
            <a:endParaRPr lang="id-ID" sz="28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444208" y="2204864"/>
            <a:ext cx="1872208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 smtClean="0">
                <a:solidFill>
                  <a:schemeClr val="tx1"/>
                </a:solidFill>
                <a:latin typeface="Arial Narrow" pitchFamily="34" charset="0"/>
              </a:rPr>
              <a:t>Pej Negara</a:t>
            </a:r>
            <a:endParaRPr lang="id-ID" sz="24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10" name="Picture 6" descr="http://thumb7.shutterstock.com/thumb_small/483673/483673,1327557031,1/stock-photo-start-sign-cartoon-raster-version-936124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276700"/>
            <a:ext cx="1224136" cy="1240532"/>
          </a:xfrm>
          <a:prstGeom prst="rect">
            <a:avLst/>
          </a:prstGeom>
          <a:noFill/>
        </p:spPr>
      </p:pic>
      <p:cxnSp>
        <p:nvCxnSpPr>
          <p:cNvPr id="12" name="Straight Connector 11"/>
          <p:cNvCxnSpPr/>
          <p:nvPr/>
        </p:nvCxnSpPr>
        <p:spPr>
          <a:xfrm flipV="1">
            <a:off x="1043608" y="4941168"/>
            <a:ext cx="6696744" cy="504056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19"/>
          <p:cNvSpPr txBox="1">
            <a:spLocks noChangeArrowheads="1"/>
          </p:cNvSpPr>
          <p:nvPr/>
        </p:nvSpPr>
        <p:spPr bwMode="auto">
          <a:xfrm rot="21349008">
            <a:off x="2211634" y="4502407"/>
            <a:ext cx="3788122" cy="64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8" rIns="91436" bIns="45718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algn="just">
              <a:buFont typeface="Courier New" pitchFamily="49" charset="0"/>
              <a:buChar char="o"/>
            </a:pPr>
            <a:r>
              <a:rPr lang="en-US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id-ID" b="1" dirty="0" smtClean="0">
                <a:solidFill>
                  <a:srgbClr val="C00000"/>
                </a:solidFill>
                <a:latin typeface="Calibri" pitchFamily="34" charset="0"/>
              </a:rPr>
              <a:t>Iuran THT 3,25 % x Penghasilan </a:t>
            </a:r>
            <a:endParaRPr lang="en-US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 algn="just">
              <a:buFont typeface="Courier New" pitchFamily="49" charset="0"/>
              <a:buChar char="o"/>
            </a:pPr>
            <a:r>
              <a:rPr lang="en-US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id-ID" b="1" dirty="0" smtClean="0">
                <a:solidFill>
                  <a:srgbClr val="C00000"/>
                </a:solidFill>
                <a:latin typeface="Calibri" pitchFamily="34" charset="0"/>
              </a:rPr>
              <a:t>Iuran Pensiun 4,75% x Penghasilan </a:t>
            </a:r>
            <a:endParaRPr lang="en-US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179512" y="5517232"/>
            <a:ext cx="1512168" cy="3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8" rIns="91436" bIns="45718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algn="just"/>
            <a:r>
              <a:rPr lang="id-ID" sz="1600" b="1" dirty="0" smtClean="0">
                <a:solidFill>
                  <a:srgbClr val="0070C0"/>
                </a:solidFill>
                <a:latin typeface="Calibri" pitchFamily="34" charset="0"/>
              </a:rPr>
              <a:t>Diangkat  CPNS</a:t>
            </a:r>
            <a:endParaRPr lang="en-US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7596336" y="4941168"/>
            <a:ext cx="1008112" cy="3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8" rIns="91436" bIns="45718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algn="just"/>
            <a:r>
              <a:rPr lang="id-ID" sz="1600" b="1" dirty="0" smtClean="0">
                <a:solidFill>
                  <a:srgbClr val="0070C0"/>
                </a:solidFill>
                <a:latin typeface="Calibri" pitchFamily="34" charset="0"/>
              </a:rPr>
              <a:t>PENSIUN</a:t>
            </a:r>
            <a:endParaRPr lang="en-US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75778" name="Picture 2" descr="http://www.taspen.com/wp-content/uploads/2016/02/Penyerahan-JKK-JKM1-300x2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2656"/>
            <a:ext cx="2843808" cy="1944216"/>
          </a:xfrm>
          <a:prstGeom prst="rect">
            <a:avLst/>
          </a:prstGeom>
          <a:noFill/>
        </p:spPr>
      </p:pic>
      <p:pic>
        <p:nvPicPr>
          <p:cNvPr id="75780" name="Picture 4" descr="http://img.bisnis.com/posts/2016/03/12/527305/ilustrasi-pns-ant-siswo-widod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332656"/>
            <a:ext cx="3096344" cy="1944216"/>
          </a:xfrm>
          <a:prstGeom prst="rect">
            <a:avLst/>
          </a:prstGeom>
          <a:noFill/>
        </p:spPr>
      </p:pic>
      <p:pic>
        <p:nvPicPr>
          <p:cNvPr id="75782" name="Picture 6" descr="http://3.bp.blogspot.com/-fDyTIoiKNfU/TXY0SiR0lUI/AAAAAAAAAFI/LtcagMb3r7c/s1600/kabinet_indonesia_bersatu_jilid_ii_1101130701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3" y="332656"/>
            <a:ext cx="3203848" cy="19442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2" descr="http://www.jtrustbank.co.id/theme/Site/img/tabunga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4625752"/>
            <a:ext cx="1835696" cy="2232248"/>
          </a:xfrm>
          <a:prstGeom prst="rect">
            <a:avLst/>
          </a:prstGeom>
          <a:noFill/>
        </p:spPr>
      </p:pic>
      <p:sp>
        <p:nvSpPr>
          <p:cNvPr id="16" name="Rounded Rectangle 15"/>
          <p:cNvSpPr/>
          <p:nvPr/>
        </p:nvSpPr>
        <p:spPr>
          <a:xfrm>
            <a:off x="2987824" y="4077072"/>
            <a:ext cx="2160240" cy="129614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22300">
              <a:lnSpc>
                <a:spcPct val="50000"/>
              </a:lnSpc>
              <a:spcAft>
                <a:spcPts val="0"/>
              </a:spcAft>
            </a:pPr>
            <a:r>
              <a:rPr lang="id-ID" sz="4400" b="1" dirty="0" smtClean="0">
                <a:solidFill>
                  <a:srgbClr val="0070C0"/>
                </a:solidFill>
                <a:latin typeface="Mistral" pitchFamily="66" charset="0"/>
                <a:ea typeface="BatangChe" pitchFamily="49" charset="-127"/>
                <a:cs typeface="Aharoni" pitchFamily="2" charset="-79"/>
              </a:rPr>
              <a:t>Asuransi</a:t>
            </a:r>
          </a:p>
          <a:p>
            <a:pPr lvl="0" algn="ctr" defTabSz="622300">
              <a:lnSpc>
                <a:spcPct val="50000"/>
              </a:lnSpc>
              <a:spcAft>
                <a:spcPts val="0"/>
              </a:spcAft>
            </a:pPr>
            <a:r>
              <a:rPr lang="id-ID" sz="4400" b="1" dirty="0" smtClean="0">
                <a:solidFill>
                  <a:srgbClr val="0070C0"/>
                </a:solidFill>
                <a:latin typeface="Mistral" pitchFamily="66" charset="0"/>
                <a:ea typeface="BatangChe" pitchFamily="49" charset="-127"/>
                <a:cs typeface="Aharoni" pitchFamily="2" charset="-79"/>
              </a:rPr>
              <a:t>Kematian</a:t>
            </a:r>
            <a:endParaRPr lang="id-ID" sz="4400" b="1" dirty="0">
              <a:solidFill>
                <a:srgbClr val="0070C0"/>
              </a:solidFill>
              <a:latin typeface="Mistral" pitchFamily="66" charset="0"/>
              <a:ea typeface="BatangChe" pitchFamily="49" charset="-127"/>
              <a:cs typeface="Aharoni" pitchFamily="2" charset="-79"/>
            </a:endParaRPr>
          </a:p>
        </p:txBody>
      </p:sp>
      <p:pic>
        <p:nvPicPr>
          <p:cNvPr id="116742" name="Picture 6" descr="http://kenkostationery.com/uploads/products/kenko-3.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212976"/>
            <a:ext cx="1872208" cy="1800200"/>
          </a:xfrm>
          <a:prstGeom prst="rect">
            <a:avLst/>
          </a:prstGeom>
          <a:noFill/>
        </p:spPr>
      </p:pic>
      <p:sp>
        <p:nvSpPr>
          <p:cNvPr id="2662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7BFB0BF-4B5B-463B-A708-B333CE7FD4C6}" type="slidenum">
              <a:rPr lang="id-ID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id-ID" smtClean="0">
              <a:latin typeface="Arial" charset="0"/>
              <a:cs typeface="Arial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051720" y="1628800"/>
            <a:ext cx="5040560" cy="72008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22300">
              <a:lnSpc>
                <a:spcPct val="90000"/>
              </a:lnSpc>
              <a:spcAft>
                <a:spcPts val="0"/>
              </a:spcAft>
            </a:pPr>
            <a:r>
              <a:rPr lang="id-ID" sz="4400" dirty="0" smtClean="0">
                <a:solidFill>
                  <a:srgbClr val="002060"/>
                </a:solidFill>
                <a:latin typeface="Mistral" pitchFamily="66" charset="0"/>
                <a:ea typeface="BatangChe" pitchFamily="49" charset="-127"/>
                <a:cs typeface="Angsana New" pitchFamily="18" charset="-34"/>
              </a:rPr>
              <a:t>TABUNGAN HARI TUA</a:t>
            </a:r>
            <a:endParaRPr lang="id-ID" sz="4400" dirty="0">
              <a:solidFill>
                <a:srgbClr val="002060"/>
              </a:solidFill>
              <a:latin typeface="Mistral" pitchFamily="66" charset="0"/>
              <a:ea typeface="BatangChe" pitchFamily="49" charset="-127"/>
              <a:cs typeface="Angsana New" pitchFamily="18" charset="-34"/>
            </a:endParaRPr>
          </a:p>
        </p:txBody>
      </p:sp>
      <p:sp>
        <p:nvSpPr>
          <p:cNvPr id="55298" name="AutoShape 2" descr="data:image/jpeg;base64,/9j/4AAQSkZJRgABAQAAAQABAAD/2wCEAAkGBxMSEhUSExMWFRUXFxgYGBgYFxgXFxgXGBgYGhgXFxgaHiggGBolHhcXITEhJSkrLi4uGB8zODMsNygtLisBCgoKDg0OGxAQGy0lICUtLS0tLS0tLS0tLS0tLS0tLS0tLS0tLS0tLS0tLS0tLS0tLS0tLS0tLS0tLS0tLS0tLf/AABEIAN8A4gMBEQACEQEDEQH/xAAcAAACAwEBAQEAAAAAAAAAAAAABAMFBgIBBwj/xAA/EAABAwEGAwUFBgQFBQAAAAABAAIRAwQFEiExQVFhcQYigZGhEzKxwdFCUnLh8PEHFCNiFSSCkrIzQ1Oi0v/EABsBAQADAQEBAQAAAAAAAAAAAAACAwQBBQYH/8QANBEAAgECBAMGBQMFAQEAAAAAAAECAxEEEiExBUFREyIyYXGRgaGx0fBCweEGFDNS8SMV/9oADAMBAAIRAxEAPwD7igBACAEAIAQAgBACAVr2uHYWwSNeU6Dr+XFSUeZVUqZdEV1a1PecLah8IyHl8T5qxRS1aM7qyezE61qaCQa7yRrDzA6mQB4lSS8iLnLqLWi0ERD6pkAiDiyOh7rzkeMKSt0OZ5dWJOtVoB7leo38Ukf7XNhdyRfIKpJcyysXagtOGtDx99jSI/Ft5FVypdC6OI/2NLZbSyo0PY4OadwqWmtzSpJq6Jlw6CAEAIAQAgBACAEAIAQAgBACAEAIAQAgBACAEAleFbItkjLNwMRynYqUdNWU1JPwx3M0+2huNrB3XRn0188/NZauO1tFfE9KhwjRSqP4fyKVLU8NIGcnOMifHgqFjavX5Gt8Kw3JP3ZXCs3R1HKZ0nM6nMarTHiD/VH2Mk+DR/RP3LCleoEFroIEAGRA0gCIWlYujJb2ME+GYmD0jf0Zw+9iM8IfxjC4+REqyNalJ2T+ZnqYWvTV5xaRDUvthg5no0CPDRXFBBd9/mjWL2N7hgFvGNyNJzUZRUtycJOLuj6Nd9sbWptqMPdcPLYg8wVlas7G2MlJXQwuEgQAgBACAEAIAQAgBACAEAIAQAgBACAEAIAQGevOrOXifkFTiZ2WUv4dSzSdR+iKArzD6E8CAC5BcgtbWlpJ23Gq6jhVrp0csOB7oe0F2x49eK9PB4lt9nP4Hg8TwEYrtaat1X7/AHG7RZKbzBEOjIjLLiOML0jwy07CXhGKzFpkFzg7bYFvXIlZ6seZpoT/AEmxVJpBACAEAIAQAgBACAEAIAQAgBACAEAIAQAgI7RWDGlx0HDU7ADmTkupXdjkmkrsy1qfqSfLllksGIlebPWwMLUo+evvqVjlkPTPI5oLHOE8fMBBZnpMZlB6lTaIxHDopHEcU3QQeBldTcXdHJRUouL2ZcWqmHnDMOAxNO4MkfRfR7nw7VnY97GEm1ku1709YMqup4S2j40fQlmNoIAQAgBACAEAIAQAgBACAEAIAQAgBACAEAreLwG59eWWaktNSqrqlFczC2q9A4wwOfGpAynqsMsPJ6zaj67nsU8ZCPdpRcraabe55QrYvslp4EfDis1SnkejT9DfQr9qneLi11X06nFqtDaYBM6xl+6lRoyqu0bFeKxUMPFSnfV20/lo4bbGEZ4mg7kEDzCnLC1E7Kz9H+xVDiFFq8rxXmtPfYlLCR3XmD0IWdpp2aNsWpK8XdFZWpFpgrpI6sdPE9o2nPwVtCGeoomfF1eyoymt7aeo5VfNWWkYm6CffaRmOTgQcl758YXXYmzB1SrW/uy8Z/NVVXpY0YeN3c2KzmsEAIBK1XgGzhGIjwaOrjl5SpxhcqnVUSkqXxWLsnAcg0EeuavVKNjO68ywp2yvEn2Y6h0+OcKtxgT7aXkTUr1Ayqw3gWy5p+YUXT6E4109ywY8EAggg6EaKsvTudIAQAgBACAEAIAQAgBACArL9pFzBwzBGxBG/kq6smoOxdh6cZVFm5HzH+arutYo+xqU2FpcKpYRQAEkNkNzOWnNY+yzQc3JenPe38+h6vb5J9nGD+G21/49S+s2bHPcMwcPLLhvG+eeeaotoaVJ3FatqyDh0g7jjyXLE+ZUWK96lWtUptZU7gkuczDSdp3WOJzOekK50XCOa65c9ddf+9DMq8ZycMr58tNNPzTUsrFIOJoIafeacsJ4idlZOrGrTtPxLZ9fIz0sPPD1r0/A910fVDtVrTEieCyHo3R5ZaQa50RMZDhM/kvR4fbO+tjx+MuXZxS2vr+37lXerXSMbWz95sw7rzC9U+eRqv4du7tYcCw+Yd9FRW5GnD8/gbBUmkEBWXjeYbLGd5+mWg8eKshTvq9imrVSVluIWyn7QCA4EbEQPGVZF5TI9Q9oKZjE5xjQ5j8ktcbFVWpVXZYwxvM5+AOQ65qzQ4L1LorAYqb3OI2Lg8Hy0TMhY7u+8n5gFzHD3mz6gaEc0cU9ySnJbMfsXaZ7XhlRpz0xAAn8Lm5E8ioSpJ7Fka8luaiz12vaHNMg/qDzWdpp2ZrjJSV0Srh0EAIAQAgBACAEAIBG+P8ApxuTA9VVW8Jpwv8AkMVa6byffME5gfJebc9xJHdvf7Ok1oGg31knMldfJEYJXbKyzvbhLXa7ZSVwsZYtquc2JI9PHPZcucyrcTdT1lzgSYzzBXQTOaeYA2gEeEargsRfzDmy+P7c9eMmFdRrSpO8SjEYaGIioz63FLfaXBsTlJGeZMan1XO3qWtmZx4WjfNlV/Qsex94up2oU5ltTIjwJafDPzKlh5tStyZVjKUZQcua5n0deieMVNttrnkspEDYunzDfr+6tjFLWRnqVf0xK8WgMGBmcau2n5quvVyepZg8L2zu/ChGtbXjJrzHgfivOniql9H9D24cMw+WzXzYjWrVdWPLTvuDznULbDH02u+rP3R5dXhFaMu5qvYnuW+HmoKNYZnQndaYzhUjmgefVpTpSyzVi0ttD2ZFRmWeY/Wysi82jK2rEV83e10VIz3IyI5gjNIPkw0VVpY0U3YiYicySZ2idCrCJP2Wv8Co1j8scNPAu2PIzl4qqpG6L6MssrcjdLMbAQAgBACAEAIAQAgKa/KhmBo1s+JkfAeqy4hu56GDirerMlQt/wDmO+YaA6OGIDIn1WNPW7PSnHu2RxetrEDEXHFoGNLyd8o0HMqN7liSjohDCCMdMuxbAgtd5HVBe5dXfUFVk6OGR6hSSTIObidvspicjGa44tElUTdhK1EiCBkDJ8lxErENesAwjXKc9yc/JDhRWiuXvpj+10nbFiHlkSu8iL1sajsRdbn1xXIinTkA/edECOgJPiFow0G5ZuSMWNqqMMvN/Q+hreeQZptoDaI4mQPr0CuqSULyZjpUpVZqEeZXvrBogZn0Xj1arlJt7s+poUIxiorZCizmwEBH7GalJw1bUb5SJWzBVcs8vJ/XkeVxejno51vH6Ghvd8MA4n4L16a1Pm5E9pccIIGIbjiDwUY2uGZ+2wAcILuAI32B28VdyIGVxFpkHNpkHmEJH2Sm6QDxE+axHoo6QAgBACAEAIAQAgKC/nlrjHBvkZCxYhtM9TBJOOvmY+nTaaj3EjIwJ4wCfiFkPSWrJq+A6vAH4gAiuSse0HUh7rm9QQfVNRYh9t7E4m94H3sxrxH62XUyEo6aljTtQxDYOBIHLf4onqca0tzF3d4ObMbeBCiWFdaYwlkznDcuGZ+nipEWju4ruNY06bMpLi90ThB94jnt4hSpwc5WKqtRUqeY+m2OytpMbTYIa0QP1xXpxioqyPAnNzlmZMpET5t2uvBtmovdUY57WFwhuwDsycwI6lZ61WdSplh+aam7CYanSoudTn9L6LT4P/hW3NXo2hgfTDmEgOHvNMHQw7USDnoY1WedSrF2n7NG2GHoTWam7eaZdAGIOu+yzPfQ2K9tSGnaWkkB0kZQctOHFWSpSSu0VQrwlJxi9ehO0xB4ZqtOzuWyipRcXsy8tLfbMDmajb4jqveo1YyWZHxtehKlNwluvy4g51VoiXN84V9osoK+8hXcIDgfMOjkSSu26Ap613uZTLnayMtcs59YQH1C6nTRpn+xvwCyS3Zvg7xQ2okwQAgBACAEAIAQFP2gp5B3EFvzHzWXErmb8DLVr0ZjXXS2rWqtcT7PfCYMubsdo+iyJanpZmldFo0YSMApOAiQWhrjAjUZeijkXJlLpvncVtNrqgkCnRAyzJLohxdmABxjVRyo6qDavcq7PdrX1m1qjhUcAWiAGsY0gg4Wjcz7zpdnrGSktNC9QyrQdtIAq02jYO8o/ZcZJbg04Q553z8NghJdSvs1ldWrNDfeJy4DMkk8gFKMXJ2RCpJQi5PkfSrtuxlAHDJJ1JiT5aBelTpRp7HhV8ROs+8OqwoILZaRTYXHwHE7BQnNRVyylTdSSijE29784Mk6gjIzqvMbdz34wWUXs9Egtc6BgaQwCYAMSANGjIZDgOCOTerCpxWkUQ1bWTiM5bZanrwUSfkZ93aezur+wcAH790jOY97bPKdDxzWhRrRjmV7fi+pml/bzm4O2b59fUv7NWOLATIIlpOpHA8/oozgnHPH4o7SqSjU7KevR9V5+Z2zGyq0sc4AnYnbMjomHcnUik+aIY+MOwk5K9loWj7xqYg3HqCTpMCAPiveyo+SuyPFOczO+qkBa3luHA4xjyB2B1EowbDs4T/LUgdQIPVpI+SyVPEzdSfcRZKBYCAEAIAQAgBACAhtdDGwt8uR2UZxzKxZSnkkpGUpMgu44s15yW57cnewvWY0HOc+GSraSLYyk1oV9roAgnPlmT6LiZPY4u9oDS7j8AjOk1NhLnPOUwAODRsjZFI8t1QNY6eHquIkyw/hxSBNZ594YR4GSfgPJbMItWzyuISdor1Nutp5gIDMX7asTnZ5NyHzP64LBiJ3k/I9nB0ssE+upn7DXxvcSe62I5nOTz09VnVuZsld7HV51iRAaeHgl7nYqwlYqktLQ2ePHyK4dHarQ5ubGkwRnrBEFs8CF1Sa0IOmnq0KWekG4W4XAtPdkl2REGXHXxzUlJpNdTkqaclLmh6BIJ2PkpYeSjVi3tcpx0JTw8lFXf8AIrZ6sWh4d9oDD02AX0CZ8gSU7S2iBTeYI0MEy2TB+Xgugrb0twqQAMhx1K4dNx2GtRfZyDq1xHoFnq7mqg+7Y0SqLwQAgBACAEAIAQEVotDabcTyAP1kOJQnCEpu0UZK31H4i6Pel0DVufqc/ismJpqPeie3RSypdNCpNvBMGfFYmmaVpsc1bYyMiT0y9USOs4o2xoEER00SxwhtF4O+yMvMpYMrLRanP1Qg2aDslef8vmRLXnvccsgR0z816eEguzvzKa+G7aHmtj6FZ67XtDmEEHcK08OcJQeWS1JEImF7Rsh1Tm8A9HOXl1VabPfoSvSj6CtkoHBkyImY1ERJI13CqbLHVinZi/sHYpxCd9QehC7oTWuqOaVI06zHbOJBA0GU/VdTOSTLW0UIzGnwSUbbHITvoxcqJYQ1KxAkNkRMz8l2wuR2VrKrMDxJbpsY5H5cl62BrJx7N7rb0/g+a4phpQqOqtn9RS87G1gkYyeJILR81vPKRWodPofYGhhsxd997iOghvxaVnqvvGugu7c0qqLgQAgOKtVrRLiAOJMISjFydkhOreY+w0uPEy1vmRJ8AV0vjhn+p2+Yu63VTu0dASfMn5Ll0WqhTXU5/m6v3x/tCXO9jT6fM8fa6m9SOjW/OV06qMP9RIn2j9S7DmSTOewHAb5cl3ZGhLJHoL3nUwPY46e6fFZsQu5foyyjrForLZZWl0x5LznozVHVEL7I0iAIOxXLkrFdTpFxw7qQOHCDHBAIVBmeq4VstLEP6bfH4r1sJ/iXxLYbFxcl5uoPGfcJ7w+Y5rRJXKMVh1Wh58jd0azXiWuDhxBlUnz8oSi7SVjK39TxVHN4ub8Gn5rzq/jaPZwv+JPy/cXyJ7pwu05GFS0pF7jp3ldENotTph7A/mDBzI+QhQcStUbawZV2qrUJPcDWgYgceJxImRGEQMwNSVJLQuWZLvFpZrVJbORLcx+uqknqclFZSG0gODucqHMs5FdTrFwLTpHw/JSD0FaVuwulrcsQjpvnxXYTcJKS5GevTVWnKD5lhedpD6XdIg8ZBMHQZL3aeIhV8P0Z8rWw1Wi++rfEnuXslVrAPefZsOkjvkcQNhzPkpSqJbHIUnLU+g2SztpsbTYIa0ADw+azt3dzWkkrIlXDoIBe3WnA2Rm4mGjadc+QAJ8ELaVPPLyKgiTiccTuJ25AbDolzcrJWWiOlw4CA4qPAXbEoxbEatQ6/rkFJI0xiloN2alhbG+/VRbM85ZmK33SxUjy/ZMuZOL5luHdpWKiz1cTROoyK8eSadmbUjslcOnLaQnEBmgKeocz1PxUghCqZcVwrerL6rQwNY3cME9TK9ulHLBRLKbvciVhYcVaRnE17mk8CRmqpUru9wmtmkyyuy0HCfaOL3A6kySDpJPSF5+Ig4Su+ZTUgr2irIke+dgOiyNnVGwhaS8EBriZ2ykfkugboaS+Mhn4JzD2IaLsbnVIgQGt6Dfx+SNnIokr1MIny5lcRJlZTgguc7CyYy1ed4/tCg3UlUjSpK7fyRnrV40lmlsP3RcVSuAGENYBBc4RM6kM1PUwF6lPBqPeq+38/Y82vxJy7tD3f7L7mrunstRokPdNV40LtB+Fug8Zhas1laKsjzcl5Zpu78y9USwEAIAQFLa6mKo47N7o9MR6k/AIzfSjlgvPU4XCZ4HBDtmR13wF1EoRuxMlSNAMEuaOc+Q+sIJaRZYFQMolbqs0ndFOK1L6cLTRm2OgyNfjyKhXw6qarc9Bo6tbyWyNJz4gheS4uLs9yBDYrUTNMRoYPNcFzllDuuc7bIDnougLhsPtaxcfcZmeuwWjDQvLM+X1Kak8quO3hVxVHEaaDwyXqrYvpRyxSC0WXA1p3OvJE7iM8zaIqehHKR4LpJ7pilsqOa3E3UH0VGIipR1LIpN2Z1Zr3aRD5B8I/XVeZKi1sRlRkttR6zWhriY88s/JVNNblWz1JngEQdN1w67ClqvFrMhmeS7Yi5dCptFtLzMR6oRuxL/EGOJaahESMQGINJiec90afJe1guEY2dSOLUU0tMreVyj5aPn1tfrqfOcS4jhKUZYdS7z1vrJJ+d3r87dBe7a9anV9pRccYPvDQ9Z1B4Ffc1IUp0slRadOnt08j4unOpCpmpvXr19/3N9Y+3rmN/zNIfipHM/6Hf8A0vCqcHUpf+Mvf7r7HtQ4q4r/ANY+32f3LOxdvLHUIBe6mT99sDxLZA81lqcHxUNUk/R/exop8Uw8+dvU0lKq1wDmkOaRIIMgjiCNV5kouLs1ZnoRkpK62O1w6c1KgaCTkAuNpK7Oxi5OyKGpVGN3N3yCKSkro9OMHkXkj3FtwXTlhHFnKkaraWGK5loK4iqCtKwsulwUf+oOh9Y+iPYjPwMfecioozrcoLZedFssc/PQxnHkuuSW5vhSm9UhBg0c0hzZ1GnirU01oXt8nuMWuiA5zdA4ZeKyYmjnjmW6K496JW3RZ4e6dW5fmvMET29q+lNo1Pqf3RJvQSL+x2f2Fmjc5nqV69KmoJRM3iqJFZYqWJ48yr29DZUdoljeTZZ0IUY7lFJ2kVlmIDhOmnmps0TvbQ4rU8JLSm52Luriz7Gw7eSrdGLJqckKWmw4RiaTkqZ0bK6LI1L6MSNQ7knqZVFkWZV0Pa9VrRicQ1uskwAqFQnOpkppt9EebXcaLbk7Iyd6dpw9wYwubTnvPHvOHBvAc9V9Vw3gsKLVSvrLpyX3fyXzPmsfxKpUi40NP3+y/H0Lm4LIajRUcMFIj+mz7RH3idgdh4r6Gda2kT5KdBJ2k7vn9i8rVW028BsAqYxlNiUlBCbbM6qcT8hsN4+SudSNNWiVKDm7yELWwB7gNAYV8G3FNlM0lJpCHZvtlWu22ukudZ3P/qUpJGEx32DZ41y1iDy83HYSNdNPfk/zkfRYGpalGx+jLPWa9rXsIc1wDmkaFpEgjkQV8jKLi2nuj1k7q6K2/LTBYwanvHoNPX4LLXntE34One8/h+fnMrbQCYe0aa8SOCrjNxeZfE1waV4yPaFSXE8VtTTV0JxtE4rtgqSJQd0cB5iEJNK9zxDp5Z6gxYiQBpmeE/X0XXscmnlsiov2+y8+xoS7Yubn4D6qlztotzRh8Mod+oVNHs/WdmYb1OfooKnI1PFQWxKLotFKSx08cJ+R1UlGcdiPb0p+JCxvSs0w/vcQ4fqEVWSZZ2MGrxLCyWhrjjG4g8eh5qqtQVRZ4b9CiUHFjl23WXVPavyGoCUKDi80tzNUnbbcYvi9qIHsy7/aJhasyi9RQoVL5rFSb3a0YaLS5x3I+SjKquRq7Bt3m9BR9utTDLi4T95uXwVeeS3LFToy0R3/AIwTGKkCeIlqmq76HOwS2kMm9BVyLC07HbopwqpuxBUXDmCuOnNTQ9Coz8LCKBYTWZntyzu0Xc3j0aR819BwOfjj6P6nzX9QQ1hL1X0MxYbP7WoymPtuDfAnM+Ur6A+YnLLFyPrrGAAAZACB0GipPJIv5YF2N2fAbD81Z2lo5UQyXd2TEqsmUt5VWOdLddzsVtoxlFamSrKLehje0dopvc3AQXCQSNI2E77qNVp7HqYCnUgnmVk9jyz35amta1teoGtAAAe4AACABnpCodKD1aXsa29dz79abTjrvPMtH+kx8vVfm85XqO59rSgo0IpevuT0qkdFNOxXKNyU0muzBjp9FZGTWsWQU5R0YtUdnrK00qikvMuitNjxWnQQC9WxU3GXMBniuOKe5JVJLZklGi1ohrQOghdSS2OOTe5Ihw4bVBcW7hdO2drnFosrH++0O66+ai4p7nYzlHZiQuVjTiYS08NWnqPzXFCzui3+4k1aWo3Us2IQ5zjxjug+X1UtypTs7pBRsVNghrGjwn1K4opCU5PdkraYGgA6ABdsRbbOkAjbLADm3I8OKkmWwq20ZVqZpBARF0lw4D5FVN3zLyOlGshqM723H9Kn+M/8V7nA/HP0R89/UHgh6s87LXS5hFQianA6MHA8zv5cV9RlUY3kfAYnEOpLLDZfM2gndZSB6h0prwtuLut934/ktlKll1e5kqVL6LYhFjcWlxEACc9/BTdSN7EVTla5i7+sLaTxhya4ExwI1jlmFVUjZ6Hs4KvKrB5t0Wdj7O1302PawkOa1wMHQgEKh14LRstlTldn2S9SKdqqs0BcHDq4An1JX5xWVpux9zhZZqMb+hNQr6z+6hGRZOn0GxZyYLnYeQ+qsyvm7FHaJaJXOTRYMsZ47a+SJJczueb1sTCzg7+i1KtIrdRrkRmkds+inGunuiWdc9DgiNVdGSlsSvcF06CAq7PWmsTsZCm1oXyjamWigUAgBACA5c6BJ2XQtT1pkSgPVwFFbGw93VWLY103eKIHOgTwRuyuTK+76svdO+azUneWvMuqKyQlWbDiOaqatoWRd0K17KKpa2JwuD52aYIHU5+gX0nBMO6aeIns9Euvn+fY+I/qniEZyWEp7rWT6eX7v4Lra1oUQwQP36r15ScndnycYqKsiRRJEdemXNLQYnU8t1KDSdyMldWI6FjYzQZ8TmfyUpVZS3ORpxiL3raYGAanXkFZQp3eZldadllMfa7G62WyjZKWb3ODJ1w4jLieTWguPRMTVjCLk9kj0uG0moN9T9K2G7qVKmykxgw02NY2QCcLQAM98gvip1ZTk5N76nvKKSsU/bG6xUYKrR325Hm3n0PxWHEwusx6WArWlkfP6lHcdOZLjIYJ89v1xWWCV7s9GtJ2suZzbb5xPwsDnHg0SVyUm3oIQjBalhYKDh/UrZGMm8OvNTjG2siqpO/dgNVLS0tyPJSc01oQjTkpaoiLpXCaVj3FlBzH60XVJrVC3NEFcuAloB5FaYYhbSJxs9ystNtee6Rh48VsjZ6o0RpxWotRfhcDwKkWSV1YvwVUYj1ACA8JQFVbrZi7rdPippGinTtqy0p6DoFEzvcKj8IJOyBK7sUNWoXEk7qw2xVlYTvB0MPPJVVn3SyC7wldnv8AgVRS8aLKmxHeOTzxMQOJK1YXCvEYjJy3fkuf2PP4jxBYLCOrz2iusnt7bvyRPZ6WERvqTxO6+tdtlolovQ/Mbttyk7t6t9W92SLgBAR1a7W6uA+PkpRhKWyIuSW7ErRegHuiTxOQV0cO/wBRVKsuRj74v3VtMy46v2HTiVbKokrRNOGwTk89T2Ppn8E+yBpMN4Vm/wBSqIog6tpnMvPN+Uch/cvmuK4rM+xjy39enw+vofQUKdtT6qvGNJ49oIIOYORHJGrnU2ndGLvuwuss4M21ntYCfskzqN9159Wk6e2zPYoYhVrX3R1TZTszSyn725Op5kqDahotyyMJVHeWwsLQa2hEDU7BQd5FyUYbEj6bQIDsvNGl1EZS6HjKbfv/ACXEl1OuUuhI6oRu0/H0Um2RUU+TODWMA7g+YUcxJQV7BVGMExlwPyKnGco96Jxd12K2pZuC208anpNWNCZPRtxa3CRmNFrVpaplUqV3cYu604hhOo9UkiFSFtUM0qmKeRI8lxlbVhG8bUCMLT1+ilFF1KHNlcpF5oKRyHQKswvcUvWpDQOJ+C7EtorW5VKZpEr0d3QOJWeu9kWUlqR3Uz3neCjRWrZKq+QvT79Rz9gSB13PhovqcBhuwo3l4p6vyXJH5zxvH/3eJyxfchovN83+y8kNLWeQCATvG1YBA94+g4q6jTzO72Kqs8q0KVbTIZm/b0LiabDDRk4j7R3HRZ6k76I9jB4VRSqS35eRpf4Vdhv5+r7esP8AK0nZg/8AdeM8A/tGWLy3MeVj8Z2EcsfE/l5/Y9alTcnfkfoZogQMgF8wbT1ACAUvWwNr0zTdluCNQ4aFQqQU1ZltGq6U8yPntto1failUmQ4B8btnNw4yF5Ne9OMuqPdjNThmgNMq08LG0/cL9RlqYz3naDmqsNVU4JXu/mLNb7jlSkM8wI/Wa0OKOxm7BZ3N4eJhItCakRm0MYCQepS6Wx2zlueOrEiFFyZJQW5wSuEjxcOnhEqUZOOzBx7EajI8lohi6kd9fUb7nrC5rS0QZ33WqONg/ErHHFN3EqrS0SchxWiNenLZli1I6dUO0IKnGalsdaa3Li660gtO2nRckjLVjZ3Fr0qS6BsPVSiWUVZXEXvAEnRJSUVdlqVyltNbG6fJYpSzO5pjGyJaFQ4C0e84x0EZn9bkL1eE4dVJuUvCrfF8l+cj5/+ose8NRyQffnovJc3+y82TU2BoAGgX0jbbuz8+SSVkdLh04r4sJw67SpRtfXYjK9tCltdnc3N5EnnJK2QnF6RMs4NasTruhriNgT6Kx7EYK8kjGXXYH2itToUxL6rwxvVx1PIZk8gVhnNQi5S2R9OlyR+rrjuqnZLPTs9IQym0NHEndx5kyTzK+PrVZVZucuZ6EY5VYeVRIEAIAQCttu+nV99ucQHD3h0PyVc6cZrUuo150neLMvefZxtFwrgtIBM9wBxd9kucNR84XnywUKLzx/P2PTo4t1nkat8TPWq8DPdJ8pnqqzdckNKuWB3s6mEycWF2fOeCnkla9iHawva6uKtpOOQa48gCfRcsybkluyxBqsbNSk8DjhI85Rwa1aIxqQeia9yD/EM9MvVRsTOql4DYT1ySwBt4DcEeqWBPTtLTv55LlhcmXDoICB9kYTOEA8RkfGNVZCrKLumSzPY8NnI90rbDHf7r2OXvuIWyq5n2Cee3mFc8VF+EshFPmVVe0l+unBVyk5bl8YqJE0TkFFuxJu2565lZshrR1kEr6fAY7h1KjGDqa89Gtfb4eh+dcXwfEsViZVez02jrF91bc/i/NilW01mnvEjqB9F7lGWHrRzU2mvJ3PnK8MRQllqpxfmrA28qnEHwCsdCBUq0jx941DvHQBdVGCOOrIWc4kyTJViSWxW3fcr76tYp0j95wwjx1Pgo1JWRpwlJ1Ki6LVmn/gR2cL6tS3vHdpg06U7vcO+4dG93/WeC+e4tXywVJbvV+n/AH6H1FCGtz7cvnzUCAEAIAQAgPHtBEEAg7HMI1c6m07oSNz2ecXsac/hHwVfZQ6It/uKtrZn7jwCsKQQAgKq8ez9CtmWYXfeb3T47HxCqnRhLkaaWLq09ndeZmL07KVaYLqZ9o0cBDh4b+Hkss8PKOq1PRo46E9JaP5GeWc3AgO2VXDQkICdlucNYK5YEovD+31SwOheA4H0SwJW2xh3jquWFzioaTvewnqAupyWx1Sa2If5SgO8IHR0+QUnOTVmdlUbVmJlcIkVeiHiHft0WrB4yrhanaU3r8n5MyYzBUsXSdOqtPmn1Ri74tVWzPipSlhPde05H0yPJffYLidPFQzQ35rmvzqfCYrgc6Esrl6O2j/OgkO0jP8Axu8wtvbIx/8AzZ/7IhrdpD9hkc3GfQLjrdEWQ4av1S9j3s1cde9LU2i0njUeR3adOczHoBufErHicTGlBzn/AN8j06NBRWWCP03c92U7LRp2ei3DTptwtG/Mk7kmSTxJXyVWrKrNzluz0oxUVZDirOggBACAEAIAQAgBACAEAIAQFFffZplaXshlTj9l34hx5j1VFSgparc24fGSp6S1RiLdYKlF2Go0tO3A9DusMoOLsz16dWFRXixZRLAQAgBACAEAIAQAgOa1JrwWuAc06giQfBTp1J05KUHZrmiM4RnHLJXRie0fZEMa6rQmBm6mc4G5afkV9Vw3jXayVKvu9nyfr0fy9D5/G8L7NOpS25rp9/r6mVsNkfWqMpUmlz3uDWtG5OnQc9l78pKKcpbI8dK5+new3ZSnd1mFJsOqOh1Wpu98f8RoB8yV8pi8VLETvyWyN1OCijRLKWAgBACAEAIAQAgBACAEAIAQAgBARWmzsqNLXtDmnYrjipKzJQnKDvF2MnenY8iXUHSPuOOfg7fx81knhucT06PEFtUXxMxabM+mcL2lp4ER5cVlcWnZnownGavF3IlwkCAEAIAQAgBACAht1rZRpuqvMNYJP0HMmAOZCto0pVaihDd/nyK6tSNODlLZC38CLmFWvWt5aA1gwUxs2o/OpH4WwOj19hxSvalGnfV7/D7v6HyNGPebtt+fQ+2LwTUCAEAIAQAgBACAEAIAQAgBACAEAIAQAgIrRZmVBhe0OHAiVxxT0ZKM5Rd4uxnbw7HsdJpOLD9095vnqPVZp4ZPwm+lxCS0mrmZt9y16PvUzH3m95vmNPFZpUpR3R6FPE06mzK9Vl4IAQAgBAT2OyPquw02lx5bcydAF2MXJ2RCdSMFeTsbCw9jqBpYbTTZWJIJDhiaI0gHfmvSw0ZUe8nqeJi8T2zsti8u27qNnYKdCkykwEnCxoaJOpgb81fOpKbvJ3MiSWw0oHQQAgBACAEAIAQAgBACAEAIAQAgBACAEAIAQAgFLTdlGp79NjucCfPVQlTjLdFsK1SHhbKu0dkbO73cTOjpH/tKqeGg9jRHH1VvZlbV7FOnu1hHNsfAqp4V8maI8SXOJBU7G1h7r2HrI+RXHhZdSa4jT5pi9l7LVzUDXgNbu7E05cgDMqMcPNuzLJ46ko3jqzcWGxMotDKbQB6k8Sdyt0YKKsjx6lSVSWaTGFIrBACAEAIAQAgP/9k="/>
          <p:cNvSpPr>
            <a:spLocks noChangeAspect="1" noChangeArrowheads="1"/>
          </p:cNvSpPr>
          <p:nvPr/>
        </p:nvSpPr>
        <p:spPr bwMode="auto">
          <a:xfrm>
            <a:off x="155575" y="-2117725"/>
            <a:ext cx="4486275" cy="4419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55304" name="Picture 8" descr="http://www.taspen.com/wp-content/uploads/2014/09/AutoKlim-HR2014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2656"/>
            <a:ext cx="1907704" cy="1080120"/>
          </a:xfrm>
          <a:prstGeom prst="rect">
            <a:avLst/>
          </a:prstGeom>
          <a:noFill/>
        </p:spPr>
      </p:pic>
      <p:pic>
        <p:nvPicPr>
          <p:cNvPr id="55306" name="Picture 10" descr="http://www.taspen.com/wp-content/uploads/2014/11/tht-sapt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332656"/>
            <a:ext cx="1872208" cy="1080120"/>
          </a:xfrm>
          <a:prstGeom prst="rect">
            <a:avLst/>
          </a:prstGeom>
          <a:noFill/>
        </p:spPr>
      </p:pic>
      <p:pic>
        <p:nvPicPr>
          <p:cNvPr id="55308" name="Picture 12" descr="http://www.antarasumut.com/image/2016/02/ori/20160217deliserdang_pensiu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332656"/>
            <a:ext cx="1800200" cy="1080120"/>
          </a:xfrm>
          <a:prstGeom prst="rect">
            <a:avLst/>
          </a:prstGeom>
          <a:noFill/>
        </p:spPr>
      </p:pic>
      <p:pic>
        <p:nvPicPr>
          <p:cNvPr id="55310" name="Picture 14" descr="http://www.taspen.com/wp-content/uploads/2014/10/tht-zulkifl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332657"/>
            <a:ext cx="1800200" cy="1080120"/>
          </a:xfrm>
          <a:prstGeom prst="rect">
            <a:avLst/>
          </a:prstGeom>
          <a:noFill/>
        </p:spPr>
      </p:pic>
      <p:pic>
        <p:nvPicPr>
          <p:cNvPr id="55312" name="Picture 16" descr="https://encrypted-tbn1.gstatic.com/images?q=tbn:ANd9GcRBYQzpkztdPIs3mRBotxy3Ke9www353lB88yG2YsfRZJsmoDnQhw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7380312" y="332656"/>
            <a:ext cx="1763688" cy="1080120"/>
          </a:xfrm>
          <a:prstGeom prst="rect">
            <a:avLst/>
          </a:prstGeom>
          <a:noFill/>
        </p:spPr>
      </p:pic>
      <p:sp>
        <p:nvSpPr>
          <p:cNvPr id="15" name="Rounded Rectangle 14"/>
          <p:cNvSpPr/>
          <p:nvPr/>
        </p:nvSpPr>
        <p:spPr>
          <a:xfrm>
            <a:off x="2915816" y="2564904"/>
            <a:ext cx="2160240" cy="10801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22300">
              <a:lnSpc>
                <a:spcPct val="50000"/>
              </a:lnSpc>
              <a:spcAft>
                <a:spcPts val="0"/>
              </a:spcAft>
            </a:pPr>
            <a:r>
              <a:rPr lang="id-ID" sz="4400" b="1" dirty="0" smtClean="0">
                <a:solidFill>
                  <a:schemeClr val="accent5">
                    <a:lumMod val="50000"/>
                  </a:schemeClr>
                </a:solidFill>
                <a:latin typeface="Mistral" pitchFamily="66" charset="0"/>
                <a:ea typeface="BatangChe" pitchFamily="49" charset="-127"/>
                <a:cs typeface="Aharoni" pitchFamily="2" charset="-79"/>
              </a:rPr>
              <a:t>Asuransi</a:t>
            </a:r>
          </a:p>
          <a:p>
            <a:pPr lvl="0" algn="ctr" defTabSz="622300">
              <a:lnSpc>
                <a:spcPct val="50000"/>
              </a:lnSpc>
              <a:spcAft>
                <a:spcPts val="0"/>
              </a:spcAft>
            </a:pPr>
            <a:r>
              <a:rPr lang="id-ID" sz="4400" b="1" dirty="0" smtClean="0">
                <a:solidFill>
                  <a:schemeClr val="accent5">
                    <a:lumMod val="50000"/>
                  </a:schemeClr>
                </a:solidFill>
                <a:latin typeface="Mistral" pitchFamily="66" charset="0"/>
                <a:ea typeface="BatangChe" pitchFamily="49" charset="-127"/>
                <a:cs typeface="Aharoni" pitchFamily="2" charset="-79"/>
              </a:rPr>
              <a:t>Dwiguna</a:t>
            </a:r>
            <a:endParaRPr lang="id-ID" sz="4400" b="1" dirty="0">
              <a:solidFill>
                <a:schemeClr val="accent5">
                  <a:lumMod val="50000"/>
                </a:schemeClr>
              </a:solidFill>
              <a:latin typeface="Mistral" pitchFamily="66" charset="0"/>
              <a:ea typeface="BatangChe" pitchFamily="49" charset="-127"/>
              <a:cs typeface="Aharoni" pitchFamily="2" charset="-79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2339752" y="3356992"/>
            <a:ext cx="576064" cy="36004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339752" y="3933056"/>
            <a:ext cx="648072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786" name="AutoShape 2" descr="Image result for uang rupia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7" name="Rounded Rectangle 26"/>
          <p:cNvSpPr/>
          <p:nvPr/>
        </p:nvSpPr>
        <p:spPr>
          <a:xfrm>
            <a:off x="5436096" y="2276872"/>
            <a:ext cx="3168352" cy="16561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622300">
              <a:lnSpc>
                <a:spcPct val="50000"/>
              </a:lnSpc>
              <a:spcAft>
                <a:spcPts val="0"/>
              </a:spcAft>
            </a:pPr>
            <a:r>
              <a:rPr lang="id-ID" sz="2400" b="1" dirty="0" smtClean="0">
                <a:solidFill>
                  <a:schemeClr val="accent5">
                    <a:lumMod val="50000"/>
                  </a:schemeClr>
                </a:solidFill>
                <a:latin typeface="Mistral" pitchFamily="66" charset="0"/>
                <a:ea typeface="BatangChe" pitchFamily="49" charset="-127"/>
                <a:cs typeface="Aharoni" pitchFamily="2" charset="-79"/>
              </a:rPr>
              <a:t>Pensiun</a:t>
            </a:r>
          </a:p>
          <a:p>
            <a:pPr lvl="0" algn="just" defTabSz="622300">
              <a:lnSpc>
                <a:spcPct val="50000"/>
              </a:lnSpc>
              <a:spcAft>
                <a:spcPts val="0"/>
              </a:spcAft>
            </a:pPr>
            <a:endParaRPr lang="id-ID" sz="2400" b="1" dirty="0" smtClean="0">
              <a:solidFill>
                <a:schemeClr val="accent5">
                  <a:lumMod val="50000"/>
                </a:schemeClr>
              </a:solidFill>
              <a:latin typeface="Mistral" pitchFamily="66" charset="0"/>
              <a:ea typeface="BatangChe" pitchFamily="49" charset="-127"/>
              <a:cs typeface="Aharoni" pitchFamily="2" charset="-79"/>
            </a:endParaRPr>
          </a:p>
          <a:p>
            <a:pPr lvl="0" algn="just" defTabSz="622300">
              <a:lnSpc>
                <a:spcPct val="50000"/>
              </a:lnSpc>
              <a:spcAft>
                <a:spcPts val="0"/>
              </a:spcAft>
            </a:pPr>
            <a:r>
              <a:rPr lang="id-ID" sz="2400" b="1" dirty="0" smtClean="0">
                <a:solidFill>
                  <a:schemeClr val="accent5">
                    <a:lumMod val="50000"/>
                  </a:schemeClr>
                </a:solidFill>
                <a:latin typeface="Mistral" pitchFamily="66" charset="0"/>
                <a:ea typeface="BatangChe" pitchFamily="49" charset="-127"/>
                <a:cs typeface="Aharoni" pitchFamily="2" charset="-79"/>
              </a:rPr>
              <a:t>Meninggal Dunia</a:t>
            </a:r>
          </a:p>
          <a:p>
            <a:pPr lvl="0" algn="just" defTabSz="622300">
              <a:lnSpc>
                <a:spcPct val="50000"/>
              </a:lnSpc>
              <a:spcAft>
                <a:spcPts val="0"/>
              </a:spcAft>
            </a:pPr>
            <a:endParaRPr lang="id-ID" sz="2400" b="1" dirty="0" smtClean="0">
              <a:solidFill>
                <a:schemeClr val="accent5">
                  <a:lumMod val="50000"/>
                </a:schemeClr>
              </a:solidFill>
              <a:latin typeface="Mistral" pitchFamily="66" charset="0"/>
              <a:ea typeface="BatangChe" pitchFamily="49" charset="-127"/>
              <a:cs typeface="Aharoni" pitchFamily="2" charset="-79"/>
            </a:endParaRPr>
          </a:p>
          <a:p>
            <a:pPr lvl="0" algn="just" defTabSz="622300">
              <a:lnSpc>
                <a:spcPct val="50000"/>
              </a:lnSpc>
              <a:spcAft>
                <a:spcPts val="0"/>
              </a:spcAft>
            </a:pPr>
            <a:r>
              <a:rPr lang="id-ID" sz="2400" b="1" dirty="0" smtClean="0">
                <a:solidFill>
                  <a:schemeClr val="accent5">
                    <a:lumMod val="50000"/>
                  </a:schemeClr>
                </a:solidFill>
                <a:latin typeface="Mistral" pitchFamily="66" charset="0"/>
                <a:ea typeface="BatangChe" pitchFamily="49" charset="-127"/>
                <a:cs typeface="Aharoni" pitchFamily="2" charset="-79"/>
              </a:rPr>
              <a:t>Berhenti karena alasan lain</a:t>
            </a:r>
            <a:endParaRPr lang="id-ID" sz="2400" b="1" dirty="0">
              <a:solidFill>
                <a:schemeClr val="accent5">
                  <a:lumMod val="50000"/>
                </a:schemeClr>
              </a:solidFill>
              <a:latin typeface="Mistral" pitchFamily="66" charset="0"/>
              <a:ea typeface="BatangChe" pitchFamily="49" charset="-127"/>
              <a:cs typeface="Aharoni" pitchFamily="2" charset="-79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436096" y="3933056"/>
            <a:ext cx="3419872" cy="16561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622300">
              <a:lnSpc>
                <a:spcPct val="50000"/>
              </a:lnSpc>
              <a:spcAft>
                <a:spcPts val="0"/>
              </a:spcAft>
            </a:pPr>
            <a:r>
              <a:rPr lang="id-ID" sz="2400" b="1" dirty="0" smtClean="0">
                <a:solidFill>
                  <a:srgbClr val="0070C0"/>
                </a:solidFill>
                <a:latin typeface="Mistral" pitchFamily="66" charset="0"/>
                <a:ea typeface="BatangChe" pitchFamily="49" charset="-127"/>
                <a:cs typeface="Aharoni" pitchFamily="2" charset="-79"/>
              </a:rPr>
              <a:t>Pegawai Meninggal Dunia</a:t>
            </a:r>
          </a:p>
          <a:p>
            <a:pPr lvl="0" algn="just" defTabSz="622300">
              <a:lnSpc>
                <a:spcPct val="50000"/>
              </a:lnSpc>
              <a:spcAft>
                <a:spcPts val="0"/>
              </a:spcAft>
            </a:pPr>
            <a:endParaRPr lang="id-ID" sz="2400" b="1" dirty="0" smtClean="0">
              <a:solidFill>
                <a:srgbClr val="0070C0"/>
              </a:solidFill>
              <a:latin typeface="Mistral" pitchFamily="66" charset="0"/>
              <a:ea typeface="BatangChe" pitchFamily="49" charset="-127"/>
              <a:cs typeface="Aharoni" pitchFamily="2" charset="-79"/>
            </a:endParaRPr>
          </a:p>
          <a:p>
            <a:pPr lvl="0" algn="just" defTabSz="622300">
              <a:lnSpc>
                <a:spcPct val="50000"/>
              </a:lnSpc>
              <a:spcAft>
                <a:spcPts val="0"/>
              </a:spcAft>
            </a:pPr>
            <a:r>
              <a:rPr lang="id-ID" sz="2400" b="1" dirty="0" smtClean="0">
                <a:solidFill>
                  <a:srgbClr val="0070C0"/>
                </a:solidFill>
                <a:latin typeface="Mistral" pitchFamily="66" charset="0"/>
                <a:ea typeface="BatangChe" pitchFamily="49" charset="-127"/>
                <a:cs typeface="Aharoni" pitchFamily="2" charset="-79"/>
              </a:rPr>
              <a:t>Isteri/Suami Meninggal Dunia</a:t>
            </a:r>
          </a:p>
          <a:p>
            <a:pPr lvl="0" algn="just" defTabSz="622300">
              <a:lnSpc>
                <a:spcPct val="50000"/>
              </a:lnSpc>
              <a:spcAft>
                <a:spcPts val="0"/>
              </a:spcAft>
            </a:pPr>
            <a:endParaRPr lang="id-ID" sz="2400" b="1" dirty="0" smtClean="0">
              <a:solidFill>
                <a:srgbClr val="0070C0"/>
              </a:solidFill>
              <a:latin typeface="Mistral" pitchFamily="66" charset="0"/>
              <a:ea typeface="BatangChe" pitchFamily="49" charset="-127"/>
              <a:cs typeface="Aharoni" pitchFamily="2" charset="-79"/>
            </a:endParaRPr>
          </a:p>
          <a:p>
            <a:pPr lvl="0" algn="just" defTabSz="622300">
              <a:lnSpc>
                <a:spcPct val="50000"/>
              </a:lnSpc>
              <a:spcAft>
                <a:spcPts val="0"/>
              </a:spcAft>
            </a:pPr>
            <a:r>
              <a:rPr lang="id-ID" sz="2400" b="1" dirty="0" smtClean="0">
                <a:solidFill>
                  <a:srgbClr val="0070C0"/>
                </a:solidFill>
                <a:latin typeface="Mistral" pitchFamily="66" charset="0"/>
                <a:ea typeface="BatangChe" pitchFamily="49" charset="-127"/>
                <a:cs typeface="Aharoni" pitchFamily="2" charset="-79"/>
              </a:rPr>
              <a:t>Anaka Meninggal Dunia</a:t>
            </a:r>
            <a:endParaRPr lang="id-ID" sz="2400" b="1" dirty="0">
              <a:solidFill>
                <a:srgbClr val="0070C0"/>
              </a:solidFill>
              <a:latin typeface="Mistral" pitchFamily="66" charset="0"/>
              <a:ea typeface="BatangChe" pitchFamily="49" charset="-127"/>
              <a:cs typeface="Aharoni" pitchFamily="2" charset="-79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5148064" y="2708920"/>
            <a:ext cx="432048" cy="216024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148064" y="3068960"/>
            <a:ext cx="432048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148064" y="3212976"/>
            <a:ext cx="432048" cy="144016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5220072" y="4365104"/>
            <a:ext cx="360040" cy="144016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220072" y="4725144"/>
            <a:ext cx="36004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220072" y="4869160"/>
            <a:ext cx="360040" cy="144016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8794" name="Picture 10" descr="https://encrypted-tbn1.gstatic.com/images?q=tbn:ANd9GcTAYVBSGNMOjXaB5Lp9CLjtgjfsTbrtRn8_0avu_gn_oU7F0DZxq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5372793"/>
            <a:ext cx="3313212" cy="1512591"/>
          </a:xfrm>
          <a:prstGeom prst="rect">
            <a:avLst/>
          </a:prstGeom>
          <a:noFill/>
        </p:spPr>
      </p:pic>
      <p:sp>
        <p:nvSpPr>
          <p:cNvPr id="26" name="Rounded Rectangle 25"/>
          <p:cNvSpPr/>
          <p:nvPr/>
        </p:nvSpPr>
        <p:spPr>
          <a:xfrm>
            <a:off x="827584" y="2996952"/>
            <a:ext cx="1071736" cy="72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22300">
              <a:lnSpc>
                <a:spcPct val="90000"/>
              </a:lnSpc>
              <a:spcAft>
                <a:spcPts val="0"/>
              </a:spcAft>
            </a:pPr>
            <a:r>
              <a:rPr lang="id-ID" sz="4400" dirty="0" smtClean="0">
                <a:solidFill>
                  <a:srgbClr val="002060"/>
                </a:solidFill>
                <a:latin typeface="Mistral" pitchFamily="66" charset="0"/>
                <a:ea typeface="BatangChe" pitchFamily="49" charset="-127"/>
                <a:cs typeface="Angsana New" pitchFamily="18" charset="-34"/>
              </a:rPr>
              <a:t>THT</a:t>
            </a:r>
            <a:endParaRPr lang="id-ID" sz="4400" dirty="0">
              <a:solidFill>
                <a:srgbClr val="002060"/>
              </a:solidFill>
              <a:latin typeface="Mistral" pitchFamily="66" charset="0"/>
              <a:ea typeface="BatangChe" pitchFamily="49" charset="-127"/>
              <a:cs typeface="Angsana New" pitchFamily="18" charset="-34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http://www.tatadana.com/wp-content/uploads/2013/09/ilustrasifoto-tabunganberjangka-300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764704"/>
            <a:ext cx="913284" cy="936104"/>
          </a:xfrm>
          <a:prstGeom prst="rect">
            <a:avLst/>
          </a:prstGeom>
          <a:noFill/>
        </p:spPr>
      </p:pic>
      <p:sp>
        <p:nvSpPr>
          <p:cNvPr id="16" name="Rounded Rectangle 15"/>
          <p:cNvSpPr/>
          <p:nvPr/>
        </p:nvSpPr>
        <p:spPr>
          <a:xfrm>
            <a:off x="611560" y="2132856"/>
            <a:ext cx="7920880" cy="10801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id-ID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just">
              <a:spcAft>
                <a:spcPts val="600"/>
              </a:spcAft>
              <a:buBlip>
                <a:blip r:embed="rId3"/>
              </a:buBlip>
            </a:pPr>
            <a:r>
              <a:rPr lang="id-ID" b="1" dirty="0" smtClean="0">
                <a:solidFill>
                  <a:schemeClr val="tx1"/>
                </a:solidFill>
                <a:latin typeface="Arial Narrow" pitchFamily="34" charset="0"/>
              </a:rPr>
              <a:t>  Isteri/Suami Meninggal Dunia, Asuransi Kematian = 1,50 x P</a:t>
            </a:r>
          </a:p>
          <a:p>
            <a:pPr algn="just">
              <a:spcAft>
                <a:spcPts val="600"/>
              </a:spcAft>
              <a:buBlip>
                <a:blip r:embed="rId3"/>
              </a:buBlip>
            </a:pPr>
            <a:r>
              <a:rPr lang="id-ID" b="1" dirty="0" smtClean="0">
                <a:solidFill>
                  <a:schemeClr val="tx1"/>
                </a:solidFill>
                <a:latin typeface="Arial Narrow" pitchFamily="34" charset="0"/>
              </a:rPr>
              <a:t>  Anak Meninggal Dunia, Asuransi Kematian =  0,75 x P</a:t>
            </a:r>
          </a:p>
          <a:p>
            <a:pPr algn="just"/>
            <a:r>
              <a:rPr lang="id-ID" b="1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endParaRPr lang="id-ID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11560" y="3284984"/>
            <a:ext cx="7920880" cy="122413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id-ID" b="1" u="sng" dirty="0" smtClean="0">
              <a:solidFill>
                <a:schemeClr val="accent2">
                  <a:lumMod val="50000"/>
                </a:schemeClr>
              </a:solidFill>
              <a:latin typeface="Arial Narrow" pitchFamily="34" charset="0"/>
            </a:endParaRPr>
          </a:p>
          <a:p>
            <a:pPr algn="just">
              <a:spcAft>
                <a:spcPts val="1200"/>
              </a:spcAft>
            </a:pPr>
            <a:endParaRPr lang="id-ID" b="1" u="sng" dirty="0" smtClean="0">
              <a:solidFill>
                <a:schemeClr val="accent2">
                  <a:lumMod val="50000"/>
                </a:schemeClr>
              </a:solidFill>
              <a:latin typeface="Arial Narrow" pitchFamily="34" charset="0"/>
            </a:endParaRPr>
          </a:p>
          <a:p>
            <a:pPr algn="just">
              <a:spcAft>
                <a:spcPts val="600"/>
              </a:spcAft>
              <a:buBlip>
                <a:blip r:embed="rId4"/>
              </a:buBlip>
            </a:pPr>
            <a:r>
              <a:rPr lang="id-ID" b="1" u="sng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Peserta Pensiun</a:t>
            </a:r>
            <a:r>
              <a:rPr lang="id-ID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, THT = (0.60 x MI1 x P1) + (0.60 x MI2 x P2 - P1 )</a:t>
            </a:r>
          </a:p>
          <a:p>
            <a:pPr algn="just">
              <a:spcAft>
                <a:spcPts val="600"/>
              </a:spcAft>
              <a:buBlip>
                <a:blip r:embed="rId4"/>
              </a:buBlip>
            </a:pPr>
            <a:r>
              <a:rPr lang="id-ID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id-ID" b="1" u="sng" dirty="0" smtClean="0">
                <a:solidFill>
                  <a:srgbClr val="FF0000"/>
                </a:solidFill>
                <a:latin typeface="Arial Narrow" pitchFamily="34" charset="0"/>
              </a:rPr>
              <a:t>Peserta M.Dunia</a:t>
            </a:r>
            <a:r>
              <a:rPr lang="id-ID" b="1" dirty="0" smtClean="0">
                <a:solidFill>
                  <a:srgbClr val="FF0000"/>
                </a:solidFill>
                <a:latin typeface="Arial Narrow" pitchFamily="34" charset="0"/>
              </a:rPr>
              <a:t>, THT = (0.60 x Y1 x P1) + (0.60 x Y2 x P2 - P1) + Askem = 2 x P2</a:t>
            </a:r>
          </a:p>
          <a:p>
            <a:pPr algn="just">
              <a:spcAft>
                <a:spcPts val="600"/>
              </a:spcAft>
              <a:buBlip>
                <a:blip r:embed="rId4"/>
              </a:buBlip>
            </a:pPr>
            <a:r>
              <a:rPr lang="id-ID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id-ID" b="1" u="sng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Peserta Keluar</a:t>
            </a:r>
            <a:r>
              <a:rPr lang="id-ID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, Nilai Tunai THT = (F</a:t>
            </a:r>
            <a:r>
              <a:rPr lang="id-ID" sz="14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aktor</a:t>
            </a:r>
            <a:r>
              <a:rPr lang="id-ID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1 x P1) + (F</a:t>
            </a:r>
            <a:r>
              <a:rPr lang="id-ID" sz="14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aktor</a:t>
            </a:r>
            <a:r>
              <a:rPr lang="id-ID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2 x (P2 – P1))</a:t>
            </a:r>
          </a:p>
          <a:p>
            <a:pPr algn="just"/>
            <a:endParaRPr lang="id-ID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 algn="just"/>
            <a:endParaRPr lang="id-ID" b="1" dirty="0">
              <a:solidFill>
                <a:schemeClr val="accent2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11560" y="4581128"/>
            <a:ext cx="7920880" cy="122413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id-ID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just"/>
            <a:endParaRPr lang="id-ID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just">
              <a:spcAft>
                <a:spcPts val="600"/>
              </a:spcAft>
              <a:buBlip>
                <a:blip r:embed="rId5"/>
              </a:buBlip>
            </a:pPr>
            <a:r>
              <a:rPr lang="id-ID" b="1" dirty="0" smtClean="0">
                <a:solidFill>
                  <a:schemeClr val="tx1"/>
                </a:solidFill>
                <a:latin typeface="Arial Narrow" pitchFamily="34" charset="0"/>
              </a:rPr>
              <a:t> Pensiunan Mng. Dunia, Askem = 2 x (1 + 0.1 B/12 x P2)</a:t>
            </a:r>
          </a:p>
          <a:p>
            <a:pPr algn="just">
              <a:spcAft>
                <a:spcPts val="600"/>
              </a:spcAft>
              <a:buBlip>
                <a:blip r:embed="rId5"/>
              </a:buBlip>
            </a:pPr>
            <a:r>
              <a:rPr lang="id-ID" b="1" dirty="0" smtClean="0">
                <a:solidFill>
                  <a:schemeClr val="tx1"/>
                </a:solidFill>
                <a:latin typeface="Arial Narrow" pitchFamily="34" charset="0"/>
              </a:rPr>
              <a:t> Isteri/Suami Mng. Dunia, Askem = 1,5 x (1 + 0.1 C/12 x P2</a:t>
            </a:r>
            <a:r>
              <a:rPr lang="id-ID" dirty="0" smtClean="0">
                <a:solidFill>
                  <a:schemeClr val="tx1"/>
                </a:solidFill>
                <a:latin typeface="Arial Narrow" pitchFamily="34" charset="0"/>
              </a:rPr>
              <a:t>)</a:t>
            </a:r>
          </a:p>
          <a:p>
            <a:pPr algn="just">
              <a:spcAft>
                <a:spcPts val="600"/>
              </a:spcAft>
              <a:buBlip>
                <a:blip r:embed="rId5"/>
              </a:buBlip>
            </a:pPr>
            <a:r>
              <a:rPr lang="id-ID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id-ID" b="1" dirty="0" smtClean="0">
                <a:solidFill>
                  <a:schemeClr val="tx1"/>
                </a:solidFill>
                <a:latin typeface="Arial Narrow" pitchFamily="34" charset="0"/>
              </a:rPr>
              <a:t>Anak Mng. Dunia, Askem = 0.75 x (1 + 0.1 C/12 x P2) </a:t>
            </a:r>
          </a:p>
          <a:p>
            <a:pPr algn="just"/>
            <a:r>
              <a:rPr lang="id-ID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</a:p>
          <a:p>
            <a:pPr algn="just"/>
            <a:r>
              <a:rPr lang="id-ID" b="1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endParaRPr lang="id-ID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923928" y="620688"/>
            <a:ext cx="4032448" cy="11521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id-ID" sz="3600" b="1" noProof="1" smtClean="0">
                <a:solidFill>
                  <a:schemeClr val="accent6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Perhitungan Hak  </a:t>
            </a:r>
            <a:endParaRPr lang="id-ID" sz="3600" b="1" noProof="1">
              <a:solidFill>
                <a:schemeClr val="accent6">
                  <a:lumMod val="75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74756" name="Picture 4" descr="https://pbs.twimg.com/profile_images/1824211175/Logo_rumus_aj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836712"/>
            <a:ext cx="3394348" cy="720080"/>
          </a:xfrm>
          <a:prstGeom prst="rect">
            <a:avLst/>
          </a:prstGeom>
          <a:noFill/>
        </p:spPr>
      </p:pic>
      <p:pic>
        <p:nvPicPr>
          <p:cNvPr id="24582" name="Picture 6" descr="http://scontent-a.cdninstagram.com/hphotos-xaf1/t51.2885-15/10838355_1514785205438417_1013779688_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8304" y="5949280"/>
            <a:ext cx="1440160" cy="908720"/>
          </a:xfrm>
          <a:prstGeom prst="rect">
            <a:avLst/>
          </a:prstGeom>
          <a:noFill/>
        </p:spPr>
      </p:pic>
      <p:pic>
        <p:nvPicPr>
          <p:cNvPr id="2" name="Picture 4" descr="http://3.bp.blogspot.com/-g2ZgLOGw8cI/VnqbFWsZdEI/AAAAAAAAAZ8/VBUwMOaYbnA/s1600/tabunga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24128" y="6093296"/>
            <a:ext cx="1512168" cy="720080"/>
          </a:xfrm>
          <a:prstGeom prst="rect">
            <a:avLst/>
          </a:prstGeom>
          <a:noFill/>
        </p:spPr>
      </p:pic>
      <p:pic>
        <p:nvPicPr>
          <p:cNvPr id="74758" name="Picture 6" descr="http://www.frontier.co.id/wp-content/uploads/2012/04/Apakah-Tabungan-Anak-Merupakan-Pasar-Masa-Depan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39952" y="5949280"/>
            <a:ext cx="1584176" cy="908720"/>
          </a:xfrm>
          <a:prstGeom prst="rect">
            <a:avLst/>
          </a:prstGeom>
          <a:noFill/>
        </p:spPr>
      </p:pic>
      <p:pic>
        <p:nvPicPr>
          <p:cNvPr id="74762" name="Picture 10" descr="http://assets.kompas.com/data/photo/2013/10/15/1432026shutterstock-102695807780x39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78497" y="5904656"/>
            <a:ext cx="1961455" cy="908720"/>
          </a:xfrm>
          <a:prstGeom prst="rect">
            <a:avLst/>
          </a:prstGeom>
          <a:noFill/>
        </p:spPr>
      </p:pic>
      <p:pic>
        <p:nvPicPr>
          <p:cNvPr id="74764" name="Picture 12" descr="http://www.indonesiainfrastructurenews.com/wp-content/uploads/2013/03/1200164620X31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9552" y="5877272"/>
            <a:ext cx="1872207" cy="9361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Grp="1" noChangeArrowheads="1"/>
          </p:cNvSpPr>
          <p:nvPr>
            <p:ph idx="1"/>
          </p:nvPr>
        </p:nvSpPr>
        <p:spPr>
          <a:xfrm>
            <a:off x="0" y="332656"/>
            <a:ext cx="9144000" cy="792088"/>
          </a:xfrm>
          <a:solidFill>
            <a:schemeClr val="accent5">
              <a:lumMod val="50000"/>
            </a:schemeClr>
          </a:solidFill>
          <a:ln>
            <a:noFill/>
          </a:ln>
        </p:spPr>
        <p:txBody>
          <a:bodyPr lIns="182880" tIns="0">
            <a:normAutofit fontScale="92500" lnSpcReduction="10000"/>
          </a:bodyPr>
          <a:lstStyle/>
          <a:p>
            <a:pPr marL="533400" indent="-533400" algn="r">
              <a:lnSpc>
                <a:spcPct val="80000"/>
              </a:lnSpc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endParaRPr lang="en-US" sz="700" b="1" dirty="0">
              <a:solidFill>
                <a:srgbClr val="7E766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w Cen MT" pitchFamily="34" charset="0"/>
            </a:endParaRPr>
          </a:p>
          <a:p>
            <a:pPr marL="533400" indent="-533400" algn="ctr">
              <a:lnSpc>
                <a:spcPct val="80000"/>
              </a:lnSpc>
              <a:buClr>
                <a:schemeClr val="tx1"/>
              </a:buClr>
              <a:buSzPct val="80000"/>
              <a:buFont typeface="Wingdings 2" pitchFamily="18" charset="2"/>
              <a:buNone/>
              <a:defRPr/>
            </a:pPr>
            <a:endParaRPr lang="id-ID" sz="2000" b="1" u="sng" dirty="0" smtClean="0">
              <a:solidFill>
                <a:schemeClr val="bg1"/>
              </a:solidFill>
              <a:latin typeface="Mistral" pitchFamily="66" charset="0"/>
              <a:cs typeface="AngsanaUPC" pitchFamily="18" charset="-34"/>
              <a:sym typeface="Wingdings" pitchFamily="2" charset="2"/>
            </a:endParaRPr>
          </a:p>
          <a:p>
            <a:pPr marL="533400" indent="-533400" algn="ctr">
              <a:lnSpc>
                <a:spcPct val="80000"/>
              </a:lnSpc>
              <a:buClr>
                <a:schemeClr val="tx1"/>
              </a:buClr>
              <a:buSzPct val="80000"/>
              <a:buFont typeface="Wingdings 2" pitchFamily="18" charset="2"/>
              <a:buNone/>
              <a:defRPr/>
            </a:pPr>
            <a:r>
              <a:rPr lang="id-ID" b="1" dirty="0" smtClean="0">
                <a:solidFill>
                  <a:schemeClr val="bg1"/>
                </a:solidFill>
                <a:latin typeface="Mistral" pitchFamily="66" charset="0"/>
                <a:cs typeface="AngsanaUPC" pitchFamily="18" charset="-34"/>
              </a:rPr>
              <a:t>CONTOH PERHITUNGAN HAK</a:t>
            </a:r>
            <a:r>
              <a:rPr lang="en-US" b="1" dirty="0" smtClean="0">
                <a:solidFill>
                  <a:schemeClr val="bg1"/>
                </a:solidFill>
                <a:latin typeface="Mistral" pitchFamily="66" charset="0"/>
                <a:cs typeface="AngsanaUPC" pitchFamily="18" charset="-34"/>
              </a:rPr>
              <a:t> </a:t>
            </a:r>
            <a:r>
              <a:rPr lang="id-ID" b="1" dirty="0" smtClean="0">
                <a:solidFill>
                  <a:schemeClr val="bg1"/>
                </a:solidFill>
                <a:latin typeface="Mistral" pitchFamily="66" charset="0"/>
                <a:cs typeface="AngsanaUPC" pitchFamily="18" charset="-34"/>
              </a:rPr>
              <a:t>THT </a:t>
            </a:r>
            <a:r>
              <a:rPr lang="id-ID" b="1" dirty="0" smtClean="0">
                <a:solidFill>
                  <a:schemeClr val="bg1"/>
                </a:solidFill>
                <a:latin typeface="Mistral" pitchFamily="66" charset="0"/>
                <a:cs typeface="AngsanaUPC" pitchFamily="18" charset="-34"/>
                <a:sym typeface="Wingdings" pitchFamily="2" charset="2"/>
              </a:rPr>
              <a:t>PENSIUN</a:t>
            </a:r>
            <a:endParaRPr lang="id-ID" b="1" dirty="0">
              <a:solidFill>
                <a:schemeClr val="bg1"/>
              </a:solidFill>
              <a:latin typeface="Mistral" pitchFamily="66" charset="0"/>
              <a:cs typeface="AngsanaUPC" pitchFamily="18" charset="-34"/>
              <a:sym typeface="Wingdings" pitchFamily="2" charset="2"/>
            </a:endParaRPr>
          </a:p>
        </p:txBody>
      </p:sp>
      <p:sp>
        <p:nvSpPr>
          <p:cNvPr id="102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B0DCFB4-9BA0-42A7-AC86-CED1A7A285AE}" type="slidenum">
              <a:rPr lang="id-ID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id-ID" smtClean="0"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124744"/>
            <a:ext cx="4499992" cy="21602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id-ID" dirty="0" smtClean="0">
              <a:solidFill>
                <a:schemeClr val="tx1"/>
              </a:solidFill>
            </a:endParaRPr>
          </a:p>
          <a:p>
            <a:pPr indent="450850" algn="just">
              <a:tabLst>
                <a:tab pos="2419350" algn="l"/>
                <a:tab pos="2686050" algn="l"/>
              </a:tabLst>
            </a:pPr>
            <a:r>
              <a:rPr lang="id-ID" sz="2400" dirty="0" smtClean="0">
                <a:solidFill>
                  <a:schemeClr val="tx1"/>
                </a:solidFill>
              </a:rPr>
              <a:t>NAMA	:	IS	</a:t>
            </a:r>
          </a:p>
          <a:p>
            <a:pPr indent="450850" algn="just">
              <a:tabLst>
                <a:tab pos="2419350" algn="l"/>
                <a:tab pos="2686050" algn="l"/>
              </a:tabLst>
            </a:pPr>
            <a:r>
              <a:rPr lang="id-ID" sz="2400" dirty="0" smtClean="0">
                <a:solidFill>
                  <a:schemeClr val="tx1"/>
                </a:solidFill>
              </a:rPr>
              <a:t>NIP	:	130000000</a:t>
            </a:r>
          </a:p>
          <a:p>
            <a:pPr indent="450850" algn="just">
              <a:tabLst>
                <a:tab pos="2419350" algn="l"/>
                <a:tab pos="2686050" algn="l"/>
              </a:tabLst>
            </a:pPr>
            <a:r>
              <a:rPr lang="id-ID" sz="2400" dirty="0" smtClean="0">
                <a:solidFill>
                  <a:schemeClr val="tx1"/>
                </a:solidFill>
              </a:rPr>
              <a:t>TGL LAHIR	:	12/02/1958</a:t>
            </a:r>
          </a:p>
          <a:p>
            <a:pPr indent="450850" algn="just">
              <a:tabLst>
                <a:tab pos="2419350" algn="l"/>
                <a:tab pos="2686050" algn="l"/>
              </a:tabLst>
            </a:pPr>
            <a:r>
              <a:rPr lang="id-ID" sz="2400" dirty="0" smtClean="0">
                <a:solidFill>
                  <a:schemeClr val="tx1"/>
                </a:solidFill>
              </a:rPr>
              <a:t>TMT. CPNS	:	01/03/1980</a:t>
            </a:r>
          </a:p>
          <a:p>
            <a:pPr indent="450850" algn="just">
              <a:tabLst>
                <a:tab pos="2419350" algn="l"/>
                <a:tab pos="2686050" algn="l"/>
              </a:tabLst>
            </a:pPr>
            <a:r>
              <a:rPr lang="id-ID" sz="2400" dirty="0" smtClean="0">
                <a:solidFill>
                  <a:schemeClr val="tx1"/>
                </a:solidFill>
              </a:rPr>
              <a:t>TMT. PENSIUN	:	01/03/2016</a:t>
            </a:r>
          </a:p>
          <a:p>
            <a:pPr algn="just"/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99992" y="1124744"/>
            <a:ext cx="4644008" cy="21602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id-ID" dirty="0" smtClean="0">
              <a:solidFill>
                <a:schemeClr val="tx1"/>
              </a:solidFill>
            </a:endParaRPr>
          </a:p>
          <a:p>
            <a:pPr indent="92075" algn="just">
              <a:tabLst>
                <a:tab pos="2152650" algn="l"/>
                <a:tab pos="2419350" algn="l"/>
              </a:tabLst>
            </a:pPr>
            <a:r>
              <a:rPr lang="id-ID" sz="2400" dirty="0" smtClean="0">
                <a:solidFill>
                  <a:schemeClr val="tx1"/>
                </a:solidFill>
              </a:rPr>
              <a:t>Golongan	:	4B	</a:t>
            </a:r>
          </a:p>
          <a:p>
            <a:pPr indent="92075" algn="just">
              <a:tabLst>
                <a:tab pos="2152650" algn="l"/>
                <a:tab pos="2419350" algn="l"/>
              </a:tabLst>
            </a:pPr>
            <a:r>
              <a:rPr lang="id-ID" sz="2400" dirty="0" smtClean="0">
                <a:solidFill>
                  <a:schemeClr val="tx1"/>
                </a:solidFill>
              </a:rPr>
              <a:t>Gapok Terakhir	:	4.963.400</a:t>
            </a:r>
          </a:p>
          <a:p>
            <a:pPr indent="92075" algn="just">
              <a:tabLst>
                <a:tab pos="2152650" algn="l"/>
                <a:tab pos="2419350" algn="l"/>
              </a:tabLst>
            </a:pPr>
            <a:r>
              <a:rPr lang="id-ID" sz="2400" dirty="0" smtClean="0">
                <a:solidFill>
                  <a:schemeClr val="tx1"/>
                </a:solidFill>
              </a:rPr>
              <a:t>Gapok 1997 	:	    642.300</a:t>
            </a:r>
          </a:p>
          <a:p>
            <a:pPr indent="92075" algn="just">
              <a:tabLst>
                <a:tab pos="2152650" algn="l"/>
                <a:tab pos="2419350" algn="l"/>
              </a:tabLst>
            </a:pPr>
            <a:r>
              <a:rPr lang="id-ID" sz="2400" dirty="0" smtClean="0">
                <a:solidFill>
                  <a:schemeClr val="tx1"/>
                </a:solidFill>
              </a:rPr>
              <a:t>Kode Jiwa	:	1102</a:t>
            </a:r>
          </a:p>
          <a:p>
            <a:pPr algn="just">
              <a:tabLst>
                <a:tab pos="2060575" algn="l"/>
                <a:tab pos="2327275" algn="l"/>
              </a:tabLst>
            </a:pPr>
            <a:endParaRPr lang="id-ID" sz="2400" dirty="0" smtClean="0">
              <a:solidFill>
                <a:schemeClr val="tx1"/>
              </a:solidFill>
            </a:endParaRPr>
          </a:p>
          <a:p>
            <a:pPr algn="just"/>
            <a:endParaRPr lang="id-ID" dirty="0">
              <a:solidFill>
                <a:schemeClr val="tx1"/>
              </a:solidFill>
            </a:endParaRPr>
          </a:p>
        </p:txBody>
      </p:sp>
      <p:graphicFrame>
        <p:nvGraphicFramePr>
          <p:cNvPr id="53251" name="Object 2"/>
          <p:cNvGraphicFramePr>
            <a:graphicFrameLocks noChangeAspect="1"/>
          </p:cNvGraphicFramePr>
          <p:nvPr/>
        </p:nvGraphicFramePr>
        <p:xfrm>
          <a:off x="0" y="3933056"/>
          <a:ext cx="9144000" cy="2924943"/>
        </p:xfrm>
        <a:graphic>
          <a:graphicData uri="http://schemas.openxmlformats.org/presentationml/2006/ole">
            <p:oleObj spid="_x0000_s53251" name="Worksheet" r:id="rId3" imgW="8058285" imgH="1943100" progId="Excel.Sheet.12">
              <p:embed/>
            </p:oleObj>
          </a:graphicData>
        </a:graphic>
      </p:graphicFrame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3284984"/>
            <a:ext cx="9144000" cy="6480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182880" tIns="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marL="533400" marR="0" lvl="0" indent="-533400" algn="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endParaRPr kumimoji="0" lang="en-US" sz="700" b="1" i="0" u="none" strike="noStrike" kern="1200" cap="none" spc="0" normalizeH="0" baseline="0" noProof="0" dirty="0" smtClean="0">
              <a:ln>
                <a:noFill/>
              </a:ln>
              <a:solidFill>
                <a:srgbClr val="7E7667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w Cen MT" pitchFamily="34" charset="0"/>
              <a:ea typeface="+mn-ea"/>
              <a:cs typeface="Arial" pitchFamily="34" charset="0"/>
            </a:endParaRPr>
          </a:p>
          <a:p>
            <a:pPr marL="533400" marR="0" lvl="0" indent="-53340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None/>
              <a:tabLst/>
              <a:defRPr/>
            </a:pPr>
            <a:endParaRPr kumimoji="0" lang="id-ID" sz="2000" b="1" i="0" u="sng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istral" pitchFamily="66" charset="0"/>
              <a:ea typeface="+mn-ea"/>
              <a:cs typeface="AngsanaUPC" pitchFamily="18" charset="-34"/>
              <a:sym typeface="Wingdings" pitchFamily="2" charset="2"/>
            </a:endParaRPr>
          </a:p>
          <a:p>
            <a:pPr marL="533400" marR="0" lvl="0" indent="-53340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id-ID" sz="31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cs typeface="AngsanaUPC" pitchFamily="18" charset="-34"/>
              </a:rPr>
              <a:t>RUMUS = (0,60 x M.I.1</a:t>
            </a:r>
            <a:r>
              <a:rPr kumimoji="0" lang="id-ID" sz="31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cs typeface="AngsanaUPC" pitchFamily="18" charset="-34"/>
              </a:rPr>
              <a:t> x P1) + (0,60 x M.I.2 x (P2 – P1)) </a:t>
            </a:r>
            <a:endParaRPr kumimoji="0" lang="id-ID" sz="31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cs typeface="AngsanaUPC" pitchFamily="18" charset="-34"/>
              <a:sym typeface="Wingdings" pitchFamily="2" charset="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294B69D-D7BF-4229-AE21-D2D88C77F0BB}" type="slidenum">
              <a:rPr lang="id-ID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id-ID" smtClean="0">
              <a:latin typeface="Arial" charset="0"/>
              <a:cs typeface="Arial" charset="0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1340768"/>
          <a:ext cx="9324528" cy="5517232"/>
        </p:xfrm>
        <a:graphic>
          <a:graphicData uri="http://schemas.openxmlformats.org/presentationml/2006/ole">
            <p:oleObj spid="_x0000_s48130" name="Worksheet" r:id="rId3" imgW="8572500" imgH="3819615" progId="Excel.Sheet.12">
              <p:embed/>
            </p:oleObj>
          </a:graphicData>
        </a:graphic>
      </p:graphicFrame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260648"/>
            <a:ext cx="9144000" cy="1080120"/>
          </a:xfrm>
          <a:prstGeom prst="rect">
            <a:avLst/>
          </a:prstGeom>
          <a:solidFill>
            <a:schemeClr val="accent4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vert="horz" wrap="square" lIns="182880" tIns="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533400" marR="0" lvl="0" indent="-533400" algn="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endParaRPr kumimoji="0" lang="en-US" sz="700" b="1" i="0" u="none" strike="noStrike" kern="1200" cap="none" spc="0" normalizeH="0" baseline="0" noProof="0" dirty="0" smtClean="0">
              <a:ln>
                <a:noFill/>
              </a:ln>
              <a:solidFill>
                <a:srgbClr val="7E7667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w Cen MT" pitchFamily="34" charset="0"/>
              <a:ea typeface="+mn-ea"/>
              <a:cs typeface="Arial" pitchFamily="34" charset="0"/>
            </a:endParaRPr>
          </a:p>
          <a:p>
            <a:pPr marL="533400" marR="0" lvl="0" indent="-53340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None/>
              <a:tabLst/>
              <a:defRPr/>
            </a:pPr>
            <a:endParaRPr kumimoji="0" lang="id-ID" sz="2000" b="1" i="0" u="sng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Arial" pitchFamily="34" charset="0"/>
              <a:sym typeface="Wingdings" pitchFamily="2" charset="2"/>
            </a:endParaRPr>
          </a:p>
          <a:p>
            <a:pPr marL="533400" marR="0" lvl="0" indent="-53340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id-ID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stral" pitchFamily="66" charset="0"/>
                <a:cs typeface="Arial" pitchFamily="34" charset="0"/>
              </a:rPr>
              <a:t>CONTOH  PERHITUNGAN  HAK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stral" pitchFamily="66" charset="0"/>
                <a:cs typeface="Arial" pitchFamily="34" charset="0"/>
              </a:rPr>
              <a:t> </a:t>
            </a:r>
            <a:r>
              <a:rPr kumimoji="0" lang="id-ID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stral" pitchFamily="66" charset="0"/>
                <a:cs typeface="Arial" pitchFamily="34" charset="0"/>
              </a:rPr>
              <a:t> THT  </a:t>
            </a:r>
            <a:r>
              <a:rPr lang="id-ID" sz="2800" b="1" dirty="0" smtClean="0">
                <a:solidFill>
                  <a:schemeClr val="bg1"/>
                </a:solidFill>
                <a:latin typeface="Mistral" pitchFamily="66" charset="0"/>
                <a:cs typeface="Arial" pitchFamily="34" charset="0"/>
                <a:sym typeface="Wingdings" pitchFamily="2" charset="2"/>
              </a:rPr>
              <a:t>PENSIUN</a:t>
            </a:r>
            <a:endParaRPr kumimoji="0" lang="id-ID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istral" pitchFamily="66" charset="0"/>
              <a:cs typeface="Arial" pitchFamily="34" charset="0"/>
              <a:sym typeface="Wingdings" pitchFamily="2" charset="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b9hFg9UVUW21A_.HrDPx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f_1X_Tir0GgO_m5DAcgF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1dgA6PFM0eFTAreadWN4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1dgA6PFM0eFTAreadWN4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1dgA6PFM0eFTAreadWN4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1dgA6PFM0eFTAreadWN4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wS2ZlAf0SWAOvvbPskT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b9hFg9UVUW21A_.HrDPx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7tC_AAtU2rEh5wFtBvJ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f_1X_Tir0GgO_m5DAcgF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hp.9DELhUiBYqssxJWcS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1dgA6PFM0eFTAreadWN4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f_1X_Tir0GgO_m5DAcgF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hp.9DELhUiBYqssxJWcSQ"/>
</p:tagLst>
</file>

<file path=ppt/theme/theme1.xml><?xml version="1.0" encoding="utf-8"?>
<a:theme xmlns:a="http://schemas.openxmlformats.org/drawingml/2006/main" name="Corporate Template -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11095</TotalTime>
  <Words>1235</Words>
  <Application>Microsoft Office PowerPoint</Application>
  <PresentationFormat>On-screen Show (4:3)</PresentationFormat>
  <Paragraphs>447</Paragraphs>
  <Slides>39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Corporate Template - 1</vt:lpstr>
      <vt:lpstr>Worksheet</vt:lpstr>
      <vt:lpstr>SOSIALISASI  LAYANAN THT &amp; PENSIUN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PENSIUN JANDA / DUDA</vt:lpstr>
      <vt:lpstr>Slide 19</vt:lpstr>
      <vt:lpstr>Slide 20</vt:lpstr>
      <vt:lpstr>Slide 21</vt:lpstr>
      <vt:lpstr>Slide 22</vt:lpstr>
      <vt:lpstr>Slide 23</vt:lpstr>
      <vt:lpstr>KANTOR BAYAR PENSIUN</vt:lpstr>
      <vt:lpstr>Slide 25</vt:lpstr>
      <vt:lpstr>MOBIL LAYANAN TASPEN</vt:lpstr>
      <vt:lpstr>Slide 27</vt:lpstr>
      <vt:lpstr>PENGAJUAN KLIM</vt:lpstr>
      <vt:lpstr>Slide 29</vt:lpstr>
      <vt:lpstr>Slide 30</vt:lpstr>
      <vt:lpstr>SETELAH PENSIUN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Taspen</dc:creator>
  <cp:lastModifiedBy>Hp Pro 3300</cp:lastModifiedBy>
  <cp:revision>772</cp:revision>
  <dcterms:created xsi:type="dcterms:W3CDTF">2013-12-20T07:23:53Z</dcterms:created>
  <dcterms:modified xsi:type="dcterms:W3CDTF">2016-05-03T01:03:02Z</dcterms:modified>
</cp:coreProperties>
</file>