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70" r:id="rId9"/>
    <p:sldId id="271" r:id="rId10"/>
    <p:sldId id="272" r:id="rId11"/>
    <p:sldId id="269" r:id="rId12"/>
    <p:sldId id="264" r:id="rId13"/>
    <p:sldId id="267" r:id="rId14"/>
    <p:sldId id="268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8F8F8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27" autoAdjust="0"/>
    <p:restoredTop sz="94660"/>
  </p:normalViewPr>
  <p:slideViewPr>
    <p:cSldViewPr>
      <p:cViewPr>
        <p:scale>
          <a:sx n="70" d="100"/>
          <a:sy n="70" d="100"/>
        </p:scale>
        <p:origin x="-174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EFF5-5C28-4445-BFB8-44607F8E00CE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D6B55-F2E0-4ADD-9F29-297196AC224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1803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D6B55-F2E0-4ADD-9F29-297196AC2241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CA95-D200-4747-90A7-0107F1A513E4}" type="datetimeFigureOut">
              <a:rPr lang="id-ID" smtClean="0"/>
              <a:pPr/>
              <a:t>03/08/2015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3AB2-135C-47D3-8ECB-E1FF3B519A7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bkn.go.i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6.jpeg"/><Relationship Id="rId7" Type="http://schemas.openxmlformats.org/officeDocument/2006/relationships/slide" Target="slide8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11.png"/><Relationship Id="rId5" Type="http://schemas.openxmlformats.org/officeDocument/2006/relationships/image" Target="../media/image2.png"/><Relationship Id="rId10" Type="http://schemas.openxmlformats.org/officeDocument/2006/relationships/slide" Target="slide10.xml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6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5720" y="642918"/>
            <a:ext cx="1415153" cy="928694"/>
            <a:chOff x="271414" y="214290"/>
            <a:chExt cx="2286016" cy="1500198"/>
          </a:xfrm>
        </p:grpSpPr>
        <p:sp>
          <p:nvSpPr>
            <p:cNvPr id="5" name="Rounded Rectangle 4"/>
            <p:cNvSpPr/>
            <p:nvPr/>
          </p:nvSpPr>
          <p:spPr>
            <a:xfrm>
              <a:off x="271414" y="214290"/>
              <a:ext cx="2286016" cy="1500198"/>
            </a:xfrm>
            <a:prstGeom prst="roundRect">
              <a:avLst>
                <a:gd name="adj" fmla="val 999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900"/>
            </a:p>
          </p:txBody>
        </p:sp>
        <p:grpSp>
          <p:nvGrpSpPr>
            <p:cNvPr id="6" name="Group 16"/>
            <p:cNvGrpSpPr/>
            <p:nvPr/>
          </p:nvGrpSpPr>
          <p:grpSpPr>
            <a:xfrm>
              <a:off x="944337" y="610515"/>
              <a:ext cx="1262498" cy="505175"/>
              <a:chOff x="199977" y="512609"/>
              <a:chExt cx="1262498" cy="505175"/>
            </a:xfrm>
          </p:grpSpPr>
          <p:grpSp>
            <p:nvGrpSpPr>
              <p:cNvPr id="10" name="Group 3"/>
              <p:cNvGrpSpPr/>
              <p:nvPr/>
            </p:nvGrpSpPr>
            <p:grpSpPr>
              <a:xfrm>
                <a:off x="199977" y="512609"/>
                <a:ext cx="549155" cy="466326"/>
                <a:chOff x="8694352" y="4236017"/>
                <a:chExt cx="1152812" cy="978933"/>
              </a:xfrm>
            </p:grpSpPr>
            <p:sp>
              <p:nvSpPr>
                <p:cNvPr id="13" name="Rounded Rectangle 12"/>
                <p:cNvSpPr/>
                <p:nvPr/>
              </p:nvSpPr>
              <p:spPr>
                <a:xfrm>
                  <a:off x="8953512" y="4929198"/>
                  <a:ext cx="214314" cy="214314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900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8701098" y="4429132"/>
                  <a:ext cx="714380" cy="642942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900"/>
                </a:p>
              </p:txBody>
            </p:sp>
            <p:sp>
              <p:nvSpPr>
                <p:cNvPr id="15" name="Rounded Rectangle 14"/>
                <p:cNvSpPr/>
                <p:nvPr/>
              </p:nvSpPr>
              <p:spPr>
                <a:xfrm>
                  <a:off x="8772536" y="4510094"/>
                  <a:ext cx="541010" cy="49054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900"/>
                </a:p>
              </p:txBody>
            </p:sp>
            <p:pic>
              <p:nvPicPr>
                <p:cNvPr id="16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 rot="595327">
                  <a:off x="8694352" y="4236017"/>
                  <a:ext cx="1152812" cy="8937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7" name="Rounded Rectangle 16"/>
                <p:cNvSpPr/>
                <p:nvPr/>
              </p:nvSpPr>
              <p:spPr>
                <a:xfrm>
                  <a:off x="8772536" y="5143512"/>
                  <a:ext cx="571504" cy="71438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900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485729" y="530021"/>
                <a:ext cx="976746" cy="372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900" b="1" dirty="0" smtClean="0">
                    <a:solidFill>
                      <a:schemeClr val="accent3"/>
                    </a:solidFill>
                  </a:rPr>
                  <a:t>e-PUPNS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12197" y="744336"/>
                <a:ext cx="505463" cy="273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500" b="1" dirty="0" smtClean="0">
                    <a:solidFill>
                      <a:schemeClr val="accent3"/>
                    </a:solidFill>
                  </a:rPr>
                  <a:t>2015</a:t>
                </a:r>
                <a:endParaRPr lang="id-ID" sz="5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" name="Rounded Rectangle 6"/>
            <p:cNvSpPr/>
            <p:nvPr/>
          </p:nvSpPr>
          <p:spPr>
            <a:xfrm>
              <a:off x="414290" y="1285860"/>
              <a:ext cx="857256" cy="28575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700" b="1" dirty="0" smtClean="0"/>
                <a:t>DAFTAR</a:t>
              </a:r>
              <a:endParaRPr lang="id-ID" sz="700" b="1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557298" y="1285860"/>
              <a:ext cx="857256" cy="2857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700" b="1" dirty="0" smtClean="0"/>
                <a:t>MASUK</a:t>
              </a:r>
              <a:endParaRPr lang="id-ID" sz="700" b="1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5808" y="285728"/>
              <a:ext cx="1002436" cy="280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5" name="Group 34"/>
          <p:cNvGrpSpPr/>
          <p:nvPr/>
        </p:nvGrpSpPr>
        <p:grpSpPr>
          <a:xfrm>
            <a:off x="357158" y="2143116"/>
            <a:ext cx="1300190" cy="1285884"/>
            <a:chOff x="142844" y="1428736"/>
            <a:chExt cx="1300190" cy="1285884"/>
          </a:xfrm>
        </p:grpSpPr>
        <p:sp>
          <p:nvSpPr>
            <p:cNvPr id="19" name="Rounded Rectangle 18"/>
            <p:cNvSpPr/>
            <p:nvPr/>
          </p:nvSpPr>
          <p:spPr>
            <a:xfrm>
              <a:off x="142844" y="1428736"/>
              <a:ext cx="1300190" cy="128588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8501" y="1589472"/>
              <a:ext cx="550080" cy="10715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2851" y="1554000"/>
              <a:ext cx="349203" cy="13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accent3">
                      <a:lumMod val="75000"/>
                    </a:schemeClr>
                  </a:solidFill>
                </a:rPr>
                <a:t>NIP BARU</a:t>
              </a:r>
              <a:endParaRPr lang="id-ID" sz="6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pic>
          <p:nvPicPr>
            <p:cNvPr id="22" name="Picture 2" descr="http://www.clker.com/cliparts/Q/l/L/B/F/a/search-icon-hi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69672" y="1589472"/>
              <a:ext cx="100015" cy="106800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203344" y="1893577"/>
              <a:ext cx="208939" cy="13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accent3">
                      <a:lumMod val="75000"/>
                    </a:schemeClr>
                  </a:solidFill>
                </a:rPr>
                <a:t>NIK</a:t>
              </a:r>
              <a:endParaRPr lang="id-ID" sz="6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2851" y="2036206"/>
              <a:ext cx="271777" cy="13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accent3">
                      <a:lumMod val="75000"/>
                    </a:schemeClr>
                  </a:solidFill>
                </a:rPr>
                <a:t>EMAIL</a:t>
              </a:r>
              <a:endParaRPr lang="id-ID" sz="6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3211" y="1750207"/>
              <a:ext cx="277387" cy="13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accent3">
                      <a:lumMod val="75000"/>
                    </a:schemeClr>
                  </a:solidFill>
                </a:rPr>
                <a:t>NAMA</a:t>
              </a:r>
              <a:endParaRPr lang="id-ID" sz="6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2924" y="1964521"/>
              <a:ext cx="550080" cy="10715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2924" y="2078821"/>
              <a:ext cx="550080" cy="10715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2851" y="2150506"/>
              <a:ext cx="341349" cy="13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accent3">
                      <a:lumMod val="75000"/>
                    </a:schemeClr>
                  </a:solidFill>
                </a:rPr>
                <a:t>INSTANSI</a:t>
              </a:r>
              <a:endParaRPr lang="id-ID" sz="6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92924" y="2193121"/>
              <a:ext cx="550080" cy="1071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pic>
          <p:nvPicPr>
            <p:cNvPr id="30" name="Picture 2" descr="http://www.clker.com/cliparts/Q/l/L/B/F/a/search-icon-hi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61533" y="2198686"/>
              <a:ext cx="100015" cy="106800"/>
            </a:xfrm>
            <a:prstGeom prst="rect">
              <a:avLst/>
            </a:prstGeom>
            <a:noFill/>
          </p:spPr>
        </p:pic>
        <p:sp>
          <p:nvSpPr>
            <p:cNvPr id="31" name="Rounded Rectangle 30"/>
            <p:cNvSpPr/>
            <p:nvPr/>
          </p:nvSpPr>
          <p:spPr>
            <a:xfrm>
              <a:off x="500034" y="2393149"/>
              <a:ext cx="600088" cy="2143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800" b="1" dirty="0" smtClean="0"/>
                <a:t>LANJUT</a:t>
              </a:r>
              <a:endParaRPr lang="id-ID" sz="800" b="1" dirty="0"/>
            </a:p>
          </p:txBody>
        </p:sp>
      </p:grpSp>
      <p:cxnSp>
        <p:nvCxnSpPr>
          <p:cNvPr id="34" name="Elbow Connector 33"/>
          <p:cNvCxnSpPr>
            <a:stCxn id="7" idx="2"/>
            <a:endCxn id="19" idx="0"/>
          </p:cNvCxnSpPr>
          <p:nvPr/>
        </p:nvCxnSpPr>
        <p:spPr>
          <a:xfrm rot="16200000" flipH="1">
            <a:off x="493405" y="1629267"/>
            <a:ext cx="659951" cy="3677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31" idx="2"/>
            <a:endCxn id="42" idx="0"/>
          </p:cNvCxnSpPr>
          <p:nvPr/>
        </p:nvCxnSpPr>
        <p:spPr>
          <a:xfrm rot="16200000" flipH="1">
            <a:off x="953668" y="3382567"/>
            <a:ext cx="392909" cy="2714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Diamond 41"/>
          <p:cNvSpPr/>
          <p:nvPr/>
        </p:nvSpPr>
        <p:spPr>
          <a:xfrm>
            <a:off x="500034" y="3714752"/>
            <a:ext cx="1571636" cy="642942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b="1" dirty="0" smtClean="0"/>
              <a:t>Sudah Pernah Daftar?</a:t>
            </a:r>
            <a:endParaRPr lang="id-ID" sz="1050" b="1" dirty="0"/>
          </a:p>
        </p:txBody>
      </p:sp>
      <p:cxnSp>
        <p:nvCxnSpPr>
          <p:cNvPr id="64" name="Elbow Connector 63"/>
          <p:cNvCxnSpPr>
            <a:stCxn id="42" idx="1"/>
            <a:endCxn id="115" idx="1"/>
          </p:cNvCxnSpPr>
          <p:nvPr/>
        </p:nvCxnSpPr>
        <p:spPr>
          <a:xfrm rot="10800000" flipV="1">
            <a:off x="271414" y="4036222"/>
            <a:ext cx="228620" cy="1178727"/>
          </a:xfrm>
          <a:prstGeom prst="bentConnector3">
            <a:avLst>
              <a:gd name="adj1" fmla="val 19999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2" idx="3"/>
            <a:endCxn id="71" idx="0"/>
          </p:cNvCxnSpPr>
          <p:nvPr/>
        </p:nvCxnSpPr>
        <p:spPr>
          <a:xfrm>
            <a:off x="2071670" y="4036223"/>
            <a:ext cx="221467" cy="60722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1643042" y="5429264"/>
            <a:ext cx="1300190" cy="500066"/>
            <a:chOff x="1643042" y="5357826"/>
            <a:chExt cx="1300190" cy="500066"/>
          </a:xfrm>
        </p:grpSpPr>
        <p:sp>
          <p:nvSpPr>
            <p:cNvPr id="76" name="Rounded Rectangle 75"/>
            <p:cNvSpPr/>
            <p:nvPr/>
          </p:nvSpPr>
          <p:spPr>
            <a:xfrm>
              <a:off x="1643042" y="5357826"/>
              <a:ext cx="1300190" cy="50006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pic>
          <p:nvPicPr>
            <p:cNvPr id="32" name="Picture 45" descr="C:\Users\Radius Imam Taufik\Desktop\print-icon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14480" y="5429264"/>
              <a:ext cx="150022" cy="160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TextBox 76"/>
            <p:cNvSpPr txBox="1"/>
            <p:nvPr/>
          </p:nvSpPr>
          <p:spPr>
            <a:xfrm>
              <a:off x="1830525" y="5429264"/>
              <a:ext cx="1067921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500" b="1" dirty="0" smtClean="0">
                  <a:solidFill>
                    <a:schemeClr val="accent3">
                      <a:lumMod val="75000"/>
                    </a:schemeClr>
                  </a:solidFill>
                </a:rPr>
                <a:t>CETAK ULANG NOMOR REGISTER</a:t>
              </a:r>
              <a:endParaRPr lang="id-ID" sz="5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285984" y="5643578"/>
              <a:ext cx="500066" cy="1428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CETAK</a:t>
              </a:r>
              <a:endParaRPr lang="id-ID" sz="600" b="1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643042" y="4643446"/>
            <a:ext cx="1300190" cy="642942"/>
            <a:chOff x="1643042" y="4643446"/>
            <a:chExt cx="1300190" cy="642942"/>
          </a:xfrm>
        </p:grpSpPr>
        <p:sp>
          <p:nvSpPr>
            <p:cNvPr id="71" name="Rounded Rectangle 70"/>
            <p:cNvSpPr/>
            <p:nvPr/>
          </p:nvSpPr>
          <p:spPr>
            <a:xfrm>
              <a:off x="1643042" y="4643446"/>
              <a:ext cx="1300190" cy="64294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357422" y="5072074"/>
              <a:ext cx="500066" cy="1428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LANJUT</a:t>
              </a:r>
              <a:endParaRPr lang="id-ID" sz="6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643042" y="4643446"/>
              <a:ext cx="106311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accent3">
                      <a:lumMod val="75000"/>
                    </a:schemeClr>
                  </a:solidFill>
                </a:rPr>
                <a:t>MASUKAN PASSWORD:</a:t>
              </a:r>
              <a:endParaRPr lang="id-ID" sz="7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714480" y="4857760"/>
              <a:ext cx="1143008" cy="14287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</p:grpSp>
      <p:sp>
        <p:nvSpPr>
          <p:cNvPr id="88" name="Diamond 87"/>
          <p:cNvSpPr/>
          <p:nvPr/>
        </p:nvSpPr>
        <p:spPr>
          <a:xfrm>
            <a:off x="3143240" y="4714884"/>
            <a:ext cx="1000132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b="1" dirty="0" smtClean="0"/>
              <a:t>Benar?</a:t>
            </a:r>
            <a:endParaRPr lang="id-ID" sz="800" b="1" dirty="0"/>
          </a:p>
        </p:txBody>
      </p:sp>
      <p:cxnSp>
        <p:nvCxnSpPr>
          <p:cNvPr id="89" name="Elbow Connector 72"/>
          <p:cNvCxnSpPr>
            <a:stCxn id="63" idx="3"/>
            <a:endCxn id="88" idx="1"/>
          </p:cNvCxnSpPr>
          <p:nvPr/>
        </p:nvCxnSpPr>
        <p:spPr>
          <a:xfrm flipV="1">
            <a:off x="2857488" y="4929198"/>
            <a:ext cx="285752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72"/>
          <p:cNvCxnSpPr>
            <a:stCxn id="88" idx="0"/>
            <a:endCxn id="19" idx="3"/>
          </p:cNvCxnSpPr>
          <p:nvPr/>
        </p:nvCxnSpPr>
        <p:spPr>
          <a:xfrm rot="16200000" flipV="1">
            <a:off x="1685914" y="2757492"/>
            <a:ext cx="1928826" cy="198595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Elbow Connector 72"/>
          <p:cNvCxnSpPr>
            <a:stCxn id="88" idx="2"/>
            <a:endCxn id="76" idx="3"/>
          </p:cNvCxnSpPr>
          <p:nvPr/>
        </p:nvCxnSpPr>
        <p:spPr>
          <a:xfrm rot="5400000">
            <a:off x="3025377" y="5061367"/>
            <a:ext cx="535785" cy="70007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72"/>
          <p:cNvCxnSpPr>
            <a:stCxn id="78" idx="2"/>
            <a:endCxn id="101" idx="3"/>
          </p:cNvCxnSpPr>
          <p:nvPr/>
        </p:nvCxnSpPr>
        <p:spPr>
          <a:xfrm rot="5400000">
            <a:off x="2125374" y="6018503"/>
            <a:ext cx="571254" cy="25003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2214546" y="2571744"/>
            <a:ext cx="1500198" cy="3696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Password anda salah, mohon daftar kembali</a:t>
            </a:r>
            <a:endParaRPr lang="id-ID" sz="1050" dirty="0"/>
          </a:p>
        </p:txBody>
      </p:sp>
      <p:sp>
        <p:nvSpPr>
          <p:cNvPr id="115" name="Rounded Rectangle 114"/>
          <p:cNvSpPr/>
          <p:nvPr/>
        </p:nvSpPr>
        <p:spPr>
          <a:xfrm>
            <a:off x="271414" y="4500570"/>
            <a:ext cx="1228752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116" name="Rectangle 115"/>
          <p:cNvSpPr/>
          <p:nvPr/>
        </p:nvSpPr>
        <p:spPr>
          <a:xfrm>
            <a:off x="385767" y="4806733"/>
            <a:ext cx="519857" cy="10205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117" name="TextBox 116"/>
          <p:cNvSpPr txBox="1"/>
          <p:nvPr/>
        </p:nvSpPr>
        <p:spPr>
          <a:xfrm>
            <a:off x="418236" y="4517814"/>
            <a:ext cx="35458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00" b="1" dirty="0" smtClean="0">
                <a:solidFill>
                  <a:schemeClr val="accent3">
                    <a:lumMod val="75000"/>
                  </a:schemeClr>
                </a:solidFill>
              </a:rPr>
              <a:t>NIP : </a:t>
            </a:r>
            <a:endParaRPr lang="id-ID" sz="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08757" y="4889740"/>
            <a:ext cx="99257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00" b="1" dirty="0" smtClean="0">
                <a:solidFill>
                  <a:schemeClr val="accent3">
                    <a:lumMod val="75000"/>
                  </a:schemeClr>
                </a:solidFill>
              </a:rPr>
              <a:t>KONFIRMASI PASSWORD</a:t>
            </a:r>
            <a:endParaRPr lang="id-ID" sz="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18674" y="5130140"/>
            <a:ext cx="10358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00" b="1" dirty="0" smtClean="0">
                <a:solidFill>
                  <a:schemeClr val="accent3">
                    <a:lumMod val="75000"/>
                  </a:schemeClr>
                </a:solidFill>
              </a:rPr>
              <a:t>PERTANYAAN PENGAMAN</a:t>
            </a:r>
            <a:endParaRPr lang="id-ID" sz="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19014" y="4653651"/>
            <a:ext cx="91723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00" b="1" dirty="0" smtClean="0">
                <a:solidFill>
                  <a:schemeClr val="accent3">
                    <a:lumMod val="75000"/>
                  </a:schemeClr>
                </a:solidFill>
              </a:rPr>
              <a:t>MASUKAN PASSWORD</a:t>
            </a:r>
            <a:endParaRPr lang="id-ID" sz="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85767" y="5061869"/>
            <a:ext cx="519857" cy="10205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122" name="Rectangle 121"/>
          <p:cNvSpPr/>
          <p:nvPr/>
        </p:nvSpPr>
        <p:spPr>
          <a:xfrm>
            <a:off x="393360" y="5287391"/>
            <a:ext cx="519857" cy="10205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123" name="TextBox 122"/>
          <p:cNvSpPr txBox="1"/>
          <p:nvPr/>
        </p:nvSpPr>
        <p:spPr>
          <a:xfrm>
            <a:off x="318674" y="5368031"/>
            <a:ext cx="97494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00" b="1" dirty="0" smtClean="0">
                <a:solidFill>
                  <a:schemeClr val="accent3">
                    <a:lumMod val="75000"/>
                  </a:schemeClr>
                </a:solidFill>
              </a:rPr>
              <a:t>JAWABAN PERTANYAAN</a:t>
            </a:r>
            <a:endParaRPr lang="id-ID" sz="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95683" y="5529311"/>
            <a:ext cx="519857" cy="10205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127" name="Rounded Rectangle 126"/>
          <p:cNvSpPr/>
          <p:nvPr/>
        </p:nvSpPr>
        <p:spPr>
          <a:xfrm>
            <a:off x="428596" y="5715016"/>
            <a:ext cx="500066" cy="14287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" b="1" dirty="0" smtClean="0"/>
              <a:t>DAFTAR</a:t>
            </a:r>
            <a:endParaRPr lang="id-ID" sz="600" b="1" dirty="0"/>
          </a:p>
        </p:txBody>
      </p:sp>
      <p:cxnSp>
        <p:nvCxnSpPr>
          <p:cNvPr id="110" name="Elbow Connector 72"/>
          <p:cNvCxnSpPr>
            <a:stCxn id="127" idx="2"/>
            <a:endCxn id="104" idx="1"/>
          </p:cNvCxnSpPr>
          <p:nvPr/>
        </p:nvCxnSpPr>
        <p:spPr>
          <a:xfrm rot="16200000" flipH="1">
            <a:off x="479444" y="6057076"/>
            <a:ext cx="599824" cy="20145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3786182" y="3357562"/>
            <a:ext cx="1648554" cy="1104908"/>
            <a:chOff x="3280636" y="857232"/>
            <a:chExt cx="1648554" cy="1104908"/>
          </a:xfrm>
        </p:grpSpPr>
        <p:grpSp>
          <p:nvGrpSpPr>
            <p:cNvPr id="149" name="Group 148"/>
            <p:cNvGrpSpPr/>
            <p:nvPr/>
          </p:nvGrpSpPr>
          <p:grpSpPr>
            <a:xfrm>
              <a:off x="3286116" y="857232"/>
              <a:ext cx="1643074" cy="1104908"/>
              <a:chOff x="2714612" y="395266"/>
              <a:chExt cx="1643074" cy="1104908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2714612" y="395266"/>
                <a:ext cx="1643074" cy="1104908"/>
              </a:xfrm>
              <a:prstGeom prst="roundRect">
                <a:avLst>
                  <a:gd name="adj" fmla="val 9990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900"/>
              </a:p>
            </p:txBody>
          </p:sp>
          <p:grpSp>
            <p:nvGrpSpPr>
              <p:cNvPr id="132" name="Group 16"/>
              <p:cNvGrpSpPr/>
              <p:nvPr/>
            </p:nvGrpSpPr>
            <p:grpSpPr>
              <a:xfrm>
                <a:off x="3571868" y="428604"/>
                <a:ext cx="634056" cy="285752"/>
                <a:chOff x="199977" y="512611"/>
                <a:chExt cx="1262498" cy="505173"/>
              </a:xfrm>
            </p:grpSpPr>
            <p:grpSp>
              <p:nvGrpSpPr>
                <p:cNvPr id="136" name="Group 3"/>
                <p:cNvGrpSpPr/>
                <p:nvPr/>
              </p:nvGrpSpPr>
              <p:grpSpPr>
                <a:xfrm>
                  <a:off x="199977" y="512611"/>
                  <a:ext cx="549155" cy="466326"/>
                  <a:chOff x="8694352" y="4236017"/>
                  <a:chExt cx="1152812" cy="978933"/>
                </a:xfrm>
              </p:grpSpPr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8953512" y="4929198"/>
                    <a:ext cx="214314" cy="214314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900"/>
                  </a:p>
                </p:txBody>
              </p:sp>
              <p:sp>
                <p:nvSpPr>
                  <p:cNvPr id="140" name="Rounded Rectangle 139"/>
                  <p:cNvSpPr/>
                  <p:nvPr/>
                </p:nvSpPr>
                <p:spPr>
                  <a:xfrm>
                    <a:off x="8701098" y="4429132"/>
                    <a:ext cx="714380" cy="642942"/>
                  </a:xfrm>
                  <a:prstGeom prst="roundRect">
                    <a:avLst/>
                  </a:prstGeom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900"/>
                  </a:p>
                </p:txBody>
              </p:sp>
              <p:sp>
                <p:nvSpPr>
                  <p:cNvPr id="141" name="Rounded Rectangle 140"/>
                  <p:cNvSpPr/>
                  <p:nvPr/>
                </p:nvSpPr>
                <p:spPr>
                  <a:xfrm>
                    <a:off x="8772536" y="4510094"/>
                    <a:ext cx="541010" cy="490542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900"/>
                  </a:p>
                </p:txBody>
              </p:sp>
              <p:pic>
                <p:nvPicPr>
                  <p:cNvPr id="142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 rot="595327">
                    <a:off x="8694352" y="4236017"/>
                    <a:ext cx="1152812" cy="8937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143" name="Rounded Rectangle 142"/>
                  <p:cNvSpPr/>
                  <p:nvPr/>
                </p:nvSpPr>
                <p:spPr>
                  <a:xfrm>
                    <a:off x="8772536" y="5143512"/>
                    <a:ext cx="571504" cy="71438"/>
                  </a:xfrm>
                  <a:prstGeom prst="roundRect">
                    <a:avLst/>
                  </a:prstGeom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900"/>
                  </a:p>
                </p:txBody>
              </p:sp>
            </p:grpSp>
            <p:sp>
              <p:nvSpPr>
                <p:cNvPr id="137" name="TextBox 136"/>
                <p:cNvSpPr txBox="1"/>
                <p:nvPr/>
              </p:nvSpPr>
              <p:spPr>
                <a:xfrm>
                  <a:off x="485729" y="530021"/>
                  <a:ext cx="976746" cy="3728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sz="900" b="1" dirty="0" smtClean="0">
                      <a:solidFill>
                        <a:schemeClr val="accent3"/>
                      </a:solidFill>
                    </a:rPr>
                    <a:t>e-PUPNS</a:t>
                  </a:r>
                </a:p>
              </p:txBody>
            </p:sp>
            <p:sp>
              <p:nvSpPr>
                <p:cNvPr id="138" name="TextBox 137"/>
                <p:cNvSpPr txBox="1"/>
                <p:nvPr/>
              </p:nvSpPr>
              <p:spPr>
                <a:xfrm>
                  <a:off x="512197" y="744336"/>
                  <a:ext cx="505463" cy="2734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sz="500" b="1" dirty="0" smtClean="0">
                      <a:solidFill>
                        <a:schemeClr val="accent3"/>
                      </a:solidFill>
                    </a:rPr>
                    <a:t>2015</a:t>
                  </a:r>
                  <a:endParaRPr lang="id-ID" sz="500" b="1" dirty="0">
                    <a:solidFill>
                      <a:schemeClr val="accent3"/>
                    </a:solidFill>
                  </a:endParaRPr>
                </a:p>
              </p:txBody>
            </p:sp>
          </p:grpSp>
          <p:sp>
            <p:nvSpPr>
              <p:cNvPr id="134" name="Rounded Rectangle 133"/>
              <p:cNvSpPr/>
              <p:nvPr/>
            </p:nvSpPr>
            <p:spPr>
              <a:xfrm>
                <a:off x="3214678" y="1214422"/>
                <a:ext cx="687591" cy="142876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700" b="1" dirty="0" smtClean="0"/>
                  <a:t>MASUK</a:t>
                </a:r>
                <a:endParaRPr lang="id-ID" sz="700" b="1" dirty="0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3643306" y="847708"/>
                <a:ext cx="550080" cy="107157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100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3643306" y="1000108"/>
                <a:ext cx="550080" cy="107157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100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3000364" y="815442"/>
                <a:ext cx="553357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6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USERNAME</a:t>
                </a:r>
                <a:endParaRPr lang="id-ID" sz="6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3000364" y="967842"/>
                <a:ext cx="55976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6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PASSWORD</a:t>
                </a:r>
                <a:endParaRPr lang="id-ID" sz="6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3280636" y="928670"/>
              <a:ext cx="862736" cy="2308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d-ID" sz="9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Administrator</a:t>
              </a:r>
              <a:endParaRPr lang="en-US" sz="9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880084" y="6072206"/>
            <a:ext cx="1405900" cy="714380"/>
            <a:chOff x="880084" y="6072206"/>
            <a:chExt cx="1405900" cy="714380"/>
          </a:xfrm>
        </p:grpSpPr>
        <p:grpSp>
          <p:nvGrpSpPr>
            <p:cNvPr id="100" name="Group 99"/>
            <p:cNvGrpSpPr/>
            <p:nvPr/>
          </p:nvGrpSpPr>
          <p:grpSpPr>
            <a:xfrm>
              <a:off x="880084" y="6072206"/>
              <a:ext cx="1405900" cy="714380"/>
              <a:chOff x="346171" y="5500700"/>
              <a:chExt cx="1296871" cy="901039"/>
            </a:xfrm>
          </p:grpSpPr>
          <p:sp>
            <p:nvSpPr>
              <p:cNvPr id="101" name="Folded Corner 100"/>
              <p:cNvSpPr/>
              <p:nvPr/>
            </p:nvSpPr>
            <p:spPr>
              <a:xfrm>
                <a:off x="357158" y="5500700"/>
                <a:ext cx="1285884" cy="900408"/>
              </a:xfrm>
              <a:prstGeom prst="foldedCorner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120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346171" y="5524844"/>
                <a:ext cx="726705" cy="3041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1050" b="1" dirty="0" smtClean="0"/>
                  <a:t>No. registrasi</a:t>
                </a:r>
                <a:endParaRPr lang="id-ID" sz="1050" b="1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46171" y="5715015"/>
                <a:ext cx="471566" cy="258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800" b="1" dirty="0" smtClean="0"/>
                  <a:t>NIP BARU</a:t>
                </a:r>
                <a:endParaRPr lang="id-ID" sz="800" b="1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46171" y="5857892"/>
                <a:ext cx="262931" cy="258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800" b="1" dirty="0" smtClean="0"/>
                  <a:t>NIK</a:t>
                </a:r>
                <a:endParaRPr lang="id-ID" sz="800" b="1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346171" y="6143644"/>
                <a:ext cx="358450" cy="258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800" b="1" dirty="0" smtClean="0"/>
                  <a:t>EMAIL</a:t>
                </a:r>
                <a:endParaRPr lang="id-ID" sz="800" b="1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46685" y="6000766"/>
                <a:ext cx="365991" cy="258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800" b="1" dirty="0" smtClean="0"/>
                  <a:t>NAMA</a:t>
                </a:r>
                <a:endParaRPr lang="id-ID" sz="800" b="1" dirty="0"/>
              </a:p>
            </p:txBody>
          </p:sp>
        </p:grpSp>
        <p:sp>
          <p:nvSpPr>
            <p:cNvPr id="150" name="Rectangle 149"/>
            <p:cNvSpPr/>
            <p:nvPr/>
          </p:nvSpPr>
          <p:spPr>
            <a:xfrm>
              <a:off x="2071670" y="6572272"/>
              <a:ext cx="214314" cy="142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166" name="Elbow Connector 165"/>
          <p:cNvCxnSpPr>
            <a:stCxn id="134" idx="2"/>
            <a:endCxn id="91" idx="0"/>
          </p:cNvCxnSpPr>
          <p:nvPr/>
        </p:nvCxnSpPr>
        <p:spPr>
          <a:xfrm rot="16200000" flipH="1">
            <a:off x="4670111" y="4285006"/>
            <a:ext cx="895356" cy="96453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4" name="Diamond 183"/>
          <p:cNvSpPr/>
          <p:nvPr/>
        </p:nvSpPr>
        <p:spPr>
          <a:xfrm>
            <a:off x="7143768" y="5786454"/>
            <a:ext cx="857256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b="1" dirty="0" smtClean="0"/>
              <a:t>ACC ?</a:t>
            </a:r>
            <a:endParaRPr lang="id-ID" sz="800" b="1" dirty="0"/>
          </a:p>
        </p:txBody>
      </p:sp>
      <p:sp>
        <p:nvSpPr>
          <p:cNvPr id="189" name="Rectangle 188"/>
          <p:cNvSpPr/>
          <p:nvPr/>
        </p:nvSpPr>
        <p:spPr>
          <a:xfrm>
            <a:off x="7858148" y="6286520"/>
            <a:ext cx="928694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dihapus dari Database</a:t>
            </a:r>
            <a:endParaRPr lang="id-ID" sz="1050" dirty="0"/>
          </a:p>
        </p:txBody>
      </p:sp>
      <p:cxnSp>
        <p:nvCxnSpPr>
          <p:cNvPr id="190" name="Elbow Connector 72"/>
          <p:cNvCxnSpPr>
            <a:stCxn id="184" idx="2"/>
            <a:endCxn id="189" idx="1"/>
          </p:cNvCxnSpPr>
          <p:nvPr/>
        </p:nvCxnSpPr>
        <p:spPr>
          <a:xfrm rot="16200000" flipH="1">
            <a:off x="7572396" y="6215082"/>
            <a:ext cx="285752" cy="2857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4286248" y="5188400"/>
            <a:ext cx="2857520" cy="1455310"/>
            <a:chOff x="4286248" y="5188400"/>
            <a:chExt cx="2857520" cy="1455310"/>
          </a:xfrm>
        </p:grpSpPr>
        <p:grpSp>
          <p:nvGrpSpPr>
            <p:cNvPr id="183" name="Group 182"/>
            <p:cNvGrpSpPr/>
            <p:nvPr/>
          </p:nvGrpSpPr>
          <p:grpSpPr>
            <a:xfrm>
              <a:off x="4286248" y="5214950"/>
              <a:ext cx="2599691" cy="1428760"/>
              <a:chOff x="4572000" y="5214950"/>
              <a:chExt cx="2599691" cy="1428760"/>
            </a:xfrm>
          </p:grpSpPr>
          <p:sp>
            <p:nvSpPr>
              <p:cNvPr id="91" name="Rounded Rectangle 90"/>
              <p:cNvSpPr/>
              <p:nvPr/>
            </p:nvSpPr>
            <p:spPr>
              <a:xfrm>
                <a:off x="4599923" y="5214950"/>
                <a:ext cx="2571768" cy="1428760"/>
              </a:xfrm>
              <a:prstGeom prst="roundRect">
                <a:avLst>
                  <a:gd name="adj" fmla="val 4376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90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643570" y="5500702"/>
                <a:ext cx="1143008" cy="142876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1000"/>
              </a:p>
            </p:txBody>
          </p:sp>
          <p:pic>
            <p:nvPicPr>
              <p:cNvPr id="94" name="Picture 2" descr="http://www.clker.com/cliparts/Q/l/L/B/F/a/search-icon-hi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858016" y="5536778"/>
                <a:ext cx="100015" cy="106800"/>
              </a:xfrm>
              <a:prstGeom prst="rect">
                <a:avLst/>
              </a:prstGeom>
              <a:noFill/>
            </p:spPr>
          </p:pic>
          <p:sp>
            <p:nvSpPr>
              <p:cNvPr id="95" name="TextBox 94"/>
              <p:cNvSpPr txBox="1"/>
              <p:nvPr/>
            </p:nvSpPr>
            <p:spPr>
              <a:xfrm>
                <a:off x="5192082" y="5499721"/>
                <a:ext cx="48923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7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No. REG</a:t>
                </a:r>
                <a:endParaRPr lang="id-ID" sz="7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742799" y="5857892"/>
                <a:ext cx="2268852" cy="642942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100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742799" y="5715016"/>
                <a:ext cx="2268852" cy="142876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000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rot="5400000">
                <a:off x="4779312" y="6179363"/>
                <a:ext cx="642148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6279510" y="6178569"/>
                <a:ext cx="642148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5422254" y="6178569"/>
                <a:ext cx="642148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26" name="Picture 2" descr="C:\bkn\project\Sapk\src\assets\images\icon\16x16\false.pn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814501" y="5857892"/>
                <a:ext cx="152400" cy="152400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C:\bkn\project\Sapk\src\assets\images\icon\16x16\true.png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6662101" y="5857892"/>
                <a:ext cx="152400" cy="152400"/>
              </a:xfrm>
              <a:prstGeom prst="rect">
                <a:avLst/>
              </a:prstGeom>
              <a:noFill/>
            </p:spPr>
          </p:pic>
          <p:sp>
            <p:nvSpPr>
              <p:cNvPr id="114" name="TextBox 113"/>
              <p:cNvSpPr txBox="1"/>
              <p:nvPr/>
            </p:nvSpPr>
            <p:spPr>
              <a:xfrm>
                <a:off x="4742799" y="5688615"/>
                <a:ext cx="372218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500" b="1" dirty="0" smtClean="0">
                    <a:solidFill>
                      <a:schemeClr val="bg1"/>
                    </a:solidFill>
                  </a:rPr>
                  <a:t>No Reg</a:t>
                </a:r>
                <a:endParaRPr lang="id-ID" sz="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6028683" y="5688615"/>
                <a:ext cx="343364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500" b="1" dirty="0" smtClean="0">
                    <a:solidFill>
                      <a:schemeClr val="bg1"/>
                    </a:solidFill>
                  </a:rPr>
                  <a:t>Nama</a:t>
                </a:r>
                <a:endParaRPr lang="id-ID" sz="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255995" y="5688615"/>
                <a:ext cx="415498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500" b="1" dirty="0" smtClean="0">
                    <a:solidFill>
                      <a:schemeClr val="bg1"/>
                    </a:solidFill>
                  </a:rPr>
                  <a:t>NIP Baru</a:t>
                </a:r>
                <a:endParaRPr lang="id-ID" sz="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6600187" y="5688615"/>
                <a:ext cx="434734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500" b="1" dirty="0" smtClean="0">
                    <a:solidFill>
                      <a:schemeClr val="bg1"/>
                    </a:solidFill>
                  </a:rPr>
                  <a:t>Verifikasi</a:t>
                </a:r>
                <a:endParaRPr lang="id-ID" sz="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42799" y="5857892"/>
                <a:ext cx="285752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78" name="Rounded Rectangle 177"/>
              <p:cNvSpPr/>
              <p:nvPr/>
            </p:nvSpPr>
            <p:spPr>
              <a:xfrm>
                <a:off x="5457179" y="5214950"/>
                <a:ext cx="857256" cy="142876"/>
              </a:xfrm>
              <a:prstGeom prst="roundRect">
                <a:avLst>
                  <a:gd name="adj" fmla="val 4376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id-ID" sz="9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79" name="Rounded Rectangle 178"/>
              <p:cNvSpPr/>
              <p:nvPr/>
            </p:nvSpPr>
            <p:spPr>
              <a:xfrm>
                <a:off x="6314435" y="5214950"/>
                <a:ext cx="857256" cy="142876"/>
              </a:xfrm>
              <a:prstGeom prst="roundRect">
                <a:avLst>
                  <a:gd name="adj" fmla="val 4376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id-ID" sz="9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4572000" y="5214950"/>
                <a:ext cx="88517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600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VERIFIKATOR PNS</a:t>
                </a:r>
                <a:endParaRPr lang="id-ID" sz="600" b="1" dirty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85" name="Elbow Connector 72"/>
            <p:cNvCxnSpPr>
              <a:stCxn id="1026" idx="3"/>
              <a:endCxn id="184" idx="1"/>
            </p:cNvCxnSpPr>
            <p:nvPr/>
          </p:nvCxnSpPr>
          <p:spPr>
            <a:xfrm>
              <a:off x="6681149" y="5934092"/>
              <a:ext cx="462619" cy="6667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Box 192"/>
            <p:cNvSpPr txBox="1"/>
            <p:nvPr/>
          </p:nvSpPr>
          <p:spPr>
            <a:xfrm>
              <a:off x="5158744" y="5192090"/>
              <a:ext cx="5293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PROFIL 2</a:t>
              </a:r>
              <a:endParaRPr lang="id-ID" sz="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6031240" y="5188400"/>
              <a:ext cx="5293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PROFIL 3</a:t>
              </a:r>
              <a:endParaRPr lang="id-ID" sz="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98" name="Elbow Connector 72"/>
          <p:cNvCxnSpPr>
            <a:stCxn id="184" idx="3"/>
            <a:endCxn id="202" idx="0"/>
          </p:cNvCxnSpPr>
          <p:nvPr/>
        </p:nvCxnSpPr>
        <p:spPr>
          <a:xfrm flipH="1" flipV="1">
            <a:off x="2857488" y="428604"/>
            <a:ext cx="5143536" cy="5572164"/>
          </a:xfrm>
          <a:prstGeom prst="bentConnector4">
            <a:avLst>
              <a:gd name="adj1" fmla="val -19016"/>
              <a:gd name="adj2" fmla="val 1041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Diamond 201"/>
          <p:cNvSpPr/>
          <p:nvPr/>
        </p:nvSpPr>
        <p:spPr>
          <a:xfrm>
            <a:off x="2000232" y="428604"/>
            <a:ext cx="1714512" cy="78581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b="1" dirty="0" smtClean="0"/>
              <a:t>Sudah diverifikasi?</a:t>
            </a:r>
            <a:endParaRPr lang="id-ID" sz="1050" b="1" dirty="0"/>
          </a:p>
        </p:txBody>
      </p:sp>
      <p:cxnSp>
        <p:nvCxnSpPr>
          <p:cNvPr id="208" name="Elbow Connector 207"/>
          <p:cNvCxnSpPr>
            <a:stCxn id="8" idx="3"/>
            <a:endCxn id="202" idx="1"/>
          </p:cNvCxnSpPr>
          <p:nvPr/>
        </p:nvCxnSpPr>
        <p:spPr>
          <a:xfrm flipV="1">
            <a:off x="1612426" y="821513"/>
            <a:ext cx="387806" cy="57320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2357422" y="1571612"/>
            <a:ext cx="1357322" cy="857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Data anda belum diverifikasi, mohon menghubungi Biro Kepegawaian di Instansi saudara/i</a:t>
            </a:r>
            <a:endParaRPr lang="id-ID" sz="1050" dirty="0"/>
          </a:p>
        </p:txBody>
      </p:sp>
      <p:cxnSp>
        <p:nvCxnSpPr>
          <p:cNvPr id="216" name="Elbow Connector 215"/>
          <p:cNvCxnSpPr>
            <a:stCxn id="202" idx="2"/>
            <a:endCxn id="215" idx="0"/>
          </p:cNvCxnSpPr>
          <p:nvPr/>
        </p:nvCxnSpPr>
        <p:spPr>
          <a:xfrm rot="16200000" flipH="1">
            <a:off x="2768190" y="1303719"/>
            <a:ext cx="357190" cy="1785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Diamond 221"/>
          <p:cNvSpPr/>
          <p:nvPr/>
        </p:nvSpPr>
        <p:spPr>
          <a:xfrm>
            <a:off x="4000496" y="428604"/>
            <a:ext cx="1714512" cy="78581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b="1" dirty="0" smtClean="0"/>
              <a:t>Lulus Verifikasi SKPD?</a:t>
            </a:r>
            <a:endParaRPr lang="id-ID" sz="1050" b="1" dirty="0"/>
          </a:p>
        </p:txBody>
      </p:sp>
      <p:cxnSp>
        <p:nvCxnSpPr>
          <p:cNvPr id="226" name="Straight Arrow Connector 225"/>
          <p:cNvCxnSpPr>
            <a:stCxn id="202" idx="3"/>
            <a:endCxn id="222" idx="1"/>
          </p:cNvCxnSpPr>
          <p:nvPr/>
        </p:nvCxnSpPr>
        <p:spPr>
          <a:xfrm>
            <a:off x="3714744" y="821513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7" name="Rectangle 226"/>
          <p:cNvSpPr/>
          <p:nvPr/>
        </p:nvSpPr>
        <p:spPr>
          <a:xfrm>
            <a:off x="3929058" y="1571612"/>
            <a:ext cx="1643074" cy="500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Mohon dikonfirmasi kembali dengan SKPD terkait</a:t>
            </a:r>
            <a:endParaRPr lang="id-ID" sz="1050" dirty="0"/>
          </a:p>
        </p:txBody>
      </p:sp>
      <p:cxnSp>
        <p:nvCxnSpPr>
          <p:cNvPr id="230" name="Elbow Connector 229"/>
          <p:cNvCxnSpPr>
            <a:stCxn id="222" idx="2"/>
            <a:endCxn id="227" idx="0"/>
          </p:cNvCxnSpPr>
          <p:nvPr/>
        </p:nvCxnSpPr>
        <p:spPr>
          <a:xfrm rot="5400000">
            <a:off x="4625579" y="1339439"/>
            <a:ext cx="357190" cy="1071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72"/>
          <p:cNvCxnSpPr>
            <a:stCxn id="150" idx="3"/>
            <a:endCxn id="160" idx="1"/>
          </p:cNvCxnSpPr>
          <p:nvPr/>
        </p:nvCxnSpPr>
        <p:spPr>
          <a:xfrm flipV="1">
            <a:off x="2285984" y="5929330"/>
            <a:ext cx="2171063" cy="714380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236" name="Group 235"/>
          <p:cNvGrpSpPr/>
          <p:nvPr/>
        </p:nvGrpSpPr>
        <p:grpSpPr>
          <a:xfrm>
            <a:off x="6072198" y="357166"/>
            <a:ext cx="1224096" cy="642942"/>
            <a:chOff x="6986586" y="357166"/>
            <a:chExt cx="2312183" cy="1214446"/>
          </a:xfrm>
        </p:grpSpPr>
        <p:sp>
          <p:nvSpPr>
            <p:cNvPr id="237" name="Rounded Rectangle 236"/>
            <p:cNvSpPr/>
            <p:nvPr/>
          </p:nvSpPr>
          <p:spPr>
            <a:xfrm>
              <a:off x="6986586" y="357166"/>
              <a:ext cx="2214578" cy="121444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90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7933021" y="571480"/>
              <a:ext cx="936937" cy="14287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90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7071764" y="524183"/>
              <a:ext cx="966505" cy="31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500" b="1" dirty="0" smtClean="0">
                  <a:solidFill>
                    <a:schemeClr val="accent3">
                      <a:lumMod val="75000"/>
                    </a:schemeClr>
                  </a:solidFill>
                </a:rPr>
                <a:t>No. Register</a:t>
              </a:r>
              <a:endParaRPr lang="id-ID" sz="5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7072378" y="785795"/>
              <a:ext cx="936227" cy="31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500" b="1" dirty="0" smtClean="0">
                  <a:solidFill>
                    <a:schemeClr val="accent3">
                      <a:lumMod val="75000"/>
                    </a:schemeClr>
                  </a:solidFill>
                </a:rPr>
                <a:t>PASSWORD</a:t>
              </a:r>
              <a:endParaRPr lang="id-ID" sz="5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7923523" y="857232"/>
              <a:ext cx="936937" cy="14287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900"/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7629528" y="1142984"/>
              <a:ext cx="1022113" cy="2857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700" b="1" dirty="0" smtClean="0"/>
                <a:t>MASUK</a:t>
              </a:r>
              <a:endParaRPr lang="id-ID" sz="700" b="1" dirty="0"/>
            </a:p>
          </p:txBody>
        </p:sp>
        <p:pic>
          <p:nvPicPr>
            <p:cNvPr id="243" name="Picture 11" descr="http://outlookexpresshelp.com/wp-content/uploads/2013/09/Microsoft-Outlook-Express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900422" y="842242"/>
              <a:ext cx="209554" cy="209554"/>
            </a:xfrm>
            <a:prstGeom prst="rect">
              <a:avLst/>
            </a:prstGeom>
            <a:noFill/>
          </p:spPr>
        </p:pic>
        <p:sp>
          <p:nvSpPr>
            <p:cNvPr id="244" name="TextBox 243"/>
            <p:cNvSpPr txBox="1"/>
            <p:nvPr/>
          </p:nvSpPr>
          <p:spPr>
            <a:xfrm>
              <a:off x="8843977" y="1000108"/>
              <a:ext cx="454792" cy="23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0" b="1" dirty="0" smtClean="0">
                  <a:solidFill>
                    <a:schemeClr val="accent3">
                      <a:lumMod val="75000"/>
                    </a:schemeClr>
                  </a:solidFill>
                </a:rPr>
                <a:t>Lupa </a:t>
              </a:r>
            </a:p>
            <a:p>
              <a:r>
                <a:rPr lang="id-ID" sz="100" b="1" dirty="0" smtClean="0">
                  <a:solidFill>
                    <a:schemeClr val="accent3">
                      <a:lumMod val="75000"/>
                    </a:schemeClr>
                  </a:solidFill>
                </a:rPr>
                <a:t>Password?</a:t>
              </a:r>
              <a:endParaRPr lang="id-ID" sz="1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5643570" y="2571744"/>
            <a:ext cx="3214710" cy="2000264"/>
            <a:chOff x="6843710" y="2500306"/>
            <a:chExt cx="6143668" cy="3571900"/>
          </a:xfrm>
        </p:grpSpPr>
        <p:sp>
          <p:nvSpPr>
            <p:cNvPr id="246" name="Rounded Rectangle 245"/>
            <p:cNvSpPr/>
            <p:nvPr/>
          </p:nvSpPr>
          <p:spPr>
            <a:xfrm>
              <a:off x="6843710" y="2500306"/>
              <a:ext cx="6143668" cy="3571900"/>
            </a:xfrm>
            <a:prstGeom prst="roundRect">
              <a:avLst>
                <a:gd name="adj" fmla="val 8184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6986586" y="2571745"/>
              <a:ext cx="76761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NIP BARU :</a:t>
              </a:r>
              <a:endParaRPr lang="id-ID" sz="600" b="1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6986586" y="2851657"/>
              <a:ext cx="75845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NIK            :</a:t>
              </a:r>
              <a:endParaRPr lang="id-ID" sz="600" b="1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6987097" y="2714620"/>
              <a:ext cx="77219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NAMA       :</a:t>
              </a:r>
              <a:endParaRPr lang="id-ID" sz="600" b="1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7058024" y="3214686"/>
              <a:ext cx="1714512" cy="387670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7058027" y="3286125"/>
              <a:ext cx="78364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DATA SAPK</a:t>
              </a:r>
              <a:endParaRPr lang="id-ID" sz="600" b="1" dirty="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7069087" y="3571876"/>
              <a:ext cx="566089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NAMA</a:t>
              </a:r>
              <a:endParaRPr lang="id-ID" sz="600" b="1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7058027" y="3753305"/>
              <a:ext cx="82715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TMPT LAHIR</a:t>
              </a:r>
              <a:endParaRPr lang="id-ID" sz="600" b="1" dirty="0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7058027" y="3929066"/>
              <a:ext cx="73326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TGL LAHIR</a:t>
              </a:r>
              <a:endParaRPr lang="id-ID" sz="600" b="1" dirty="0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7058027" y="4096085"/>
              <a:ext cx="82257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GOL RUANG</a:t>
              </a:r>
              <a:endParaRPr lang="id-ID" sz="600" b="1" dirty="0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7058024" y="4286256"/>
              <a:ext cx="102867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PEND. TERAKHIR</a:t>
              </a:r>
              <a:endParaRPr lang="id-ID" sz="600" b="1" dirty="0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7058024" y="4453275"/>
              <a:ext cx="82028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UNIT KERJA </a:t>
              </a:r>
              <a:endParaRPr lang="id-ID" sz="600" b="1" dirty="0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7058024" y="4667587"/>
              <a:ext cx="102409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INSTANSI INDUK</a:t>
              </a:r>
              <a:endParaRPr lang="id-ID" sz="600" b="1" dirty="0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7058024" y="4881902"/>
              <a:ext cx="689749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JABATAN</a:t>
              </a:r>
              <a:endParaRPr lang="id-ID" sz="600" b="1" dirty="0"/>
            </a:p>
          </p:txBody>
        </p:sp>
        <p:pic>
          <p:nvPicPr>
            <p:cNvPr id="260" name="Picture 13" descr="http://www.psdgraphics.com/wp-content/uploads/2009/09/check-and-cross-icons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2470" y="3571882"/>
              <a:ext cx="386890" cy="290485"/>
            </a:xfrm>
            <a:prstGeom prst="rect">
              <a:avLst/>
            </a:prstGeom>
            <a:noFill/>
          </p:spPr>
        </p:pic>
        <p:pic>
          <p:nvPicPr>
            <p:cNvPr id="261" name="Picture 13" descr="http://www.psdgraphics.com/wp-content/uploads/2009/09/check-and-cross-icons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2470" y="3714758"/>
              <a:ext cx="386890" cy="290485"/>
            </a:xfrm>
            <a:prstGeom prst="rect">
              <a:avLst/>
            </a:prstGeom>
            <a:noFill/>
          </p:spPr>
        </p:pic>
        <p:pic>
          <p:nvPicPr>
            <p:cNvPr id="262" name="Picture 13" descr="http://www.psdgraphics.com/wp-content/uploads/2009/09/check-and-cross-icons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2470" y="3924339"/>
              <a:ext cx="386890" cy="290485"/>
            </a:xfrm>
            <a:prstGeom prst="rect">
              <a:avLst/>
            </a:prstGeom>
            <a:noFill/>
          </p:spPr>
        </p:pic>
        <p:pic>
          <p:nvPicPr>
            <p:cNvPr id="263" name="Picture 13" descr="http://www.psdgraphics.com/wp-content/uploads/2009/09/check-and-cross-icons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2470" y="4067215"/>
              <a:ext cx="386890" cy="290485"/>
            </a:xfrm>
            <a:prstGeom prst="rect">
              <a:avLst/>
            </a:prstGeom>
            <a:noFill/>
          </p:spPr>
        </p:pic>
        <p:pic>
          <p:nvPicPr>
            <p:cNvPr id="264" name="Picture 13" descr="http://www.psdgraphics.com/wp-content/uploads/2009/09/check-and-cross-icons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2470" y="4214819"/>
              <a:ext cx="386890" cy="290485"/>
            </a:xfrm>
            <a:prstGeom prst="rect">
              <a:avLst/>
            </a:prstGeom>
            <a:noFill/>
          </p:spPr>
        </p:pic>
        <p:pic>
          <p:nvPicPr>
            <p:cNvPr id="265" name="Picture 13" descr="http://www.psdgraphics.com/wp-content/uploads/2009/09/check-and-cross-icons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2470" y="4357697"/>
              <a:ext cx="386890" cy="290485"/>
            </a:xfrm>
            <a:prstGeom prst="rect">
              <a:avLst/>
            </a:prstGeom>
            <a:noFill/>
          </p:spPr>
        </p:pic>
        <p:pic>
          <p:nvPicPr>
            <p:cNvPr id="266" name="Picture 13" descr="http://www.psdgraphics.com/wp-content/uploads/2009/09/check-and-cross-icons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2470" y="4638719"/>
              <a:ext cx="386890" cy="290485"/>
            </a:xfrm>
            <a:prstGeom prst="rect">
              <a:avLst/>
            </a:prstGeom>
            <a:noFill/>
          </p:spPr>
        </p:pic>
        <p:pic>
          <p:nvPicPr>
            <p:cNvPr id="267" name="Picture 13" descr="http://www.psdgraphics.com/wp-content/uploads/2009/09/check-and-cross-icons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2470" y="4786328"/>
              <a:ext cx="386890" cy="290485"/>
            </a:xfrm>
            <a:prstGeom prst="rect">
              <a:avLst/>
            </a:prstGeom>
            <a:noFill/>
          </p:spPr>
        </p:pic>
        <p:sp>
          <p:nvSpPr>
            <p:cNvPr id="268" name="Rectangle 267"/>
            <p:cNvSpPr/>
            <p:nvPr/>
          </p:nvSpPr>
          <p:spPr>
            <a:xfrm>
              <a:off x="10201296" y="3228334"/>
              <a:ext cx="857256" cy="3571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000" dirty="0" smtClean="0">
                  <a:solidFill>
                    <a:schemeClr val="tx1"/>
                  </a:solidFill>
                </a:rPr>
                <a:t>SKPD</a:t>
              </a:r>
              <a:endParaRPr lang="id-ID" sz="1000" dirty="0">
                <a:solidFill>
                  <a:schemeClr val="tx1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11058552" y="3228334"/>
              <a:ext cx="857256" cy="3571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000" dirty="0" smtClean="0">
                  <a:solidFill>
                    <a:schemeClr val="tx1"/>
                  </a:solidFill>
                </a:rPr>
                <a:t>BKD</a:t>
              </a:r>
              <a:endParaRPr lang="id-ID" sz="1000" dirty="0">
                <a:solidFill>
                  <a:schemeClr val="tx1"/>
                </a:solidFill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1915808" y="3228334"/>
              <a:ext cx="857256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300" dirty="0" smtClean="0">
                  <a:solidFill>
                    <a:schemeClr val="tx1"/>
                  </a:solidFill>
                </a:rPr>
                <a:t>KANREG/BKN</a:t>
              </a:r>
              <a:endParaRPr lang="id-ID" sz="300" dirty="0">
                <a:solidFill>
                  <a:schemeClr val="tx1"/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8915412" y="3714752"/>
              <a:ext cx="785818" cy="7143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8915412" y="3857628"/>
              <a:ext cx="785818" cy="7143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8915412" y="4000504"/>
              <a:ext cx="785818" cy="7143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8915412" y="4143380"/>
              <a:ext cx="785818" cy="7143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8915412" y="4286256"/>
              <a:ext cx="785818" cy="7143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8915412" y="4429132"/>
              <a:ext cx="785818" cy="7143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8915412" y="4786322"/>
              <a:ext cx="785818" cy="7143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8915412" y="4929198"/>
              <a:ext cx="785818" cy="7143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0201296" y="3558228"/>
              <a:ext cx="857256" cy="20717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1058552" y="3558228"/>
              <a:ext cx="857256" cy="20717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1915808" y="3558228"/>
              <a:ext cx="857256" cy="207170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00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10629924" y="5657226"/>
              <a:ext cx="357190" cy="1428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sz="100" dirty="0" smtClean="0"/>
                <a:t>OK</a:t>
              </a:r>
              <a:endParaRPr lang="id-ID" sz="100" dirty="0"/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11483982" y="5657226"/>
              <a:ext cx="357190" cy="1428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sz="100" dirty="0" smtClean="0"/>
                <a:t>OK</a:t>
              </a:r>
              <a:endParaRPr lang="id-ID" sz="100" dirty="0"/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12371732" y="5657226"/>
              <a:ext cx="357190" cy="1428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sz="100" dirty="0" smtClean="0"/>
                <a:t>OK</a:t>
              </a:r>
              <a:endParaRPr lang="id-ID" sz="100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8701098" y="3214686"/>
              <a:ext cx="1500198" cy="387670"/>
            </a:xfrm>
            <a:prstGeom prst="rect">
              <a:avLst/>
            </a:prstGeom>
            <a:solidFill>
              <a:srgbClr val="33CCFF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700" dirty="0" smtClean="0">
                  <a:solidFill>
                    <a:schemeClr val="tx1"/>
                  </a:solidFill>
                </a:rPr>
                <a:t>Perbaikan Data</a:t>
              </a:r>
              <a:endParaRPr lang="id-ID" sz="700" dirty="0">
                <a:solidFill>
                  <a:schemeClr val="tx1"/>
                </a:solidFill>
              </a:endParaRPr>
            </a:p>
          </p:txBody>
        </p:sp>
        <p:grpSp>
          <p:nvGrpSpPr>
            <p:cNvPr id="286" name="Group 247"/>
            <p:cNvGrpSpPr/>
            <p:nvPr/>
          </p:nvGrpSpPr>
          <p:grpSpPr>
            <a:xfrm>
              <a:off x="10415610" y="3571876"/>
              <a:ext cx="386890" cy="1504931"/>
              <a:chOff x="11487180" y="3433733"/>
              <a:chExt cx="386890" cy="1504931"/>
            </a:xfrm>
          </p:grpSpPr>
          <p:pic>
            <p:nvPicPr>
              <p:cNvPr id="316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433733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17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576609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18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786190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19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929066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0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076670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1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219548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2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500570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3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648179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87" name="Group 240"/>
            <p:cNvGrpSpPr/>
            <p:nvPr/>
          </p:nvGrpSpPr>
          <p:grpSpPr>
            <a:xfrm>
              <a:off x="10201296" y="5670874"/>
              <a:ext cx="357190" cy="142876"/>
              <a:chOff x="7700966" y="4214818"/>
              <a:chExt cx="357190" cy="142876"/>
            </a:xfrm>
          </p:grpSpPr>
          <p:sp>
            <p:nvSpPr>
              <p:cNvPr id="314" name="Rounded Rectangle 313"/>
              <p:cNvSpPr/>
              <p:nvPr/>
            </p:nvSpPr>
            <p:spPr>
              <a:xfrm>
                <a:off x="7700966" y="4214818"/>
                <a:ext cx="357190" cy="14287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100" dirty="0"/>
              </a:p>
            </p:txBody>
          </p:sp>
          <p:pic>
            <p:nvPicPr>
              <p:cNvPr id="315" name="Picture 2" descr="https://encrypted-tbn1.gstatic.com/images?q=tbn:ANd9GcT3fazMpe5jak-mhzvq5HmMtA8FP1T53JR_I3xQUbZo-7Qrj3J_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7353" b="19117"/>
              <a:stretch>
                <a:fillRect/>
              </a:stretch>
            </p:blipFill>
            <p:spPr bwMode="auto">
              <a:xfrm>
                <a:off x="7772404" y="4214818"/>
                <a:ext cx="194310" cy="142876"/>
              </a:xfrm>
              <a:prstGeom prst="rect">
                <a:avLst/>
              </a:prstGeom>
              <a:noFill/>
            </p:spPr>
          </p:pic>
        </p:grpSp>
        <p:grpSp>
          <p:nvGrpSpPr>
            <p:cNvPr id="288" name="Group 241"/>
            <p:cNvGrpSpPr/>
            <p:nvPr/>
          </p:nvGrpSpPr>
          <p:grpSpPr>
            <a:xfrm>
              <a:off x="11089046" y="5657226"/>
              <a:ext cx="357190" cy="142876"/>
              <a:chOff x="7700966" y="4214818"/>
              <a:chExt cx="357190" cy="142876"/>
            </a:xfrm>
          </p:grpSpPr>
          <p:sp>
            <p:nvSpPr>
              <p:cNvPr id="312" name="Rounded Rectangle 311"/>
              <p:cNvSpPr/>
              <p:nvPr/>
            </p:nvSpPr>
            <p:spPr>
              <a:xfrm>
                <a:off x="7700966" y="4214818"/>
                <a:ext cx="357190" cy="14287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100" dirty="0"/>
              </a:p>
            </p:txBody>
          </p:sp>
          <p:pic>
            <p:nvPicPr>
              <p:cNvPr id="313" name="Picture 2" descr="https://encrypted-tbn1.gstatic.com/images?q=tbn:ANd9GcT3fazMpe5jak-mhzvq5HmMtA8FP1T53JR_I3xQUbZo-7Qrj3J_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7353" b="19117"/>
              <a:stretch>
                <a:fillRect/>
              </a:stretch>
            </p:blipFill>
            <p:spPr bwMode="auto">
              <a:xfrm>
                <a:off x="7772404" y="4214818"/>
                <a:ext cx="194310" cy="142876"/>
              </a:xfrm>
              <a:prstGeom prst="rect">
                <a:avLst/>
              </a:prstGeom>
              <a:noFill/>
            </p:spPr>
          </p:pic>
        </p:grpSp>
        <p:grpSp>
          <p:nvGrpSpPr>
            <p:cNvPr id="289" name="Group 244"/>
            <p:cNvGrpSpPr/>
            <p:nvPr/>
          </p:nvGrpSpPr>
          <p:grpSpPr>
            <a:xfrm>
              <a:off x="11943104" y="5657226"/>
              <a:ext cx="357190" cy="142876"/>
              <a:chOff x="7700966" y="4214818"/>
              <a:chExt cx="357190" cy="142876"/>
            </a:xfrm>
          </p:grpSpPr>
          <p:sp>
            <p:nvSpPr>
              <p:cNvPr id="310" name="Rounded Rectangle 309"/>
              <p:cNvSpPr/>
              <p:nvPr/>
            </p:nvSpPr>
            <p:spPr>
              <a:xfrm>
                <a:off x="7700966" y="4214818"/>
                <a:ext cx="357190" cy="14287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100" dirty="0"/>
              </a:p>
            </p:txBody>
          </p:sp>
          <p:pic>
            <p:nvPicPr>
              <p:cNvPr id="311" name="Picture 2" descr="https://encrypted-tbn1.gstatic.com/images?q=tbn:ANd9GcT3fazMpe5jak-mhzvq5HmMtA8FP1T53JR_I3xQUbZo-7Qrj3J_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7353" b="19117"/>
              <a:stretch>
                <a:fillRect/>
              </a:stretch>
            </p:blipFill>
            <p:spPr bwMode="auto">
              <a:xfrm>
                <a:off x="7772404" y="4214818"/>
                <a:ext cx="194310" cy="142876"/>
              </a:xfrm>
              <a:prstGeom prst="rect">
                <a:avLst/>
              </a:prstGeom>
              <a:noFill/>
            </p:spPr>
          </p:pic>
        </p:grpSp>
        <p:grpSp>
          <p:nvGrpSpPr>
            <p:cNvPr id="290" name="Group 248"/>
            <p:cNvGrpSpPr/>
            <p:nvPr/>
          </p:nvGrpSpPr>
          <p:grpSpPr>
            <a:xfrm>
              <a:off x="11272866" y="3571876"/>
              <a:ext cx="386890" cy="1504931"/>
              <a:chOff x="11487180" y="3433733"/>
              <a:chExt cx="386890" cy="1504931"/>
            </a:xfrm>
          </p:grpSpPr>
          <p:pic>
            <p:nvPicPr>
              <p:cNvPr id="302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433733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3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576609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4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786190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5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929066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6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076670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7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219548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8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500570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9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648179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91" name="Group 257"/>
            <p:cNvGrpSpPr/>
            <p:nvPr/>
          </p:nvGrpSpPr>
          <p:grpSpPr>
            <a:xfrm>
              <a:off x="12130122" y="3571876"/>
              <a:ext cx="386890" cy="1504931"/>
              <a:chOff x="11487180" y="3433733"/>
              <a:chExt cx="386890" cy="1504931"/>
            </a:xfrm>
          </p:grpSpPr>
          <p:pic>
            <p:nvPicPr>
              <p:cNvPr id="294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433733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5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576609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6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786190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7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3929066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8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076670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9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219548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0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500570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1" name="Picture 13" descr="http://www.psdgraphics.com/wp-content/uploads/2009/09/check-and-cross-icon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-70000"/>
              </a:blip>
              <a:srcRect/>
              <a:stretch>
                <a:fillRect/>
              </a:stretch>
            </p:blipFill>
            <p:spPr bwMode="auto">
              <a:xfrm>
                <a:off x="11487180" y="4648179"/>
                <a:ext cx="386890" cy="2904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92" name="Rounded Rectangle 291"/>
            <p:cNvSpPr/>
            <p:nvPr/>
          </p:nvSpPr>
          <p:spPr>
            <a:xfrm>
              <a:off x="8129594" y="5214950"/>
              <a:ext cx="928694" cy="35719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SIMPAN</a:t>
              </a:r>
              <a:endParaRPr lang="id-ID" sz="600" b="1" dirty="0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11058552" y="2500306"/>
              <a:ext cx="751580" cy="263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/>
                <a:t>INSTANSI :</a:t>
              </a:r>
              <a:endParaRPr lang="id-ID" sz="600" b="1" dirty="0"/>
            </a:p>
          </p:txBody>
        </p:sp>
      </p:grpSp>
      <p:cxnSp>
        <p:nvCxnSpPr>
          <p:cNvPr id="327" name="Elbow Connector 326"/>
          <p:cNvCxnSpPr>
            <a:stCxn id="222" idx="3"/>
            <a:endCxn id="237" idx="1"/>
          </p:cNvCxnSpPr>
          <p:nvPr/>
        </p:nvCxnSpPr>
        <p:spPr>
          <a:xfrm flipV="1">
            <a:off x="5715008" y="678637"/>
            <a:ext cx="357190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0" name="Elbow Connector 329"/>
          <p:cNvCxnSpPr>
            <a:stCxn id="242" idx="2"/>
            <a:endCxn id="218" idx="0"/>
          </p:cNvCxnSpPr>
          <p:nvPr/>
        </p:nvCxnSpPr>
        <p:spPr>
          <a:xfrm rot="16200000" flipH="1">
            <a:off x="6875633" y="731972"/>
            <a:ext cx="575707" cy="9606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8" name="Diamond 217"/>
          <p:cNvSpPr/>
          <p:nvPr/>
        </p:nvSpPr>
        <p:spPr>
          <a:xfrm>
            <a:off x="6858016" y="1500174"/>
            <a:ext cx="1571636" cy="642942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b="1" dirty="0" smtClean="0"/>
              <a:t>Ada dalam database?</a:t>
            </a:r>
            <a:endParaRPr lang="id-ID" sz="1050" b="1" dirty="0"/>
          </a:p>
        </p:txBody>
      </p:sp>
      <p:cxnSp>
        <p:nvCxnSpPr>
          <p:cNvPr id="221" name="Elbow Connector 220"/>
          <p:cNvCxnSpPr>
            <a:stCxn id="218" idx="2"/>
            <a:endCxn id="246" idx="0"/>
          </p:cNvCxnSpPr>
          <p:nvPr/>
        </p:nvCxnSpPr>
        <p:spPr>
          <a:xfrm rot="5400000">
            <a:off x="7233066" y="2160976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/>
          <p:cNvCxnSpPr>
            <a:stCxn id="218" idx="1"/>
          </p:cNvCxnSpPr>
          <p:nvPr/>
        </p:nvCxnSpPr>
        <p:spPr>
          <a:xfrm rot="10800000">
            <a:off x="6143636" y="1071547"/>
            <a:ext cx="714380" cy="75009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>
          <a:xfrm>
            <a:off x="5715008" y="1571612"/>
            <a:ext cx="928694" cy="500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00" dirty="0" smtClean="0"/>
              <a:t>No Register dan Password tidak sesuai</a:t>
            </a:r>
            <a:endParaRPr lang="id-ID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79712" y="620688"/>
            <a:ext cx="6336704" cy="5715016"/>
          </a:xfrm>
          <a:prstGeom prst="roundRect">
            <a:avLst>
              <a:gd name="adj" fmla="val 447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7318" y="655323"/>
            <a:ext cx="1479786" cy="41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3491880" y="6029470"/>
            <a:ext cx="47863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 smtClean="0">
                <a:solidFill>
                  <a:schemeClr val="accent3">
                    <a:lumMod val="75000"/>
                  </a:schemeClr>
                </a:solidFill>
              </a:rPr>
              <a:t>© Copyright Badan Kepegawaian Negara 2015</a:t>
            </a:r>
            <a:endParaRPr lang="id-ID" sz="105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968079" y="762335"/>
            <a:ext cx="307777" cy="307777"/>
            <a:chOff x="7358082" y="4509120"/>
            <a:chExt cx="307777" cy="307777"/>
          </a:xfrm>
        </p:grpSpPr>
        <p:sp>
          <p:nvSpPr>
            <p:cNvPr id="21" name="Oval 20"/>
            <p:cNvSpPr/>
            <p:nvPr/>
          </p:nvSpPr>
          <p:spPr>
            <a:xfrm>
              <a:off x="7358082" y="4509120"/>
              <a:ext cx="307777" cy="307777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09340" y="4552100"/>
              <a:ext cx="224897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3" name="TextBox 22"/>
          <p:cNvSpPr txBox="1"/>
          <p:nvPr/>
        </p:nvSpPr>
        <p:spPr>
          <a:xfrm>
            <a:off x="3269864" y="718953"/>
            <a:ext cx="23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Menu Bantuan</a:t>
            </a:r>
            <a:endParaRPr lang="id-ID" sz="2400" dirty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307620" y="1486289"/>
            <a:ext cx="4352612" cy="1276399"/>
            <a:chOff x="5900747" y="2743195"/>
            <a:chExt cx="2633259" cy="1042995"/>
          </a:xfrm>
        </p:grpSpPr>
        <p:sp>
          <p:nvSpPr>
            <p:cNvPr id="25" name="Rounded Rectangle 24"/>
            <p:cNvSpPr/>
            <p:nvPr/>
          </p:nvSpPr>
          <p:spPr>
            <a:xfrm>
              <a:off x="5929322" y="2928934"/>
              <a:ext cx="2571768" cy="857256"/>
            </a:xfrm>
            <a:prstGeom prst="roundRect">
              <a:avLst>
                <a:gd name="adj" fmla="val 8824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900747" y="2743195"/>
              <a:ext cx="2633259" cy="3761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8301064" y="2857496"/>
              <a:ext cx="179388" cy="159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TextBox 27"/>
            <p:cNvSpPr txBox="1"/>
            <p:nvPr/>
          </p:nvSpPr>
          <p:spPr>
            <a:xfrm>
              <a:off x="6000760" y="3143248"/>
              <a:ext cx="1374387" cy="471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0850" lvl="1" indent="-355600" defTabSz="273050">
                <a:buFont typeface="+mj-lt"/>
                <a:buAutoNum type="arabicPeriod"/>
              </a:pPr>
              <a:r>
                <a:rPr lang="id-ID" sz="1050" dirty="0" smtClean="0"/>
                <a:t>Lupa pertanyaan Ibu Kandung</a:t>
              </a:r>
            </a:p>
            <a:p>
              <a:pPr marL="450850" lvl="1" indent="-355600">
                <a:buFont typeface="+mj-lt"/>
                <a:buAutoNum type="arabicPeriod"/>
              </a:pPr>
              <a:r>
                <a:rPr lang="id-ID" sz="1050" dirty="0" smtClean="0"/>
                <a:t>Instansi Salah</a:t>
              </a:r>
            </a:p>
            <a:p>
              <a:pPr marL="450850" lvl="1" indent="-355600">
                <a:buFont typeface="+mj-lt"/>
                <a:buAutoNum type="arabicPeriod"/>
              </a:pPr>
              <a:r>
                <a:rPr lang="id-ID" sz="1050" dirty="0" smtClean="0"/>
                <a:t>Tidak Ada dalam database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267744" y="1178512"/>
            <a:ext cx="2957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accent5">
                    <a:lumMod val="75000"/>
                  </a:schemeClr>
                </a:solidFill>
              </a:rPr>
              <a:t>Silakan pilih jenis permasalahan anda:</a:t>
            </a:r>
            <a:endParaRPr lang="id-ID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67744" y="3626784"/>
            <a:ext cx="1714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Masukan permasalahan:</a:t>
            </a:r>
            <a:endParaRPr lang="id-ID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2349145" y="4047799"/>
            <a:ext cx="4768245" cy="14511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100" dirty="0" smtClean="0"/>
              <a:t>Dear admin, saya tidak bisa daftar dikarenakan NIP Baru saya salah, seharusnya 1986122622010101001 a.n RIFAIT SUNGKAR</a:t>
            </a:r>
            <a:endParaRPr lang="id-ID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5900840" y="5525414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/>
              <a:t>Max 250 karakter</a:t>
            </a:r>
            <a:endParaRPr lang="id-ID" sz="1100" dirty="0"/>
          </a:p>
        </p:txBody>
      </p:sp>
      <p:sp>
        <p:nvSpPr>
          <p:cNvPr id="33" name="Rounded Rectangle 32"/>
          <p:cNvSpPr/>
          <p:nvPr/>
        </p:nvSpPr>
        <p:spPr>
          <a:xfrm>
            <a:off x="4133857" y="5645288"/>
            <a:ext cx="1446255" cy="28575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Simpan</a:t>
            </a:r>
            <a:endParaRPr lang="id-ID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107504" y="3785327"/>
            <a:ext cx="2945747" cy="1987169"/>
            <a:chOff x="35496" y="4777392"/>
            <a:chExt cx="2945747" cy="1987169"/>
          </a:xfrm>
        </p:grpSpPr>
        <p:sp>
          <p:nvSpPr>
            <p:cNvPr id="35" name="Rectangular Callout 34"/>
            <p:cNvSpPr/>
            <p:nvPr/>
          </p:nvSpPr>
          <p:spPr>
            <a:xfrm>
              <a:off x="35496" y="4777392"/>
              <a:ext cx="2880320" cy="1987169"/>
            </a:xfrm>
            <a:prstGeom prst="wedgeRectCallout">
              <a:avLst>
                <a:gd name="adj1" fmla="val 85518"/>
                <a:gd name="adj2" fmla="val 46614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5273" y="4777407"/>
              <a:ext cx="23065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/>
                <a:t>Nomor Laporan anda adalah:</a:t>
              </a:r>
              <a:endParaRPr lang="id-ID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55664" y="5013176"/>
              <a:ext cx="1739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b="1" dirty="0" smtClean="0"/>
                <a:t>4631028492</a:t>
              </a:r>
              <a:endParaRPr lang="id-ID" sz="24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3528" y="5445224"/>
              <a:ext cx="265771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/>
                <a:t>Silakan anda catat dan simpan</a:t>
              </a:r>
            </a:p>
            <a:p>
              <a:r>
                <a:rPr lang="id-ID" sz="1400" dirty="0" smtClean="0"/>
                <a:t>Untuk melihat dan memeriksa</a:t>
              </a:r>
            </a:p>
            <a:p>
              <a:r>
                <a:rPr lang="id-ID" sz="1400" dirty="0" smtClean="0"/>
                <a:t>Hasil laporan anda silakan lihat di </a:t>
              </a:r>
            </a:p>
            <a:p>
              <a:r>
                <a:rPr lang="id-ID" sz="1400" dirty="0" smtClean="0"/>
                <a:t>Menu cek status Laporan</a:t>
              </a:r>
              <a:endParaRPr lang="id-ID" sz="14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267744" y="2762688"/>
            <a:ext cx="1751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Masukan NIP Baru anda:</a:t>
            </a:r>
            <a:endParaRPr lang="id-ID" sz="1200" dirty="0"/>
          </a:p>
        </p:txBody>
      </p:sp>
      <p:sp>
        <p:nvSpPr>
          <p:cNvPr id="40" name="Rounded Rectangle 39"/>
          <p:cNvSpPr/>
          <p:nvPr/>
        </p:nvSpPr>
        <p:spPr>
          <a:xfrm>
            <a:off x="2345743" y="3045256"/>
            <a:ext cx="2387524" cy="2964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0863" y="2762688"/>
            <a:ext cx="2277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Masukan NIP Lama (8 digit) anda:</a:t>
            </a:r>
            <a:endParaRPr lang="id-ID" sz="1200" dirty="0"/>
          </a:p>
        </p:txBody>
      </p:sp>
      <p:sp>
        <p:nvSpPr>
          <p:cNvPr id="42" name="Rounded Rectangle 41"/>
          <p:cNvSpPr/>
          <p:nvPr/>
        </p:nvSpPr>
        <p:spPr>
          <a:xfrm>
            <a:off x="5089521" y="3049448"/>
            <a:ext cx="2387524" cy="2964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4932040" y="3349785"/>
            <a:ext cx="1594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Masukan Nama Anda :</a:t>
            </a:r>
            <a:endParaRPr lang="id-ID" sz="1200" dirty="0"/>
          </a:p>
        </p:txBody>
      </p:sp>
      <p:sp>
        <p:nvSpPr>
          <p:cNvPr id="44" name="Rounded Rectangle 43"/>
          <p:cNvSpPr/>
          <p:nvPr/>
        </p:nvSpPr>
        <p:spPr>
          <a:xfrm>
            <a:off x="5136804" y="3618400"/>
            <a:ext cx="2387524" cy="2964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100" dirty="0"/>
          </a:p>
        </p:txBody>
      </p:sp>
      <p:cxnSp>
        <p:nvCxnSpPr>
          <p:cNvPr id="47" name="Elbow Connector 46"/>
          <p:cNvCxnSpPr>
            <a:stCxn id="28" idx="3"/>
            <a:endCxn id="41" idx="3"/>
          </p:cNvCxnSpPr>
          <p:nvPr/>
        </p:nvCxnSpPr>
        <p:spPr>
          <a:xfrm>
            <a:off x="4744711" y="2264408"/>
            <a:ext cx="2513314" cy="636780"/>
          </a:xfrm>
          <a:prstGeom prst="bentConnector3">
            <a:avLst>
              <a:gd name="adj1" fmla="val 10909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60232" y="1826584"/>
            <a:ext cx="1973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Inputan khusus untuk </a:t>
            </a:r>
          </a:p>
          <a:p>
            <a:r>
              <a:rPr lang="id-ID" sz="1200" dirty="0" smtClean="0"/>
              <a:t>Bantuan Tidak ada dalam DB</a:t>
            </a:r>
            <a:endParaRPr lang="id-ID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07504" y="44624"/>
            <a:ext cx="12634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/>
              <a:t>Cek Hasil Laporan?</a:t>
            </a:r>
            <a:endParaRPr lang="id-ID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107504" y="242808"/>
            <a:ext cx="41136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Captcha?</a:t>
            </a:r>
          </a:p>
          <a:p>
            <a:r>
              <a:rPr lang="id-ID" sz="1000" dirty="0" smtClean="0"/>
              <a:t>Kalau salah pertanyaan pengaman dan Ibu Kandung, upload Akte Kelahiran </a:t>
            </a:r>
          </a:p>
          <a:p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xmlns="" val="30885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57224" y="1142984"/>
            <a:ext cx="7143800" cy="4714908"/>
          </a:xfrm>
          <a:prstGeom prst="roundRect">
            <a:avLst>
              <a:gd name="adj" fmla="val 44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grpSp>
        <p:nvGrpSpPr>
          <p:cNvPr id="2" name="Group 16"/>
          <p:cNvGrpSpPr/>
          <p:nvPr/>
        </p:nvGrpSpPr>
        <p:grpSpPr>
          <a:xfrm>
            <a:off x="5848389" y="1169789"/>
            <a:ext cx="1438255" cy="830451"/>
            <a:chOff x="199977" y="512611"/>
            <a:chExt cx="807628" cy="466326"/>
          </a:xfrm>
        </p:grpSpPr>
        <p:grpSp>
          <p:nvGrpSpPr>
            <p:cNvPr id="3" name="Group 3"/>
            <p:cNvGrpSpPr/>
            <p:nvPr/>
          </p:nvGrpSpPr>
          <p:grpSpPr>
            <a:xfrm>
              <a:off x="199977" y="512611"/>
              <a:ext cx="549155" cy="466326"/>
              <a:chOff x="8694352" y="4236017"/>
              <a:chExt cx="1152812" cy="978933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8953512" y="4929198"/>
                <a:ext cx="214314" cy="21431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701098" y="4429132"/>
                <a:ext cx="714380" cy="642942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772536" y="4510094"/>
                <a:ext cx="541010" cy="49054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595327">
                <a:off x="8694352" y="4236017"/>
                <a:ext cx="1152812" cy="8937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" name="Rounded Rectangle 16"/>
              <p:cNvSpPr/>
              <p:nvPr/>
            </p:nvSpPr>
            <p:spPr>
              <a:xfrm>
                <a:off x="8772536" y="5143512"/>
                <a:ext cx="571504" cy="71438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627430" y="551925"/>
              <a:ext cx="380175" cy="135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000" b="1" dirty="0" smtClean="0">
                  <a:solidFill>
                    <a:schemeClr val="accent3"/>
                  </a:solidFill>
                </a:rPr>
                <a:t>e-PUPNS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5498" y="745499"/>
              <a:ext cx="168967" cy="93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b="1" dirty="0" smtClean="0">
                  <a:solidFill>
                    <a:schemeClr val="accent3"/>
                  </a:solidFill>
                </a:rPr>
                <a:t>2015</a:t>
              </a:r>
              <a:endParaRPr lang="id-ID" sz="1200" b="1" dirty="0">
                <a:solidFill>
                  <a:schemeClr val="accent3"/>
                </a:solidFill>
              </a:endParaRPr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214422"/>
            <a:ext cx="2959573" cy="82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2857488" y="5572140"/>
            <a:ext cx="4786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chemeClr val="accent6">
                    <a:lumMod val="75000"/>
                  </a:schemeClr>
                </a:solidFill>
              </a:rPr>
              <a:t>© Copyright Badan Kepegawaian Negara 2015</a:t>
            </a:r>
            <a:endParaRPr lang="id-ID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143240" y="4429132"/>
            <a:ext cx="3009385" cy="62532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/>
              <a:t>MASUK</a:t>
            </a:r>
            <a:endParaRPr lang="id-ID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500562" y="2857496"/>
            <a:ext cx="2407539" cy="46899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400"/>
          </a:p>
        </p:txBody>
      </p:sp>
      <p:sp>
        <p:nvSpPr>
          <p:cNvPr id="22" name="Rectangle 21"/>
          <p:cNvSpPr/>
          <p:nvPr/>
        </p:nvSpPr>
        <p:spPr>
          <a:xfrm>
            <a:off x="4500562" y="3524506"/>
            <a:ext cx="2407539" cy="46899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400"/>
          </a:p>
        </p:txBody>
      </p:sp>
      <p:sp>
        <p:nvSpPr>
          <p:cNvPr id="23" name="TextBox 22"/>
          <p:cNvSpPr txBox="1"/>
          <p:nvPr/>
        </p:nvSpPr>
        <p:spPr>
          <a:xfrm>
            <a:off x="1857356" y="2786058"/>
            <a:ext cx="1909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USERNAME</a:t>
            </a:r>
            <a:endParaRPr lang="id-ID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7356" y="3453068"/>
            <a:ext cx="1897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PASSWORD</a:t>
            </a:r>
            <a:endParaRPr lang="id-ID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76338" y="214290"/>
            <a:ext cx="1702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Verifikator</a:t>
            </a:r>
            <a:endParaRPr lang="id-ID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28130" y="170748"/>
            <a:ext cx="8501122" cy="66437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ounded Rectangle 17"/>
          <p:cNvSpPr/>
          <p:nvPr/>
        </p:nvSpPr>
        <p:spPr>
          <a:xfrm>
            <a:off x="500034" y="1000108"/>
            <a:ext cx="8215370" cy="557216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t="10169" r="30299"/>
          <a:stretch>
            <a:fillRect/>
          </a:stretch>
        </p:blipFill>
        <p:spPr bwMode="auto">
          <a:xfrm>
            <a:off x="879575" y="2071678"/>
            <a:ext cx="521497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 l="69439" t="10169" r="23147"/>
          <a:stretch>
            <a:fillRect/>
          </a:stretch>
        </p:blipFill>
        <p:spPr bwMode="auto">
          <a:xfrm>
            <a:off x="6094549" y="2071678"/>
            <a:ext cx="54915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t="10170"/>
          <a:stretch>
            <a:fillRect/>
          </a:stretch>
        </p:blipFill>
        <p:spPr bwMode="auto">
          <a:xfrm>
            <a:off x="879575" y="2071678"/>
            <a:ext cx="525021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879575" y="1643050"/>
            <a:ext cx="2857520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DATABASE BKN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4380037" y="1643050"/>
            <a:ext cx="1714512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PERBAIKAN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737095" y="1643050"/>
            <a:ext cx="642942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CEK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5786446" y="6072206"/>
            <a:ext cx="1084691" cy="2143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/>
              <a:t>Simpan</a:t>
            </a:r>
            <a:endParaRPr lang="id-ID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6072198" y="1643050"/>
            <a:ext cx="2214578" cy="2143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VERIFIKASI</a:t>
            </a:r>
            <a:endParaRPr lang="id-ID" sz="1050" dirty="0"/>
          </a:p>
        </p:txBody>
      </p:sp>
      <p:sp>
        <p:nvSpPr>
          <p:cNvPr id="14" name="Rectangle 13"/>
          <p:cNvSpPr/>
          <p:nvPr/>
        </p:nvSpPr>
        <p:spPr>
          <a:xfrm>
            <a:off x="6072198" y="1857364"/>
            <a:ext cx="571504" cy="2143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SKPD</a:t>
            </a:r>
            <a:endParaRPr lang="id-ID" sz="1050" dirty="0"/>
          </a:p>
        </p:txBody>
      </p:sp>
      <p:sp>
        <p:nvSpPr>
          <p:cNvPr id="15" name="Rectangle 14"/>
          <p:cNvSpPr/>
          <p:nvPr/>
        </p:nvSpPr>
        <p:spPr>
          <a:xfrm>
            <a:off x="660129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BKD</a:t>
            </a:r>
            <a:endParaRPr lang="id-ID" sz="1050" dirty="0"/>
          </a:p>
        </p:txBody>
      </p:sp>
      <p:sp>
        <p:nvSpPr>
          <p:cNvPr id="16" name="Rectangle 15"/>
          <p:cNvSpPr/>
          <p:nvPr/>
        </p:nvSpPr>
        <p:spPr>
          <a:xfrm>
            <a:off x="715828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" dirty="0" smtClean="0"/>
              <a:t>BKN/ KANREG</a:t>
            </a:r>
            <a:endParaRPr lang="id-ID" sz="600" dirty="0"/>
          </a:p>
        </p:txBody>
      </p:sp>
      <p:sp>
        <p:nvSpPr>
          <p:cNvPr id="17" name="Rectangle 16"/>
          <p:cNvSpPr/>
          <p:nvPr/>
        </p:nvSpPr>
        <p:spPr>
          <a:xfrm>
            <a:off x="771527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700" dirty="0" smtClean="0"/>
              <a:t>BKN STATUS</a:t>
            </a:r>
            <a:endParaRPr lang="id-ID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530566" y="1071546"/>
            <a:ext cx="1183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Data Utama</a:t>
            </a:r>
            <a:endParaRPr lang="id-ID" sz="12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0232" y="1071546"/>
            <a:ext cx="1128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Data Posisi</a:t>
            </a:r>
            <a:endParaRPr lang="id-ID" sz="12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9678" y="1071546"/>
            <a:ext cx="1306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Data Riwayat</a:t>
            </a:r>
            <a:endParaRPr lang="id-ID" sz="12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6578" y="1071546"/>
            <a:ext cx="128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Data Lainnya</a:t>
            </a:r>
            <a:endParaRPr lang="id-ID" sz="12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034" y="285728"/>
            <a:ext cx="8215370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472" y="357166"/>
            <a:ext cx="29289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Nama 	: Pevita Pearce</a:t>
            </a:r>
          </a:p>
          <a:p>
            <a:r>
              <a:rPr lang="id-ID" sz="11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NIP Baru	: 198612262009122001</a:t>
            </a:r>
            <a:endParaRPr lang="id-ID" sz="11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357166"/>
            <a:ext cx="4000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NIK		: 265441200012100007</a:t>
            </a:r>
          </a:p>
          <a:p>
            <a:r>
              <a:rPr lang="id-ID" sz="11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Instansi Kerja	: Kementerian Kesehatan</a:t>
            </a:r>
            <a:endParaRPr lang="id-ID" sz="11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75889" t="10169"/>
          <a:stretch>
            <a:fillRect/>
          </a:stretch>
        </p:blipFill>
        <p:spPr bwMode="auto">
          <a:xfrm>
            <a:off x="6572264" y="2071678"/>
            <a:ext cx="17859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4" name="Group 33"/>
          <p:cNvGrpSpPr/>
          <p:nvPr/>
        </p:nvGrpSpPr>
        <p:grpSpPr>
          <a:xfrm>
            <a:off x="0" y="0"/>
            <a:ext cx="642918" cy="642918"/>
            <a:chOff x="227664" y="231068"/>
            <a:chExt cx="743408" cy="743408"/>
          </a:xfrm>
        </p:grpSpPr>
        <p:sp>
          <p:nvSpPr>
            <p:cNvPr id="35" name="Oval 34"/>
            <p:cNvSpPr/>
            <p:nvPr/>
          </p:nvSpPr>
          <p:spPr>
            <a:xfrm>
              <a:off x="227664" y="231068"/>
              <a:ext cx="743408" cy="743408"/>
            </a:xfrm>
            <a:prstGeom prst="ellipse">
              <a:avLst/>
            </a:prstGeom>
            <a:solidFill>
              <a:srgbClr val="FF9966"/>
            </a:solidFill>
            <a:ln>
              <a:solidFill>
                <a:srgbClr val="FF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00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328130" y="313624"/>
              <a:ext cx="543608" cy="56172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3200" b="1" dirty="0" smtClean="0">
                  <a:solidFill>
                    <a:srgbClr val="FF9966"/>
                  </a:solidFill>
                  <a:latin typeface="Tw Cen MT" pitchFamily="34" charset="0"/>
                </a:rPr>
                <a:t>2</a:t>
              </a:r>
              <a:endParaRPr lang="id-ID" sz="3200" b="1" dirty="0">
                <a:solidFill>
                  <a:srgbClr val="FF9966"/>
                </a:solidFill>
                <a:latin typeface="Tw Cen MT" pitchFamily="34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775436" y="980728"/>
            <a:ext cx="6929486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3918576" y="980728"/>
            <a:ext cx="4786346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2" name="TextBox 41"/>
          <p:cNvSpPr txBox="1"/>
          <p:nvPr/>
        </p:nvSpPr>
        <p:spPr>
          <a:xfrm>
            <a:off x="1989750" y="1052166"/>
            <a:ext cx="1128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Data Posisi</a:t>
            </a:r>
            <a:endParaRPr lang="id-ID" sz="1200" b="1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69196" y="1052166"/>
            <a:ext cx="1306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Data Riwayat</a:t>
            </a:r>
            <a:endParaRPr lang="id-ID" sz="1200" b="1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76030" y="980728"/>
            <a:ext cx="2428892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5" name="TextBox 44"/>
          <p:cNvSpPr txBox="1"/>
          <p:nvPr/>
        </p:nvSpPr>
        <p:spPr>
          <a:xfrm>
            <a:off x="6776096" y="1052166"/>
            <a:ext cx="128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Data Lainnya</a:t>
            </a:r>
            <a:endParaRPr lang="id-ID" sz="1200" b="1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28130" y="170748"/>
            <a:ext cx="8501122" cy="66437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ounded Rectangle 17"/>
          <p:cNvSpPr/>
          <p:nvPr/>
        </p:nvSpPr>
        <p:spPr>
          <a:xfrm>
            <a:off x="500034" y="1000108"/>
            <a:ext cx="8215370" cy="557216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t="10169" r="30299"/>
          <a:stretch>
            <a:fillRect/>
          </a:stretch>
        </p:blipFill>
        <p:spPr bwMode="auto">
          <a:xfrm>
            <a:off x="879575" y="2071678"/>
            <a:ext cx="521497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t="10170"/>
          <a:stretch>
            <a:fillRect/>
          </a:stretch>
        </p:blipFill>
        <p:spPr bwMode="auto">
          <a:xfrm>
            <a:off x="879575" y="2071678"/>
            <a:ext cx="525021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879575" y="1643050"/>
            <a:ext cx="2857520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DATABASE BKN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4380037" y="1643050"/>
            <a:ext cx="1714512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PERBAIKAN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737095" y="1643050"/>
            <a:ext cx="642942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CEK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5786446" y="6072206"/>
            <a:ext cx="1084691" cy="2143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/>
              <a:t>Simpan</a:t>
            </a:r>
            <a:endParaRPr lang="id-ID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6072198" y="1643050"/>
            <a:ext cx="2214578" cy="21431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VERIFIKASI</a:t>
            </a:r>
            <a:endParaRPr lang="id-ID" sz="1050" dirty="0"/>
          </a:p>
        </p:txBody>
      </p:sp>
      <p:sp>
        <p:nvSpPr>
          <p:cNvPr id="16" name="Rectangle 15"/>
          <p:cNvSpPr/>
          <p:nvPr/>
        </p:nvSpPr>
        <p:spPr>
          <a:xfrm>
            <a:off x="715828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" dirty="0" smtClean="0"/>
              <a:t>BKN/ KANREG</a:t>
            </a:r>
            <a:endParaRPr lang="id-ID" sz="600" dirty="0"/>
          </a:p>
        </p:txBody>
      </p:sp>
      <p:sp>
        <p:nvSpPr>
          <p:cNvPr id="17" name="Rectangle 16"/>
          <p:cNvSpPr/>
          <p:nvPr/>
        </p:nvSpPr>
        <p:spPr>
          <a:xfrm>
            <a:off x="771527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700" dirty="0" smtClean="0"/>
              <a:t>BKN STATUS</a:t>
            </a:r>
            <a:endParaRPr lang="id-ID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530566" y="1071546"/>
            <a:ext cx="1183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Data Utama</a:t>
            </a:r>
            <a:endParaRPr lang="id-ID" sz="12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0232" y="1071546"/>
            <a:ext cx="1128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Data Posisi</a:t>
            </a:r>
            <a:endParaRPr lang="id-ID" sz="12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9678" y="1071546"/>
            <a:ext cx="1306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Data Riwayat</a:t>
            </a:r>
            <a:endParaRPr lang="id-ID" sz="12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6578" y="1071546"/>
            <a:ext cx="128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Data Lainnya</a:t>
            </a:r>
            <a:endParaRPr lang="id-ID" sz="12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034" y="285728"/>
            <a:ext cx="821537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472" y="357166"/>
            <a:ext cx="29289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Nama 	: Pevita Pearce</a:t>
            </a:r>
          </a:p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NIP Baru	: 198612262009122001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357166"/>
            <a:ext cx="4000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NIK		: 265441200012100007</a:t>
            </a:r>
          </a:p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Instansi Kerja	: Kementerian Kesehatan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69138" t="10169"/>
          <a:stretch>
            <a:fillRect/>
          </a:stretch>
        </p:blipFill>
        <p:spPr bwMode="auto">
          <a:xfrm>
            <a:off x="6072198" y="2071678"/>
            <a:ext cx="228598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/>
          <a:srcRect l="76725" t="10169" r="15559"/>
          <a:stretch>
            <a:fillRect/>
          </a:stretch>
        </p:blipFill>
        <p:spPr bwMode="auto">
          <a:xfrm>
            <a:off x="6643702" y="2071678"/>
            <a:ext cx="57150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Rectangle 34"/>
          <p:cNvSpPr/>
          <p:nvPr/>
        </p:nvSpPr>
        <p:spPr>
          <a:xfrm>
            <a:off x="6072198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SKPD</a:t>
            </a:r>
            <a:endParaRPr lang="id-ID" sz="1050" dirty="0"/>
          </a:p>
        </p:txBody>
      </p:sp>
      <p:sp>
        <p:nvSpPr>
          <p:cNvPr id="15" name="Rectangle 14"/>
          <p:cNvSpPr/>
          <p:nvPr/>
        </p:nvSpPr>
        <p:spPr>
          <a:xfrm>
            <a:off x="6615806" y="1871878"/>
            <a:ext cx="571504" cy="21431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BKD</a:t>
            </a:r>
            <a:endParaRPr lang="id-ID" sz="1050" dirty="0"/>
          </a:p>
        </p:txBody>
      </p:sp>
      <p:grpSp>
        <p:nvGrpSpPr>
          <p:cNvPr id="36" name="Group 35"/>
          <p:cNvGrpSpPr/>
          <p:nvPr/>
        </p:nvGrpSpPr>
        <p:grpSpPr>
          <a:xfrm>
            <a:off x="0" y="0"/>
            <a:ext cx="642910" cy="642918"/>
            <a:chOff x="227664" y="231068"/>
            <a:chExt cx="743408" cy="743408"/>
          </a:xfrm>
        </p:grpSpPr>
        <p:sp>
          <p:nvSpPr>
            <p:cNvPr id="37" name="Oval 10"/>
            <p:cNvSpPr/>
            <p:nvPr/>
          </p:nvSpPr>
          <p:spPr>
            <a:xfrm>
              <a:off x="227664" y="231068"/>
              <a:ext cx="743408" cy="74340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8" name="Oval 11"/>
            <p:cNvSpPr/>
            <p:nvPr/>
          </p:nvSpPr>
          <p:spPr>
            <a:xfrm>
              <a:off x="330851" y="316345"/>
              <a:ext cx="543608" cy="56172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3600" b="1" dirty="0" smtClean="0">
                  <a:solidFill>
                    <a:srgbClr val="92D050"/>
                  </a:solidFill>
                  <a:latin typeface="Tw Cen MT" pitchFamily="34" charset="0"/>
                </a:rPr>
                <a:t>3</a:t>
              </a:r>
              <a:endParaRPr lang="id-ID" sz="3600" b="1" dirty="0">
                <a:solidFill>
                  <a:srgbClr val="92D050"/>
                </a:solidFill>
                <a:latin typeface="Tw Cen MT" pitchFamily="34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1778664" y="1009756"/>
            <a:ext cx="6929486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0" name="Rectangle 39"/>
          <p:cNvSpPr/>
          <p:nvPr/>
        </p:nvSpPr>
        <p:spPr>
          <a:xfrm>
            <a:off x="3921804" y="1009756"/>
            <a:ext cx="4786346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1" name="TextBox 40"/>
          <p:cNvSpPr txBox="1"/>
          <p:nvPr/>
        </p:nvSpPr>
        <p:spPr>
          <a:xfrm>
            <a:off x="1992978" y="1081194"/>
            <a:ext cx="1128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Data Posisi</a:t>
            </a:r>
            <a:endParaRPr lang="id-ID" sz="1200" b="1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72424" y="1081194"/>
            <a:ext cx="1306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Data Riwayat</a:t>
            </a:r>
            <a:endParaRPr lang="id-ID" sz="1200" b="1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79258" y="1009756"/>
            <a:ext cx="2428892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4" name="TextBox 43"/>
          <p:cNvSpPr txBox="1"/>
          <p:nvPr/>
        </p:nvSpPr>
        <p:spPr>
          <a:xfrm>
            <a:off x="6779324" y="1081194"/>
            <a:ext cx="128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Data Lainnya</a:t>
            </a:r>
            <a:endParaRPr lang="id-ID" sz="1200" b="1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28130" y="170748"/>
            <a:ext cx="8501122" cy="664371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ounded Rectangle 17"/>
          <p:cNvSpPr/>
          <p:nvPr/>
        </p:nvSpPr>
        <p:spPr>
          <a:xfrm>
            <a:off x="500034" y="1000108"/>
            <a:ext cx="8215370" cy="557216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t="10169" r="30299"/>
          <a:stretch>
            <a:fillRect/>
          </a:stretch>
        </p:blipFill>
        <p:spPr bwMode="auto">
          <a:xfrm>
            <a:off x="879575" y="2071678"/>
            <a:ext cx="521497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t="10170"/>
          <a:stretch>
            <a:fillRect/>
          </a:stretch>
        </p:blipFill>
        <p:spPr bwMode="auto">
          <a:xfrm>
            <a:off x="879575" y="2071678"/>
            <a:ext cx="525021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879575" y="1643050"/>
            <a:ext cx="285752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DATABASE BKN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4380037" y="1643050"/>
            <a:ext cx="1714512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PERBAIKAN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737095" y="1643050"/>
            <a:ext cx="642942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CEK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5786446" y="6072206"/>
            <a:ext cx="1084691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/>
              <a:t>Simpan</a:t>
            </a:r>
            <a:endParaRPr lang="id-ID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771527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700" dirty="0" smtClean="0"/>
              <a:t>BKN STATUS</a:t>
            </a:r>
            <a:endParaRPr lang="id-ID" sz="700" dirty="0"/>
          </a:p>
        </p:txBody>
      </p:sp>
      <p:sp>
        <p:nvSpPr>
          <p:cNvPr id="20" name="Rectangle 19"/>
          <p:cNvSpPr/>
          <p:nvPr/>
        </p:nvSpPr>
        <p:spPr>
          <a:xfrm>
            <a:off x="1785918" y="1000108"/>
            <a:ext cx="692948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29058" y="1000108"/>
            <a:ext cx="478634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566" y="1071546"/>
            <a:ext cx="1183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Data Utama</a:t>
            </a:r>
            <a:endParaRPr lang="id-ID" sz="12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0232" y="1071546"/>
            <a:ext cx="1128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Data Posisi</a:t>
            </a:r>
            <a:endParaRPr lang="id-ID" sz="12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9678" y="1071546"/>
            <a:ext cx="1306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Data Riwayat</a:t>
            </a:r>
            <a:endParaRPr lang="id-ID" sz="12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86512" y="1000108"/>
            <a:ext cx="242889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6578" y="1071546"/>
            <a:ext cx="128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Data Lainnya</a:t>
            </a:r>
            <a:endParaRPr lang="id-ID" sz="12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034" y="285728"/>
            <a:ext cx="8215370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472" y="357166"/>
            <a:ext cx="29289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Nama 	: Pevita Pearce</a:t>
            </a:r>
          </a:p>
          <a:p>
            <a:r>
              <a:rPr lang="id-ID" sz="11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NIP Baru	: 198612262009122001</a:t>
            </a:r>
            <a:endParaRPr lang="id-ID" sz="11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357166"/>
            <a:ext cx="4000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NIK		: 265441200012100007</a:t>
            </a:r>
          </a:p>
          <a:p>
            <a:r>
              <a:rPr lang="id-ID" sz="11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Instansi Kerja	: Kementerian Kesehatan</a:t>
            </a:r>
            <a:endParaRPr lang="id-ID" sz="11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69138" t="10169"/>
          <a:stretch>
            <a:fillRect/>
          </a:stretch>
        </p:blipFill>
        <p:spPr bwMode="auto">
          <a:xfrm>
            <a:off x="6072198" y="2071678"/>
            <a:ext cx="228598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Rectangle 34"/>
          <p:cNvSpPr/>
          <p:nvPr/>
        </p:nvSpPr>
        <p:spPr>
          <a:xfrm>
            <a:off x="6072198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SKPD</a:t>
            </a:r>
            <a:endParaRPr lang="id-ID" sz="1050" dirty="0"/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/>
          <a:srcRect l="84441" t="10169" r="8808"/>
          <a:stretch>
            <a:fillRect/>
          </a:stretch>
        </p:blipFill>
        <p:spPr bwMode="auto">
          <a:xfrm>
            <a:off x="7215206" y="2071678"/>
            <a:ext cx="50006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ctangle 36"/>
          <p:cNvSpPr/>
          <p:nvPr/>
        </p:nvSpPr>
        <p:spPr>
          <a:xfrm>
            <a:off x="664370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BKD</a:t>
            </a:r>
            <a:endParaRPr lang="id-ID" sz="1050" dirty="0"/>
          </a:p>
        </p:txBody>
      </p:sp>
      <p:sp>
        <p:nvSpPr>
          <p:cNvPr id="16" name="Rectangle 15"/>
          <p:cNvSpPr/>
          <p:nvPr/>
        </p:nvSpPr>
        <p:spPr>
          <a:xfrm>
            <a:off x="7172796" y="1871878"/>
            <a:ext cx="571504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" dirty="0" smtClean="0"/>
              <a:t>BKN/ KANREG</a:t>
            </a:r>
            <a:endParaRPr lang="id-ID" sz="600" dirty="0"/>
          </a:p>
        </p:txBody>
      </p:sp>
      <p:sp>
        <p:nvSpPr>
          <p:cNvPr id="13" name="Rectangle 12"/>
          <p:cNvSpPr/>
          <p:nvPr/>
        </p:nvSpPr>
        <p:spPr>
          <a:xfrm>
            <a:off x="6072198" y="1643050"/>
            <a:ext cx="2214578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VERIFIKASI</a:t>
            </a:r>
            <a:endParaRPr lang="id-ID" sz="1050" dirty="0"/>
          </a:p>
        </p:txBody>
      </p:sp>
      <p:grpSp>
        <p:nvGrpSpPr>
          <p:cNvPr id="38" name="Group 12"/>
          <p:cNvGrpSpPr/>
          <p:nvPr/>
        </p:nvGrpSpPr>
        <p:grpSpPr>
          <a:xfrm>
            <a:off x="0" y="0"/>
            <a:ext cx="642942" cy="642942"/>
            <a:chOff x="227664" y="231068"/>
            <a:chExt cx="743408" cy="743408"/>
          </a:xfrm>
        </p:grpSpPr>
        <p:sp>
          <p:nvSpPr>
            <p:cNvPr id="39" name="Oval 13"/>
            <p:cNvSpPr/>
            <p:nvPr/>
          </p:nvSpPr>
          <p:spPr>
            <a:xfrm>
              <a:off x="227664" y="231068"/>
              <a:ext cx="743408" cy="743408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rgbClr val="FF7C80"/>
                </a:solidFill>
              </a:endParaRPr>
            </a:p>
          </p:txBody>
        </p:sp>
        <p:sp>
          <p:nvSpPr>
            <p:cNvPr id="40" name="Oval 14"/>
            <p:cNvSpPr/>
            <p:nvPr/>
          </p:nvSpPr>
          <p:spPr>
            <a:xfrm>
              <a:off x="311801" y="316345"/>
              <a:ext cx="543608" cy="56172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3200" b="1" dirty="0" smtClean="0">
                  <a:solidFill>
                    <a:srgbClr val="FF7C80"/>
                  </a:solidFill>
                  <a:latin typeface="Tw Cen MT" pitchFamily="34" charset="0"/>
                </a:rPr>
                <a:t>4</a:t>
              </a:r>
              <a:endParaRPr lang="id-ID" sz="3200" b="1" dirty="0">
                <a:solidFill>
                  <a:srgbClr val="FF7C80"/>
                </a:solidFill>
                <a:latin typeface="Tw Cen M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Permasalahan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600" u="sng" dirty="0" smtClean="0"/>
              <a:t>Permasalahan pendaftaran dan login:</a:t>
            </a:r>
          </a:p>
          <a:p>
            <a:pPr marL="900113" lvl="1" indent="-500063">
              <a:buFont typeface="+mj-lt"/>
              <a:buAutoNum type="arabicPeriod"/>
            </a:pPr>
            <a:r>
              <a:rPr lang="id-ID" sz="1400" dirty="0" smtClean="0"/>
              <a:t>Lupa pertanyaan Ibu Kandung</a:t>
            </a:r>
          </a:p>
          <a:p>
            <a:pPr marL="900113" lvl="1" indent="-500063">
              <a:buFont typeface="+mj-lt"/>
              <a:buAutoNum type="arabicPeriod"/>
            </a:pPr>
            <a:r>
              <a:rPr lang="id-ID" sz="1400" dirty="0" smtClean="0"/>
              <a:t>Instansi </a:t>
            </a:r>
            <a:r>
              <a:rPr lang="id-ID" sz="1400" dirty="0"/>
              <a:t>Salah</a:t>
            </a:r>
          </a:p>
          <a:p>
            <a:pPr marL="900113" lvl="1" indent="-500063">
              <a:buFont typeface="+mj-lt"/>
              <a:buAutoNum type="arabicPeriod"/>
            </a:pPr>
            <a:r>
              <a:rPr lang="id-ID" sz="1400" dirty="0" smtClean="0"/>
              <a:t>Tidak Ada dalam database</a:t>
            </a:r>
          </a:p>
          <a:p>
            <a:pPr marL="400050" lvl="1" indent="0">
              <a:buNone/>
            </a:pPr>
            <a:endParaRPr lang="id-ID" sz="1400" dirty="0" smtClean="0"/>
          </a:p>
          <a:p>
            <a:pPr marL="0" indent="0">
              <a:buNone/>
            </a:pPr>
            <a:r>
              <a:rPr lang="id-ID" sz="1400" u="sng" dirty="0" smtClean="0"/>
              <a:t>Permasalahan Tabel Referensi:</a:t>
            </a:r>
          </a:p>
          <a:p>
            <a:endParaRPr lang="id-ID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3429000"/>
          <a:ext cx="6096000" cy="2644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17046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Jenis Permasalahan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Destinasi</a:t>
                      </a:r>
                      <a:endParaRPr lang="id-ID" sz="1400" dirty="0"/>
                    </a:p>
                  </a:txBody>
                  <a:tcPr/>
                </a:tc>
              </a:tr>
              <a:tr h="31704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Unit Organisasi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50" dirty="0" smtClean="0"/>
                        <a:t>Instansi</a:t>
                      </a:r>
                      <a:endParaRPr lang="id-ID" sz="1050" dirty="0"/>
                    </a:p>
                  </a:txBody>
                  <a:tcPr/>
                </a:tc>
              </a:tr>
              <a:tr h="31704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Pendidikan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50" dirty="0" smtClean="0"/>
                        <a:t>BKN Pusat</a:t>
                      </a:r>
                      <a:endParaRPr lang="id-ID" sz="1050" dirty="0"/>
                    </a:p>
                  </a:txBody>
                  <a:tcPr/>
                </a:tc>
              </a:tr>
              <a:tr h="31704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Jabatan Fungsional Tertentu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50" dirty="0" smtClean="0"/>
                        <a:t>BKN Pusat</a:t>
                      </a:r>
                      <a:endParaRPr lang="id-ID" sz="1050" dirty="0"/>
                    </a:p>
                  </a:txBody>
                  <a:tcPr/>
                </a:tc>
              </a:tr>
              <a:tr h="31704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Jabatan Fungsional Umum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50" dirty="0" smtClean="0"/>
                        <a:t>BKN Pusat</a:t>
                      </a:r>
                      <a:endParaRPr lang="id-ID" sz="1050" dirty="0"/>
                    </a:p>
                  </a:txBody>
                  <a:tcPr/>
                </a:tc>
              </a:tr>
              <a:tr h="31704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Lokasi Kerja dan Tempat Lahir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50" dirty="0" smtClean="0"/>
                        <a:t>Instansi</a:t>
                      </a:r>
                      <a:endParaRPr lang="id-ID" sz="1050" dirty="0"/>
                    </a:p>
                  </a:txBody>
                  <a:tcPr/>
                </a:tc>
              </a:tr>
              <a:tr h="37133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Sekolah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50" dirty="0" smtClean="0"/>
                        <a:t>Instansi</a:t>
                      </a:r>
                      <a:endParaRPr lang="id-ID" sz="1050" dirty="0"/>
                    </a:p>
                  </a:txBody>
                  <a:tcPr/>
                </a:tc>
              </a:tr>
              <a:tr h="37133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Unit Kesehatan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50" dirty="0" smtClean="0"/>
                        <a:t>Instansi</a:t>
                      </a:r>
                      <a:endParaRPr lang="id-ID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28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Fitur yang harus ada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Update Unor </a:t>
            </a:r>
            <a:r>
              <a:rPr lang="id-ID" dirty="0" smtClean="0">
                <a:sym typeface="Wingdings" pitchFamily="2" charset="2"/>
              </a:rPr>
              <a:t> via </a:t>
            </a:r>
            <a:r>
              <a:rPr lang="id-ID" dirty="0" smtClean="0">
                <a:sym typeface="Wingdings" pitchFamily="2" charset="2"/>
                <a:hlinkClick r:id="rId3"/>
              </a:rPr>
              <a:t>https://hr.bkn.go.id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id-ID" sz="1800" dirty="0" smtClean="0">
                <a:sym typeface="Wingdings" pitchFamily="2" charset="2"/>
              </a:rPr>
              <a:t>(solved)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Update Lokasi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Export Permasalahan aduan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Export PNS yang sudah daftar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4949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BISNIS 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7200" dirty="0" smtClean="0"/>
              <a:t>     </a:t>
            </a: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endParaRPr lang="en-US" dirty="0"/>
          </a:p>
        </p:txBody>
      </p:sp>
      <p:pic>
        <p:nvPicPr>
          <p:cNvPr id="4" name="Picture 3" descr="pup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143116"/>
            <a:ext cx="4357718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57224" y="1142984"/>
            <a:ext cx="7143800" cy="4714908"/>
          </a:xfrm>
          <a:prstGeom prst="roundRect">
            <a:avLst>
              <a:gd name="adj" fmla="val 447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grpSp>
        <p:nvGrpSpPr>
          <p:cNvPr id="6" name="Group 16"/>
          <p:cNvGrpSpPr/>
          <p:nvPr/>
        </p:nvGrpSpPr>
        <p:grpSpPr>
          <a:xfrm>
            <a:off x="3167120" y="2241359"/>
            <a:ext cx="3698891" cy="1376772"/>
            <a:chOff x="199977" y="512611"/>
            <a:chExt cx="1252850" cy="466326"/>
          </a:xfrm>
        </p:grpSpPr>
        <p:grpSp>
          <p:nvGrpSpPr>
            <p:cNvPr id="10" name="Group 3"/>
            <p:cNvGrpSpPr/>
            <p:nvPr/>
          </p:nvGrpSpPr>
          <p:grpSpPr>
            <a:xfrm>
              <a:off x="199977" y="512611"/>
              <a:ext cx="549155" cy="466326"/>
              <a:chOff x="8694352" y="4236017"/>
              <a:chExt cx="1152812" cy="978933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8953512" y="4929198"/>
                <a:ext cx="214314" cy="21431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480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701098" y="4429132"/>
                <a:ext cx="714380" cy="642942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480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772536" y="4510094"/>
                <a:ext cx="541010" cy="49054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4800"/>
              </a:p>
            </p:txBody>
          </p:sp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595327">
                <a:off x="8694352" y="4236017"/>
                <a:ext cx="1152812" cy="8937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" name="Rounded Rectangle 16"/>
              <p:cNvSpPr/>
              <p:nvPr/>
            </p:nvSpPr>
            <p:spPr>
              <a:xfrm>
                <a:off x="8772536" y="5143512"/>
                <a:ext cx="571504" cy="71438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480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627430" y="551925"/>
              <a:ext cx="825397" cy="2814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4800" b="1" dirty="0" smtClean="0">
                  <a:solidFill>
                    <a:schemeClr val="accent3"/>
                  </a:solidFill>
                </a:rPr>
                <a:t>e-PUPNS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5498" y="745499"/>
              <a:ext cx="344883" cy="1980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3200" b="1" dirty="0" smtClean="0">
                  <a:solidFill>
                    <a:schemeClr val="accent3"/>
                  </a:solidFill>
                </a:rPr>
                <a:t>2015</a:t>
              </a:r>
              <a:endParaRPr lang="id-ID" sz="32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1500166" y="4214818"/>
            <a:ext cx="2530947" cy="50006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DAFTAR</a:t>
            </a:r>
            <a:endParaRPr lang="id-ID" sz="2400" b="1" dirty="0"/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4874762" y="4214818"/>
            <a:ext cx="2530947" cy="50006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MASUK</a:t>
            </a:r>
            <a:endParaRPr lang="id-ID" sz="24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214422"/>
            <a:ext cx="2959573" cy="82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2857488" y="5572140"/>
            <a:ext cx="4786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chemeClr val="accent3">
                    <a:lumMod val="75000"/>
                  </a:schemeClr>
                </a:solidFill>
              </a:rPr>
              <a:t>© Copyright Badan Kepegawaian Negara 2015</a:t>
            </a:r>
            <a:endParaRPr lang="id-ID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69551" y="3789040"/>
            <a:ext cx="1947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>
                <a:solidFill>
                  <a:schemeClr val="accent5">
                    <a:lumMod val="75000"/>
                  </a:schemeClr>
                </a:solidFill>
              </a:rPr>
              <a:t>Belum terdaftar?</a:t>
            </a:r>
          </a:p>
          <a:p>
            <a:r>
              <a:rPr lang="id-ID" sz="1200" dirty="0" smtClean="0">
                <a:solidFill>
                  <a:schemeClr val="accent5">
                    <a:lumMod val="75000"/>
                  </a:schemeClr>
                </a:solidFill>
              </a:rPr>
              <a:t>Cetak Ulang Kartu Register? </a:t>
            </a:r>
            <a:endParaRPr lang="id-ID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Oval 20">
            <a:hlinkClick r:id="rId6" action="ppaction://hlinksldjump"/>
          </p:cNvPr>
          <p:cNvSpPr/>
          <p:nvPr/>
        </p:nvSpPr>
        <p:spPr>
          <a:xfrm>
            <a:off x="7560503" y="1260389"/>
            <a:ext cx="307777" cy="30777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2" name="Picture 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11761" y="1303369"/>
            <a:ext cx="224897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4572000" y="1241249"/>
            <a:ext cx="30116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>
                <a:solidFill>
                  <a:schemeClr val="accent5">
                    <a:lumMod val="75000"/>
                  </a:schemeClr>
                </a:solidFill>
              </a:rPr>
              <a:t>Mengalami Kesulitan? Silakan klik </a:t>
            </a:r>
            <a:endParaRPr lang="id-ID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Rounded Rectangle 19">
            <a:hlinkClick r:id="rId4" action="ppaction://hlinksldjump"/>
          </p:cNvPr>
          <p:cNvSpPr/>
          <p:nvPr/>
        </p:nvSpPr>
        <p:spPr>
          <a:xfrm>
            <a:off x="3286116" y="5072074"/>
            <a:ext cx="2357454" cy="28575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CEK STATUS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472" y="571480"/>
            <a:ext cx="7677885" cy="557216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714356"/>
            <a:ext cx="2959573" cy="82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ounded Rectangle 18"/>
          <p:cNvSpPr/>
          <p:nvPr/>
        </p:nvSpPr>
        <p:spPr>
          <a:xfrm>
            <a:off x="2071670" y="1928802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>
                    <a:lumMod val="75000"/>
                  </a:schemeClr>
                </a:solidFill>
              </a:rPr>
              <a:t>198612262009122001</a:t>
            </a:r>
            <a:endParaRPr lang="id-ID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71670" y="2909944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1004405" y="1928802"/>
            <a:ext cx="8659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NIP Baru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0100" y="2953076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NIK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00100" y="2524448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Nama 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71670" y="2428868"/>
            <a:ext cx="146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accent3">
                    <a:lumMod val="50000"/>
                  </a:schemeClr>
                </a:solidFill>
              </a:rPr>
              <a:t>Pevita Pearce</a:t>
            </a:r>
            <a:endParaRPr lang="id-ID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00100" y="3453142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email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071670" y="3429000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TextBox 40"/>
          <p:cNvSpPr txBox="1"/>
          <p:nvPr/>
        </p:nvSpPr>
        <p:spPr>
          <a:xfrm>
            <a:off x="1000100" y="4000504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Instansi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71670" y="3929066"/>
            <a:ext cx="246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accent3">
                    <a:lumMod val="50000"/>
                  </a:schemeClr>
                </a:solidFill>
              </a:rPr>
              <a:t>Kementerian Kesehatan</a:t>
            </a:r>
            <a:endParaRPr lang="id-ID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00100" y="4786322"/>
            <a:ext cx="4751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Jika data diatas sudah diisi dan benar, Anda dapat melanjutkan</a:t>
            </a:r>
          </a:p>
        </p:txBody>
      </p:sp>
      <p:sp>
        <p:nvSpPr>
          <p:cNvPr id="44" name="Rounded Rectangle 43">
            <a:hlinkClick r:id="rId3" action="ppaction://hlinksldjump"/>
          </p:cNvPr>
          <p:cNvSpPr/>
          <p:nvPr/>
        </p:nvSpPr>
        <p:spPr>
          <a:xfrm>
            <a:off x="1071538" y="5214950"/>
            <a:ext cx="2530947" cy="50006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LANJUT</a:t>
            </a:r>
            <a:endParaRPr lang="id-ID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083188" y="4246654"/>
            <a:ext cx="37032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 smtClean="0">
                <a:solidFill>
                  <a:srgbClr val="FF0000"/>
                </a:solidFill>
              </a:rPr>
              <a:t>Jika data Instansi terdapat kesalahan, silakan masuk ke Helpdesk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776391" y="4221088"/>
            <a:ext cx="307777" cy="307777"/>
            <a:chOff x="7358082" y="4509120"/>
            <a:chExt cx="307777" cy="307777"/>
          </a:xfrm>
        </p:grpSpPr>
        <p:sp>
          <p:nvSpPr>
            <p:cNvPr id="2" name="Oval 1"/>
            <p:cNvSpPr/>
            <p:nvPr/>
          </p:nvSpPr>
          <p:spPr>
            <a:xfrm>
              <a:off x="7358082" y="4509120"/>
              <a:ext cx="307777" cy="307777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09340" y="4552100"/>
              <a:ext cx="224897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4" name="Group 63"/>
          <p:cNvGrpSpPr/>
          <p:nvPr/>
        </p:nvGrpSpPr>
        <p:grpSpPr>
          <a:xfrm>
            <a:off x="0" y="3736743"/>
            <a:ext cx="5202834" cy="3121257"/>
            <a:chOff x="3624144" y="2950209"/>
            <a:chExt cx="5202834" cy="3434278"/>
          </a:xfrm>
        </p:grpSpPr>
        <p:sp>
          <p:nvSpPr>
            <p:cNvPr id="65" name="Rectangular Callout 64"/>
            <p:cNvSpPr/>
            <p:nvPr/>
          </p:nvSpPr>
          <p:spPr>
            <a:xfrm>
              <a:off x="3624144" y="2950209"/>
              <a:ext cx="5202834" cy="3434278"/>
            </a:xfrm>
            <a:prstGeom prst="wedgeRectCallout">
              <a:avLst>
                <a:gd name="adj1" fmla="val 55988"/>
                <a:gd name="adj2" fmla="val -28751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66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64195" y="3140968"/>
              <a:ext cx="256599" cy="244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7" name="TextBox 66"/>
            <p:cNvSpPr txBox="1"/>
            <p:nvPr/>
          </p:nvSpPr>
          <p:spPr>
            <a:xfrm>
              <a:off x="4100731" y="3068960"/>
              <a:ext cx="1895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Bantuan Referensi</a:t>
              </a:r>
              <a:endParaRPr lang="id-ID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3764195" y="3438292"/>
              <a:ext cx="2451683" cy="3600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smtClean="0">
                  <a:solidFill>
                    <a:sysClr val="windowText" lastClr="000000"/>
                  </a:solidFill>
                </a:rPr>
                <a:t>Instansi</a:t>
              </a:r>
              <a:endParaRPr lang="id-ID" sz="1200" dirty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0800000">
              <a:off x="5996444" y="3557575"/>
              <a:ext cx="179388" cy="159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0" name="TextBox 69"/>
            <p:cNvSpPr txBox="1"/>
            <p:nvPr/>
          </p:nvSpPr>
          <p:spPr>
            <a:xfrm>
              <a:off x="6299792" y="3068960"/>
              <a:ext cx="6014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100" dirty="0" smtClean="0"/>
                <a:t>Disable</a:t>
              </a:r>
              <a:endParaRPr lang="id-ID" sz="1100" dirty="0"/>
            </a:p>
          </p:txBody>
        </p:sp>
        <p:cxnSp>
          <p:nvCxnSpPr>
            <p:cNvPr id="71" name="Elbow Connector 70"/>
            <p:cNvCxnSpPr>
              <a:stCxn id="70" idx="2"/>
            </p:cNvCxnSpPr>
            <p:nvPr/>
          </p:nvCxnSpPr>
          <p:spPr>
            <a:xfrm rot="5400000">
              <a:off x="6306282" y="3324080"/>
              <a:ext cx="287745" cy="300724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3764195" y="3933056"/>
              <a:ext cx="16728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Masukan permasalahan</a:t>
              </a:r>
              <a:endParaRPr lang="id-ID" sz="1200" dirty="0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836203" y="4221088"/>
              <a:ext cx="4768245" cy="115212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Dear admin, Instansi saya masih salah mohon diupdate ke Kementerian Pertanian</a:t>
              </a:r>
              <a:endParaRPr lang="id-ID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292587" y="5386434"/>
              <a:ext cx="11929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100" dirty="0" smtClean="0"/>
                <a:t>Max 250 karakter</a:t>
              </a:r>
              <a:endParaRPr lang="id-ID" sz="1100" dirty="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5414284" y="5589240"/>
              <a:ext cx="1446255" cy="28575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/>
                <a:t>Simpan</a:t>
              </a:r>
              <a:endParaRPr lang="id-ID" b="1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198253" y="4691090"/>
            <a:ext cx="2945747" cy="1987169"/>
            <a:chOff x="35496" y="4777392"/>
            <a:chExt cx="2945747" cy="1987169"/>
          </a:xfrm>
        </p:grpSpPr>
        <p:sp>
          <p:nvSpPr>
            <p:cNvPr id="77" name="Rectangular Callout 76"/>
            <p:cNvSpPr/>
            <p:nvPr/>
          </p:nvSpPr>
          <p:spPr>
            <a:xfrm>
              <a:off x="35496" y="4777392"/>
              <a:ext cx="2880320" cy="1987169"/>
            </a:xfrm>
            <a:prstGeom prst="wedgeRectCallout">
              <a:avLst>
                <a:gd name="adj1" fmla="val -142386"/>
                <a:gd name="adj2" fmla="val 24886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85273" y="4777407"/>
              <a:ext cx="23065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/>
                <a:t>Nomor Laporan anda adalah:</a:t>
              </a:r>
              <a:endParaRPr lang="id-ID" sz="1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55664" y="5013176"/>
              <a:ext cx="1739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b="1" dirty="0" smtClean="0"/>
                <a:t>3471830138</a:t>
              </a:r>
              <a:endParaRPr lang="id-ID" sz="24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23528" y="5445224"/>
              <a:ext cx="265771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/>
                <a:t>Silakan anda catat dan simpan</a:t>
              </a:r>
            </a:p>
            <a:p>
              <a:r>
                <a:rPr lang="id-ID" sz="1400" dirty="0" smtClean="0"/>
                <a:t>Untuk melihat dan memeriksa</a:t>
              </a:r>
            </a:p>
            <a:p>
              <a:r>
                <a:rPr lang="id-ID" sz="1400" dirty="0" smtClean="0"/>
                <a:t>Hasil laporan anda silakan lihat di </a:t>
              </a:r>
            </a:p>
            <a:p>
              <a:r>
                <a:rPr lang="id-ID" sz="1400" dirty="0" smtClean="0"/>
                <a:t>Menu cek status Laporan</a:t>
              </a:r>
              <a:endParaRPr lang="id-ID" sz="1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857620" y="428604"/>
            <a:ext cx="6000792" cy="3655480"/>
            <a:chOff x="3857620" y="428604"/>
            <a:chExt cx="6000792" cy="3655480"/>
          </a:xfrm>
        </p:grpSpPr>
        <p:grpSp>
          <p:nvGrpSpPr>
            <p:cNvPr id="53" name="Group 52"/>
            <p:cNvGrpSpPr/>
            <p:nvPr/>
          </p:nvGrpSpPr>
          <p:grpSpPr>
            <a:xfrm>
              <a:off x="3857620" y="428604"/>
              <a:ext cx="5072098" cy="3286148"/>
              <a:chOff x="4857752" y="500042"/>
              <a:chExt cx="5072098" cy="328614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5857885" y="1785926"/>
                <a:ext cx="500065" cy="35719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100" b="1" dirty="0" smtClean="0"/>
                  <a:t>Cek</a:t>
                </a:r>
                <a:endParaRPr lang="id-ID" sz="1100" b="1" dirty="0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4857752" y="500042"/>
                <a:ext cx="5072098" cy="3286148"/>
              </a:xfrm>
              <a:prstGeom prst="roundRect">
                <a:avLst>
                  <a:gd name="adj" fmla="val 5676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dirty="0"/>
              </a:p>
            </p:txBody>
          </p:sp>
          <p:pic>
            <p:nvPicPr>
              <p:cNvPr id="47" name="Picture 3" descr="C:\Users\ditlahta-08\Downloads\warning-icon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9190" y="571480"/>
                <a:ext cx="791049" cy="9257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5786446" y="714356"/>
                <a:ext cx="3127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DATA ANDA TELAH TERDAFTAR</a:t>
                </a:r>
                <a:endParaRPr lang="id-ID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143504" y="1571612"/>
                <a:ext cx="47854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Jika Anda ingin mencetak ulang Kartu Registrasi,</a:t>
                </a:r>
              </a:p>
              <a:p>
                <a:r>
                  <a:rPr lang="id-ID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masukan Kata Kunci :</a:t>
                </a:r>
                <a:endParaRPr lang="id-ID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6357950" y="2428868"/>
                <a:ext cx="3143272" cy="42862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143504" y="2428868"/>
                <a:ext cx="1119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1200" dirty="0" smtClean="0">
                    <a:solidFill>
                      <a:schemeClr val="accent3">
                        <a:lumMod val="75000"/>
                      </a:schemeClr>
                    </a:solidFill>
                    <a:latin typeface="Arial Black" pitchFamily="34" charset="0"/>
                  </a:rPr>
                  <a:t>Kata Kunci</a:t>
                </a:r>
                <a:endParaRPr lang="id-ID" sz="1200" dirty="0">
                  <a:solidFill>
                    <a:schemeClr val="accent3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52" name="Rounded Rectangle 51">
                <a:hlinkClick r:id="rId7" action="ppaction://hlinksldjump"/>
              </p:cNvPr>
              <p:cNvSpPr/>
              <p:nvPr/>
            </p:nvSpPr>
            <p:spPr>
              <a:xfrm>
                <a:off x="6572264" y="3071810"/>
                <a:ext cx="1785950" cy="50006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2400" b="1" dirty="0" smtClean="0"/>
                  <a:t>CETAK</a:t>
                </a:r>
                <a:endParaRPr lang="id-ID" sz="2400" b="1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5929322" y="3714752"/>
              <a:ext cx="39290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Tombol “LANJUT” disable</a:t>
              </a:r>
              <a:endParaRPr lang="id-ID" dirty="0"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472" y="571480"/>
            <a:ext cx="7677885" cy="607223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714356"/>
            <a:ext cx="2959573" cy="82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ounded Rectangle 20"/>
          <p:cNvSpPr/>
          <p:nvPr/>
        </p:nvSpPr>
        <p:spPr>
          <a:xfrm>
            <a:off x="3357554" y="1733478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TextBox 26"/>
          <p:cNvSpPr txBox="1"/>
          <p:nvPr/>
        </p:nvSpPr>
        <p:spPr>
          <a:xfrm>
            <a:off x="1071538" y="1757620"/>
            <a:ext cx="1047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Kata Kunci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1538" y="2428868"/>
            <a:ext cx="19319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Konfirmasi Kata Kunci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357554" y="2409878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TextBox 40"/>
          <p:cNvSpPr txBox="1"/>
          <p:nvPr/>
        </p:nvSpPr>
        <p:spPr>
          <a:xfrm>
            <a:off x="1071538" y="2928934"/>
            <a:ext cx="214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Nama Ibu Kandung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357554" y="3500438"/>
            <a:ext cx="2633259" cy="928694"/>
            <a:chOff x="5900747" y="2743195"/>
            <a:chExt cx="2633259" cy="928694"/>
          </a:xfrm>
        </p:grpSpPr>
        <p:sp>
          <p:nvSpPr>
            <p:cNvPr id="22" name="Rounded Rectangle 21"/>
            <p:cNvSpPr/>
            <p:nvPr/>
          </p:nvSpPr>
          <p:spPr>
            <a:xfrm>
              <a:off x="5929322" y="2928934"/>
              <a:ext cx="2571768" cy="742955"/>
            </a:xfrm>
            <a:prstGeom prst="roundRect">
              <a:avLst>
                <a:gd name="adj" fmla="val 8824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900747" y="2743195"/>
              <a:ext cx="2633259" cy="3761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1741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8301064" y="2857496"/>
              <a:ext cx="179388" cy="159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5" name="TextBox 44"/>
            <p:cNvSpPr txBox="1"/>
            <p:nvPr/>
          </p:nvSpPr>
          <p:spPr>
            <a:xfrm>
              <a:off x="6000760" y="3143248"/>
              <a:ext cx="19848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dirty="0" smtClean="0"/>
                <a:t>Siapakah Nama lengkap Ibu Kandung saya?</a:t>
              </a:r>
            </a:p>
            <a:p>
              <a:r>
                <a:rPr lang="id-ID" sz="800" dirty="0" smtClean="0"/>
                <a:t>Dimanakah Tempat lahir saya?</a:t>
              </a: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3357554" y="4572008"/>
            <a:ext cx="3286148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1142976" y="4572008"/>
            <a:ext cx="214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Jawaban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357554" y="2928934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ounded Rectangle 29"/>
          <p:cNvSpPr/>
          <p:nvPr/>
        </p:nvSpPr>
        <p:spPr>
          <a:xfrm>
            <a:off x="3143240" y="6286520"/>
            <a:ext cx="1500198" cy="28575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SIMPAN</a:t>
            </a:r>
            <a:endParaRPr lang="id-ID" b="1" dirty="0"/>
          </a:p>
        </p:txBody>
      </p:sp>
      <p:sp>
        <p:nvSpPr>
          <p:cNvPr id="38" name="Oval 37"/>
          <p:cNvSpPr/>
          <p:nvPr/>
        </p:nvSpPr>
        <p:spPr>
          <a:xfrm>
            <a:off x="3571868" y="19288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Oval 38"/>
          <p:cNvSpPr/>
          <p:nvPr/>
        </p:nvSpPr>
        <p:spPr>
          <a:xfrm>
            <a:off x="3786182" y="19288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Oval 39"/>
          <p:cNvSpPr/>
          <p:nvPr/>
        </p:nvSpPr>
        <p:spPr>
          <a:xfrm>
            <a:off x="4000496" y="19288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Oval 45"/>
          <p:cNvSpPr/>
          <p:nvPr/>
        </p:nvSpPr>
        <p:spPr>
          <a:xfrm>
            <a:off x="4214810" y="19288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Oval 46"/>
          <p:cNvSpPr/>
          <p:nvPr/>
        </p:nvSpPr>
        <p:spPr>
          <a:xfrm>
            <a:off x="4429124" y="19288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Oval 47"/>
          <p:cNvSpPr/>
          <p:nvPr/>
        </p:nvSpPr>
        <p:spPr>
          <a:xfrm>
            <a:off x="4643438" y="19288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Oval 48"/>
          <p:cNvSpPr/>
          <p:nvPr/>
        </p:nvSpPr>
        <p:spPr>
          <a:xfrm>
            <a:off x="4857752" y="19288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TextBox 49"/>
          <p:cNvSpPr txBox="1"/>
          <p:nvPr/>
        </p:nvSpPr>
        <p:spPr>
          <a:xfrm>
            <a:off x="6143636" y="1857364"/>
            <a:ext cx="12538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Minimal 8 Karakter</a:t>
            </a:r>
            <a:endParaRPr lang="id-ID" sz="8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86116" y="2214554"/>
            <a:ext cx="234230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7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Harap ulangi kembali password sebelumnya</a:t>
            </a:r>
            <a:endParaRPr lang="id-ID" sz="7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2" name="Picture 51" descr="captcha.jpg"/>
          <p:cNvPicPr>
            <a:picLocks noChangeAspect="1"/>
          </p:cNvPicPr>
          <p:nvPr/>
        </p:nvPicPr>
        <p:blipFill>
          <a:blip r:embed="rId4" cstate="print"/>
          <a:srcRect b="29411"/>
          <a:stretch>
            <a:fillRect/>
          </a:stretch>
        </p:blipFill>
        <p:spPr>
          <a:xfrm>
            <a:off x="3286116" y="5572140"/>
            <a:ext cx="1524000" cy="428628"/>
          </a:xfrm>
          <a:prstGeom prst="rect">
            <a:avLst/>
          </a:prstGeom>
        </p:spPr>
      </p:pic>
      <p:sp>
        <p:nvSpPr>
          <p:cNvPr id="53" name="Rounded Rectangle 52"/>
          <p:cNvSpPr/>
          <p:nvPr/>
        </p:nvSpPr>
        <p:spPr>
          <a:xfrm>
            <a:off x="5000628" y="5624588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TextBox 53"/>
          <p:cNvSpPr txBox="1"/>
          <p:nvPr/>
        </p:nvSpPr>
        <p:spPr>
          <a:xfrm>
            <a:off x="1142976" y="5569881"/>
            <a:ext cx="13708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Masukan Kode </a:t>
            </a:r>
          </a:p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yang terlihat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2976" y="3571876"/>
            <a:ext cx="214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Pertanyaan Pengaman 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428596" y="285728"/>
            <a:ext cx="8143932" cy="6000792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252823"/>
            <a:ext cx="2102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NO REGISTER : </a:t>
            </a:r>
            <a:endParaRPr lang="id-ID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1252823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latin typeface="Arial Black" pitchFamily="34" charset="0"/>
              </a:rPr>
              <a:t>035666981230</a:t>
            </a:r>
            <a:endParaRPr lang="id-ID" sz="2800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467269"/>
            <a:ext cx="62008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NIP BARU	: 198612262009122001</a:t>
            </a:r>
          </a:p>
          <a:p>
            <a:r>
              <a:rPr lang="id-ID" sz="2400" b="1" dirty="0" smtClean="0"/>
              <a:t>NAMA		: PEVITA PEARCE</a:t>
            </a:r>
          </a:p>
          <a:p>
            <a:r>
              <a:rPr lang="id-ID" sz="2400" b="1" dirty="0" smtClean="0"/>
              <a:t>INSTANSI	: KEMENTERIAN KESEHATAN</a:t>
            </a:r>
          </a:p>
          <a:p>
            <a:r>
              <a:rPr lang="id-ID" sz="2400" b="1" dirty="0" smtClean="0"/>
              <a:t>UNIT KERJA	: DINAS KESEHATAN KAB. BEKASI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662" y="4681847"/>
            <a:ext cx="4463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Tanggal Daftar	 : 16-01-2015 25:13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545" y="5214950"/>
            <a:ext cx="7365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Selamat, Anda telah terdaftar</a:t>
            </a:r>
          </a:p>
          <a:p>
            <a:r>
              <a:rPr lang="id-ID" sz="1200" dirty="0" smtClean="0"/>
              <a:t>Anda dapat masuk untuk melakukan Pendaftaran Ulang PNS dalam waktu 1X24 jam, setelah</a:t>
            </a:r>
          </a:p>
          <a:p>
            <a:r>
              <a:rPr lang="id-ID" sz="1200" dirty="0" smtClean="0"/>
              <a:t>Registrasi anda di konfirmasi oleh Instansi yang bersangkutan.</a:t>
            </a:r>
          </a:p>
          <a:p>
            <a:r>
              <a:rPr lang="id-ID" sz="1200" dirty="0" smtClean="0"/>
              <a:t>Harap untuk memeriksa status pendaftaran di halaman .............................</a:t>
            </a:r>
          </a:p>
          <a:p>
            <a:r>
              <a:rPr lang="id-ID" sz="1200" dirty="0" smtClean="0"/>
              <a:t>Terima kasih</a:t>
            </a:r>
            <a:endParaRPr lang="id-ID" sz="1200" dirty="0"/>
          </a:p>
        </p:txBody>
      </p:sp>
      <p:grpSp>
        <p:nvGrpSpPr>
          <p:cNvPr id="11" name="Group 3"/>
          <p:cNvGrpSpPr/>
          <p:nvPr/>
        </p:nvGrpSpPr>
        <p:grpSpPr>
          <a:xfrm>
            <a:off x="5715008" y="357169"/>
            <a:ext cx="895740" cy="760635"/>
            <a:chOff x="8694352" y="4236017"/>
            <a:chExt cx="1152812" cy="978933"/>
          </a:xfrm>
        </p:grpSpPr>
        <p:sp>
          <p:nvSpPr>
            <p:cNvPr id="14" name="Rounded Rectangle 13"/>
            <p:cNvSpPr/>
            <p:nvPr/>
          </p:nvSpPr>
          <p:spPr>
            <a:xfrm>
              <a:off x="8953512" y="4929198"/>
              <a:ext cx="214314" cy="21431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480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701098" y="4429132"/>
              <a:ext cx="714380" cy="64294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480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772536" y="4510094"/>
              <a:ext cx="541010" cy="49054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4800"/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95327">
              <a:off x="8694352" y="4236017"/>
              <a:ext cx="1152812" cy="893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Rounded Rectangle 17"/>
            <p:cNvSpPr/>
            <p:nvPr/>
          </p:nvSpPr>
          <p:spPr>
            <a:xfrm>
              <a:off x="8772536" y="5143512"/>
              <a:ext cx="571504" cy="7143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480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357950" y="500042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e- PUPNS</a:t>
            </a:r>
          </a:p>
          <a:p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2015</a:t>
            </a:r>
            <a:endParaRPr lang="id-ID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57166"/>
            <a:ext cx="2959573" cy="82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ounded Rectangle 21">
            <a:hlinkClick r:id="rId4" action="ppaction://hlinksldjump"/>
          </p:cNvPr>
          <p:cNvSpPr/>
          <p:nvPr/>
        </p:nvSpPr>
        <p:spPr>
          <a:xfrm>
            <a:off x="357158" y="6357958"/>
            <a:ext cx="3429024" cy="4286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Kembali ke Halaman Login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472" y="571480"/>
            <a:ext cx="7677885" cy="557216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sp>
        <p:nvSpPr>
          <p:cNvPr id="15" name="Rounded Rectangle 14"/>
          <p:cNvSpPr/>
          <p:nvPr/>
        </p:nvSpPr>
        <p:spPr>
          <a:xfrm>
            <a:off x="3438939" y="2441528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ounded Rectangle 17"/>
          <p:cNvSpPr/>
          <p:nvPr/>
        </p:nvSpPr>
        <p:spPr>
          <a:xfrm>
            <a:off x="3438939" y="3052820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0" name="Picture 2" descr="http://www.endlessicons.com/wp-content/uploads/2012/12/lock-icon-614x460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32109" t="21429" r="27754" b="14282"/>
          <a:stretch>
            <a:fillRect/>
          </a:stretch>
        </p:blipFill>
        <p:spPr bwMode="auto">
          <a:xfrm>
            <a:off x="5790063" y="3099843"/>
            <a:ext cx="235112" cy="282135"/>
          </a:xfrm>
          <a:prstGeom prst="rect">
            <a:avLst/>
          </a:prstGeom>
          <a:noFill/>
        </p:spPr>
      </p:pic>
      <p:pic>
        <p:nvPicPr>
          <p:cNvPr id="2052" name="Picture 4" descr="http://onewebhosting.com/blog/wp-content/uploads/2009/10/facebook_icon_larg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FDFE7"/>
              </a:clrFrom>
              <a:clrTo>
                <a:srgbClr val="DFDFE7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6379" t="5034" r="27608" b="44631"/>
          <a:stretch>
            <a:fillRect/>
          </a:stretch>
        </p:blipFill>
        <p:spPr bwMode="auto">
          <a:xfrm>
            <a:off x="5823401" y="2505731"/>
            <a:ext cx="139259" cy="20888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000232" y="2488550"/>
            <a:ext cx="13917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Nomor Register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0232" y="3099843"/>
            <a:ext cx="1047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Kata Kunci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61670" y="4786322"/>
            <a:ext cx="5967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/>
              <a:t>Untuk melihat status pendaftaran silakan masukan nomor Register dibawah ini :</a:t>
            </a:r>
            <a:endParaRPr lang="id-ID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000232" y="5143512"/>
            <a:ext cx="1113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/>
              <a:t>No Register: </a:t>
            </a:r>
            <a:endParaRPr lang="id-ID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3071802" y="5143512"/>
            <a:ext cx="2214578" cy="28575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0" name="Picture 2" descr="http://www.clker.com/cliparts/Q/l/L/B/F/a/search-icon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5214950"/>
            <a:ext cx="121906" cy="130176"/>
          </a:xfrm>
          <a:prstGeom prst="rect">
            <a:avLst/>
          </a:prstGeom>
          <a:noFill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714356"/>
            <a:ext cx="2959573" cy="82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9019" y="4833951"/>
            <a:ext cx="668337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Rectangle 37"/>
          <p:cNvSpPr/>
          <p:nvPr/>
        </p:nvSpPr>
        <p:spPr>
          <a:xfrm>
            <a:off x="928662" y="4643446"/>
            <a:ext cx="7143800" cy="13573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TextBox 38"/>
          <p:cNvSpPr txBox="1"/>
          <p:nvPr/>
        </p:nvSpPr>
        <p:spPr>
          <a:xfrm>
            <a:off x="2000232" y="5550115"/>
            <a:ext cx="12051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/>
              <a:t>Status           : </a:t>
            </a:r>
            <a:endParaRPr lang="id-ID" sz="1400" dirty="0"/>
          </a:p>
        </p:txBody>
      </p:sp>
      <p:sp>
        <p:nvSpPr>
          <p:cNvPr id="40" name="Rounded Rectangle 39">
            <a:hlinkClick r:id="rId7" action="ppaction://hlinksldjump"/>
          </p:cNvPr>
          <p:cNvSpPr/>
          <p:nvPr/>
        </p:nvSpPr>
        <p:spPr>
          <a:xfrm>
            <a:off x="4643438" y="3571876"/>
            <a:ext cx="1446255" cy="28575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login</a:t>
            </a:r>
            <a:endParaRPr lang="id-ID" b="1" dirty="0"/>
          </a:p>
        </p:txBody>
      </p:sp>
      <p:pic>
        <p:nvPicPr>
          <p:cNvPr id="19" name="Picture 11" descr="http://outlookexpresshelp.com/wp-content/uploads/2013/09/Microsoft-Outlook-Express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5074" y="3000372"/>
            <a:ext cx="428628" cy="428628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591246" y="3071810"/>
            <a:ext cx="1124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b="1" dirty="0" smtClean="0">
                <a:solidFill>
                  <a:schemeClr val="tx2"/>
                </a:solidFill>
              </a:rPr>
              <a:t>Lupa </a:t>
            </a:r>
            <a:r>
              <a:rPr lang="id-ID" sz="1100" b="1" dirty="0" smtClean="0">
                <a:solidFill>
                  <a:schemeClr val="tx2"/>
                </a:solidFill>
                <a:hlinkClick r:id="rId8" action="ppaction://hlinksldjump"/>
              </a:rPr>
              <a:t>Password</a:t>
            </a:r>
            <a:r>
              <a:rPr lang="id-ID" sz="1100" b="1" dirty="0" smtClean="0">
                <a:solidFill>
                  <a:schemeClr val="tx2"/>
                </a:solidFill>
              </a:rPr>
              <a:t>?</a:t>
            </a:r>
            <a:endParaRPr lang="id-ID" sz="1100" b="1" dirty="0">
              <a:solidFill>
                <a:schemeClr val="tx2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228184" y="2473151"/>
            <a:ext cx="307777" cy="307777"/>
            <a:chOff x="7358082" y="4509120"/>
            <a:chExt cx="307777" cy="307777"/>
          </a:xfrm>
        </p:grpSpPr>
        <p:sp>
          <p:nvSpPr>
            <p:cNvPr id="25" name="Oval 24"/>
            <p:cNvSpPr/>
            <p:nvPr/>
          </p:nvSpPr>
          <p:spPr>
            <a:xfrm>
              <a:off x="7358082" y="4509120"/>
              <a:ext cx="307777" cy="307777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6" name="Picture 6">
              <a:hlinkClick r:id="rId10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7409340" y="4552100"/>
              <a:ext cx="224897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7" name="TextBox 26"/>
          <p:cNvSpPr txBox="1"/>
          <p:nvPr/>
        </p:nvSpPr>
        <p:spPr>
          <a:xfrm>
            <a:off x="6516216" y="2492896"/>
            <a:ext cx="1374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/>
              <a:t>Lupa No. Register?</a:t>
            </a:r>
            <a:endParaRPr lang="id-ID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472" y="571480"/>
            <a:ext cx="7677885" cy="557216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sp>
        <p:nvSpPr>
          <p:cNvPr id="15" name="Rounded Rectangle 14"/>
          <p:cNvSpPr/>
          <p:nvPr/>
        </p:nvSpPr>
        <p:spPr>
          <a:xfrm>
            <a:off x="3438939" y="2000240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ounded Rectangle 17"/>
          <p:cNvSpPr/>
          <p:nvPr/>
        </p:nvSpPr>
        <p:spPr>
          <a:xfrm>
            <a:off x="3581815" y="3286124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0" name="Picture 2" descr="http://www.endlessicons.com/wp-content/uploads/2012/12/lock-icon-614x460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32109" t="21429" r="27754" b="14282"/>
          <a:stretch>
            <a:fillRect/>
          </a:stretch>
        </p:blipFill>
        <p:spPr bwMode="auto">
          <a:xfrm>
            <a:off x="2979566" y="2643182"/>
            <a:ext cx="235112" cy="28213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142976" y="2071678"/>
            <a:ext cx="13917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Nomor Register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538" y="2714620"/>
            <a:ext cx="19239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Pertanyaan Pengaman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1868" y="2714620"/>
            <a:ext cx="2252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/>
              <a:t>Siapakah Artis Favorit saya?</a:t>
            </a:r>
            <a:endParaRPr lang="id-ID" sz="1400" b="1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714356"/>
            <a:ext cx="2959573" cy="82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Rounded Rectangle 39"/>
          <p:cNvSpPr/>
          <p:nvPr/>
        </p:nvSpPr>
        <p:spPr>
          <a:xfrm>
            <a:off x="4768819" y="4929198"/>
            <a:ext cx="1446255" cy="28575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CEK</a:t>
            </a:r>
            <a:endParaRPr lang="id-ID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612245" y="2000240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035666981230</a:t>
            </a:r>
          </a:p>
          <a:p>
            <a:endParaRPr lang="id-ID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0" y="5000636"/>
            <a:ext cx="4500562" cy="1428760"/>
            <a:chOff x="-1857420" y="5000636"/>
            <a:chExt cx="4500562" cy="1428760"/>
          </a:xfrm>
        </p:grpSpPr>
        <p:sp>
          <p:nvSpPr>
            <p:cNvPr id="54" name="Rounded Rectangle 53"/>
            <p:cNvSpPr/>
            <p:nvPr/>
          </p:nvSpPr>
          <p:spPr>
            <a:xfrm>
              <a:off x="-1857420" y="5214950"/>
              <a:ext cx="4214810" cy="1214446"/>
            </a:xfrm>
            <a:prstGeom prst="roundRect">
              <a:avLst>
                <a:gd name="adj" fmla="val 567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-1571668" y="5000636"/>
              <a:ext cx="4214810" cy="1285884"/>
              <a:chOff x="1785918" y="4643446"/>
              <a:chExt cx="4214810" cy="1285884"/>
            </a:xfrm>
          </p:grpSpPr>
          <p:sp>
            <p:nvSpPr>
              <p:cNvPr id="46" name="Rounded Rectangle 45"/>
              <p:cNvSpPr/>
              <p:nvPr/>
            </p:nvSpPr>
            <p:spPr>
              <a:xfrm>
                <a:off x="1785918" y="4714884"/>
                <a:ext cx="4214810" cy="1214446"/>
              </a:xfrm>
              <a:prstGeom prst="roundRect">
                <a:avLst>
                  <a:gd name="adj" fmla="val 5676"/>
                </a:avLst>
              </a:prstGeom>
              <a:solidFill>
                <a:srgbClr val="FF3300"/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pic>
            <p:nvPicPr>
              <p:cNvPr id="47" name="Picture 3" descr="C:\Users\ditlahta-08\Downloads\warning-icon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7356" y="4643446"/>
                <a:ext cx="791049" cy="9257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2500298" y="4929198"/>
                <a:ext cx="3127779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</a:rPr>
                  <a:t>MAAF JAWABAN ANDA SALAH</a:t>
                </a:r>
              </a:p>
              <a:p>
                <a:r>
                  <a:rPr lang="id-ID" sz="1400" b="1" dirty="0" smtClean="0">
                    <a:solidFill>
                      <a:schemeClr val="bg1"/>
                    </a:solidFill>
                  </a:rPr>
                  <a:t>Jika anda masih kesulitan, harap Masuk</a:t>
                </a:r>
              </a:p>
              <a:p>
                <a:r>
                  <a:rPr lang="id-ID" sz="1400" b="1" dirty="0" smtClean="0">
                    <a:solidFill>
                      <a:schemeClr val="bg1"/>
                    </a:solidFill>
                  </a:rPr>
                  <a:t>Ke Menu Bantuan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3857620" y="285728"/>
            <a:ext cx="5072098" cy="2428892"/>
            <a:chOff x="3786182" y="500042"/>
            <a:chExt cx="5072098" cy="2428892"/>
          </a:xfrm>
        </p:grpSpPr>
        <p:pic>
          <p:nvPicPr>
            <p:cNvPr id="2052" name="Picture 4" descr="http://onewebhosting.com/blog/wp-content/uploads/2009/10/facebook_icon_large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DFDFE7"/>
                </a:clrFrom>
                <a:clrTo>
                  <a:srgbClr val="DFDFE7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26379" t="5034" r="27608" b="44631"/>
            <a:stretch>
              <a:fillRect/>
            </a:stretch>
          </p:blipFill>
          <p:spPr bwMode="auto">
            <a:xfrm>
              <a:off x="5575749" y="2071678"/>
              <a:ext cx="139259" cy="208889"/>
            </a:xfrm>
            <a:prstGeom prst="rect">
              <a:avLst/>
            </a:prstGeom>
            <a:noFill/>
          </p:spPr>
        </p:pic>
        <p:sp>
          <p:nvSpPr>
            <p:cNvPr id="59" name="Rounded Rectangle 58"/>
            <p:cNvSpPr/>
            <p:nvPr/>
          </p:nvSpPr>
          <p:spPr>
            <a:xfrm>
              <a:off x="4857753" y="1714488"/>
              <a:ext cx="500065" cy="35719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100" b="1" dirty="0" smtClean="0"/>
                <a:t>Cek</a:t>
              </a:r>
              <a:endParaRPr lang="id-ID" sz="1100" b="1" dirty="0"/>
            </a:p>
          </p:txBody>
        </p:sp>
        <p:sp>
          <p:nvSpPr>
            <p:cNvPr id="60" name="Rounded Rectangle 59">
              <a:hlinkClick r:id="rId6" action="ppaction://hlinksldjump"/>
            </p:cNvPr>
            <p:cNvSpPr/>
            <p:nvPr/>
          </p:nvSpPr>
          <p:spPr>
            <a:xfrm>
              <a:off x="3786182" y="500042"/>
              <a:ext cx="5072098" cy="2428892"/>
            </a:xfrm>
            <a:prstGeom prst="roundRect">
              <a:avLst>
                <a:gd name="adj" fmla="val 5676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61" name="Picture 3" descr="C:\Users\ditlahta-08\Downloads\warning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58" y="500042"/>
              <a:ext cx="791049" cy="925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4929190" y="773652"/>
              <a:ext cx="2883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accent3">
                      <a:lumMod val="50000"/>
                    </a:schemeClr>
                  </a:solidFill>
                </a:rPr>
                <a:t>PASSWORD ANDA ADALAH :</a:t>
              </a:r>
              <a:endParaRPr lang="id-ID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429256" y="1416594"/>
              <a:ext cx="1431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accent3">
                      <a:lumMod val="75000"/>
                    </a:schemeClr>
                  </a:solidFill>
                  <a:latin typeface="Arial Black" pitchFamily="34" charset="0"/>
                </a:rPr>
                <a:t>BON JOVI</a:t>
              </a:r>
              <a:endParaRPr lang="id-ID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29190" y="1928802"/>
              <a:ext cx="32002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accent3">
                      <a:lumMod val="50000"/>
                    </a:schemeClr>
                  </a:solidFill>
                </a:rPr>
                <a:t>HARAP DIINGAT PASSWORD INI</a:t>
              </a:r>
              <a:br>
                <a:rPr lang="id-ID" b="1" dirty="0" smtClean="0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id-ID" b="1" dirty="0" smtClean="0">
                  <a:solidFill>
                    <a:schemeClr val="accent3">
                      <a:lumMod val="50000"/>
                    </a:schemeClr>
                  </a:solidFill>
                </a:rPr>
                <a:t>TERIMA KASIH</a:t>
              </a:r>
              <a:endParaRPr lang="id-ID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69" name="Picture 68" descr="captcha.jpg"/>
          <p:cNvPicPr>
            <a:picLocks noChangeAspect="1"/>
          </p:cNvPicPr>
          <p:nvPr/>
        </p:nvPicPr>
        <p:blipFill>
          <a:blip r:embed="rId7" cstate="print"/>
          <a:srcRect b="29411"/>
          <a:stretch>
            <a:fillRect/>
          </a:stretch>
        </p:blipFill>
        <p:spPr>
          <a:xfrm>
            <a:off x="4691074" y="3786190"/>
            <a:ext cx="1524000" cy="428628"/>
          </a:xfrm>
          <a:prstGeom prst="rect">
            <a:avLst/>
          </a:prstGeom>
        </p:spPr>
      </p:pic>
      <p:sp>
        <p:nvSpPr>
          <p:cNvPr id="70" name="Rounded Rectangle 69"/>
          <p:cNvSpPr/>
          <p:nvPr/>
        </p:nvSpPr>
        <p:spPr>
          <a:xfrm>
            <a:off x="3653253" y="4357694"/>
            <a:ext cx="2633259" cy="3761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TextBox 70"/>
          <p:cNvSpPr txBox="1"/>
          <p:nvPr/>
        </p:nvSpPr>
        <p:spPr>
          <a:xfrm>
            <a:off x="1142976" y="4357694"/>
            <a:ext cx="2351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Masukan Kode yang terlihat</a:t>
            </a:r>
            <a:endParaRPr lang="id-ID" sz="11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28130" y="170748"/>
            <a:ext cx="8501122" cy="664371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ounded Rectangle 17"/>
          <p:cNvSpPr/>
          <p:nvPr/>
        </p:nvSpPr>
        <p:spPr>
          <a:xfrm>
            <a:off x="500034" y="1000108"/>
            <a:ext cx="8215370" cy="557216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t="10169" r="30299"/>
          <a:stretch>
            <a:fillRect/>
          </a:stretch>
        </p:blipFill>
        <p:spPr bwMode="auto">
          <a:xfrm>
            <a:off x="879575" y="2071678"/>
            <a:ext cx="521497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69439" t="10169"/>
          <a:stretch>
            <a:fillRect/>
          </a:stretch>
        </p:blipFill>
        <p:spPr bwMode="auto">
          <a:xfrm>
            <a:off x="6094549" y="2071678"/>
            <a:ext cx="226366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t="10170"/>
          <a:stretch>
            <a:fillRect/>
          </a:stretch>
        </p:blipFill>
        <p:spPr bwMode="auto">
          <a:xfrm>
            <a:off x="879575" y="2071678"/>
            <a:ext cx="525021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879575" y="1643050"/>
            <a:ext cx="2857520" cy="42862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DATABASE BKN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4380037" y="1643050"/>
            <a:ext cx="1714512" cy="42862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PERBAIKAN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737095" y="1643050"/>
            <a:ext cx="642942" cy="42862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CEK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3697249" y="6000768"/>
            <a:ext cx="1446255" cy="28575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Simpan</a:t>
            </a:r>
            <a:endParaRPr lang="id-ID" b="1" dirty="0"/>
          </a:p>
        </p:txBody>
      </p:sp>
      <p:sp>
        <p:nvSpPr>
          <p:cNvPr id="13" name="Rectangle 12"/>
          <p:cNvSpPr/>
          <p:nvPr/>
        </p:nvSpPr>
        <p:spPr>
          <a:xfrm>
            <a:off x="6072198" y="1643050"/>
            <a:ext cx="2214578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VERIFIKASI</a:t>
            </a:r>
            <a:endParaRPr lang="id-ID" sz="1050" dirty="0"/>
          </a:p>
        </p:txBody>
      </p:sp>
      <p:sp>
        <p:nvSpPr>
          <p:cNvPr id="14" name="Rectangle 13"/>
          <p:cNvSpPr/>
          <p:nvPr/>
        </p:nvSpPr>
        <p:spPr>
          <a:xfrm>
            <a:off x="6072198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SKPD</a:t>
            </a:r>
            <a:endParaRPr lang="id-ID" sz="1050" dirty="0"/>
          </a:p>
        </p:txBody>
      </p:sp>
      <p:sp>
        <p:nvSpPr>
          <p:cNvPr id="15" name="Rectangle 14"/>
          <p:cNvSpPr/>
          <p:nvPr/>
        </p:nvSpPr>
        <p:spPr>
          <a:xfrm>
            <a:off x="660129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 smtClean="0"/>
              <a:t>BKD</a:t>
            </a:r>
            <a:endParaRPr lang="id-ID" sz="1050" dirty="0"/>
          </a:p>
        </p:txBody>
      </p:sp>
      <p:sp>
        <p:nvSpPr>
          <p:cNvPr id="16" name="Rectangle 15"/>
          <p:cNvSpPr/>
          <p:nvPr/>
        </p:nvSpPr>
        <p:spPr>
          <a:xfrm>
            <a:off x="715828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" dirty="0" smtClean="0"/>
              <a:t>BKN/ KANREG</a:t>
            </a:r>
            <a:endParaRPr lang="id-ID" sz="600" dirty="0"/>
          </a:p>
        </p:txBody>
      </p:sp>
      <p:sp>
        <p:nvSpPr>
          <p:cNvPr id="17" name="Rectangle 16"/>
          <p:cNvSpPr/>
          <p:nvPr/>
        </p:nvSpPr>
        <p:spPr>
          <a:xfrm>
            <a:off x="7715272" y="1857364"/>
            <a:ext cx="571504" cy="214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700" dirty="0" smtClean="0"/>
              <a:t>BKN STATUS</a:t>
            </a:r>
            <a:endParaRPr lang="id-ID" sz="700" dirty="0"/>
          </a:p>
        </p:txBody>
      </p:sp>
      <p:sp>
        <p:nvSpPr>
          <p:cNvPr id="20" name="Rectangle 19"/>
          <p:cNvSpPr/>
          <p:nvPr/>
        </p:nvSpPr>
        <p:spPr>
          <a:xfrm>
            <a:off x="1785918" y="1000108"/>
            <a:ext cx="6929486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66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3929058" y="1000108"/>
            <a:ext cx="4786346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66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530566" y="1071546"/>
            <a:ext cx="1183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accent5"/>
                </a:solidFill>
                <a:latin typeface="Arial Black" pitchFamily="34" charset="0"/>
              </a:rPr>
              <a:t>Data Utama</a:t>
            </a:r>
            <a:endParaRPr lang="id-ID" sz="1200" b="1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0232" y="1071546"/>
            <a:ext cx="1128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Data Posisi</a:t>
            </a:r>
            <a:endParaRPr lang="id-ID" sz="1200" b="1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9678" y="1071546"/>
            <a:ext cx="1306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Data Riwayat</a:t>
            </a:r>
            <a:endParaRPr lang="id-ID" sz="1200" b="1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86512" y="1000108"/>
            <a:ext cx="2428892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66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9" name="TextBox 28"/>
          <p:cNvSpPr txBox="1"/>
          <p:nvPr/>
        </p:nvSpPr>
        <p:spPr>
          <a:xfrm>
            <a:off x="6786578" y="1071546"/>
            <a:ext cx="128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Data Lainnya</a:t>
            </a:r>
            <a:endParaRPr lang="id-ID" sz="1200" b="1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034" y="285728"/>
            <a:ext cx="8215370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>
            <a:off x="571472" y="357166"/>
            <a:ext cx="29289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5"/>
                </a:solidFill>
                <a:latin typeface="Arial Black" pitchFamily="34" charset="0"/>
              </a:rPr>
              <a:t>Nama 	: Pevita Pearce</a:t>
            </a:r>
          </a:p>
          <a:p>
            <a:r>
              <a:rPr lang="id-ID" sz="1100" dirty="0" smtClean="0">
                <a:solidFill>
                  <a:schemeClr val="accent5"/>
                </a:solidFill>
                <a:latin typeface="Arial Black" pitchFamily="34" charset="0"/>
              </a:rPr>
              <a:t>NIP Baru	: 198612262009122001</a:t>
            </a:r>
            <a:endParaRPr lang="id-ID" sz="1100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357166"/>
            <a:ext cx="4000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solidFill>
                  <a:schemeClr val="accent5"/>
                </a:solidFill>
                <a:latin typeface="Arial Black" pitchFamily="34" charset="0"/>
              </a:rPr>
              <a:t>NIK		: 265441200012100007</a:t>
            </a:r>
          </a:p>
          <a:p>
            <a:r>
              <a:rPr lang="id-ID" sz="1100" dirty="0" smtClean="0">
                <a:solidFill>
                  <a:schemeClr val="accent5"/>
                </a:solidFill>
                <a:latin typeface="Arial Black" pitchFamily="34" charset="0"/>
              </a:rPr>
              <a:t>Instansi Kerja	: Kementerian Kesehatan</a:t>
            </a:r>
            <a:endParaRPr lang="id-ID" sz="1100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0" y="0"/>
            <a:ext cx="571480" cy="571480"/>
            <a:chOff x="227664" y="231068"/>
            <a:chExt cx="743408" cy="743408"/>
          </a:xfrm>
        </p:grpSpPr>
        <p:sp>
          <p:nvSpPr>
            <p:cNvPr id="34" name="Oval 33"/>
            <p:cNvSpPr/>
            <p:nvPr/>
          </p:nvSpPr>
          <p:spPr>
            <a:xfrm>
              <a:off x="227664" y="231068"/>
              <a:ext cx="743408" cy="743408"/>
            </a:xfrm>
            <a:prstGeom prst="ellipse">
              <a:avLst/>
            </a:prstGeom>
            <a:solidFill>
              <a:srgbClr val="33CCFF"/>
            </a:solidFill>
            <a:ln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5" name="Oval 34"/>
            <p:cNvSpPr/>
            <p:nvPr/>
          </p:nvSpPr>
          <p:spPr>
            <a:xfrm>
              <a:off x="330851" y="316345"/>
              <a:ext cx="543608" cy="56172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3200" b="1" dirty="0" smtClean="0">
                  <a:solidFill>
                    <a:srgbClr val="33CCFF"/>
                  </a:solidFill>
                  <a:latin typeface="Tw Cen MT" pitchFamily="34" charset="0"/>
                </a:rPr>
                <a:t>1</a:t>
              </a:r>
              <a:endParaRPr lang="id-ID" sz="3200" b="1" dirty="0">
                <a:solidFill>
                  <a:srgbClr val="33CCFF"/>
                </a:solidFill>
                <a:latin typeface="Tw Cen MT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22523" y="2071678"/>
            <a:ext cx="6947933" cy="3373546"/>
            <a:chOff x="1122523" y="2071678"/>
            <a:chExt cx="6947933" cy="3373546"/>
          </a:xfrm>
        </p:grpSpPr>
        <p:sp>
          <p:nvSpPr>
            <p:cNvPr id="2" name="Rectangular Callout 1"/>
            <p:cNvSpPr/>
            <p:nvPr/>
          </p:nvSpPr>
          <p:spPr>
            <a:xfrm>
              <a:off x="1122523" y="2071678"/>
              <a:ext cx="6947933" cy="3373546"/>
            </a:xfrm>
            <a:prstGeom prst="wedgeRectCallout">
              <a:avLst>
                <a:gd name="adj1" fmla="val -12"/>
                <a:gd name="adj2" fmla="val 621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Dengan ini saya menyatakan bahwa</a:t>
              </a:r>
            </a:p>
            <a:p>
              <a:pPr algn="ctr"/>
              <a:r>
                <a:rPr lang="id-ID" dirty="0" smtClean="0"/>
                <a:t>Data yang saya sampaikan adalah benar, jika dikemudian hari ditemukan ada pemalsuan data maka saya bersedia dikenakan sanksi sesuai dengan ketentuan yang berlaku</a:t>
              </a:r>
              <a:endParaRPr lang="id-ID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596367" y="4365104"/>
              <a:ext cx="391457" cy="36004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27855" y="4355812"/>
              <a:ext cx="12561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Saya Setuju</a:t>
              </a:r>
              <a:endParaRPr lang="id-ID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606711" y="4905164"/>
              <a:ext cx="1943960" cy="32403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LANJUT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782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2"/>
          <a:srcRect l="56079" t="56532" r="33742" b="22619"/>
          <a:stretch/>
        </p:blipFill>
        <p:spPr bwMode="auto">
          <a:xfrm>
            <a:off x="5576809" y="1167116"/>
            <a:ext cx="823837" cy="135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8248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u="sng" dirty="0" smtClean="0"/>
              <a:t>Untuk beberapa field disertai tombol bantuan, jika tidak ditemukan dalam referensi:</a:t>
            </a:r>
            <a:endParaRPr lang="id-ID" b="1" u="sng" dirty="0"/>
          </a:p>
        </p:txBody>
      </p:sp>
      <p:grpSp>
        <p:nvGrpSpPr>
          <p:cNvPr id="18445" name="Group 18444"/>
          <p:cNvGrpSpPr/>
          <p:nvPr/>
        </p:nvGrpSpPr>
        <p:grpSpPr>
          <a:xfrm>
            <a:off x="3565593" y="1249166"/>
            <a:ext cx="5184576" cy="1258729"/>
            <a:chOff x="467544" y="1486498"/>
            <a:chExt cx="7527454" cy="1827541"/>
          </a:xfrm>
        </p:grpSpPr>
        <p:grpSp>
          <p:nvGrpSpPr>
            <p:cNvPr id="46" name="Group 45"/>
            <p:cNvGrpSpPr/>
            <p:nvPr/>
          </p:nvGrpSpPr>
          <p:grpSpPr>
            <a:xfrm>
              <a:off x="7613726" y="1495376"/>
              <a:ext cx="351162" cy="351162"/>
              <a:chOff x="7358082" y="4509120"/>
              <a:chExt cx="307777" cy="307777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7358082" y="4509120"/>
                <a:ext cx="307777" cy="307777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400"/>
              </a:p>
            </p:txBody>
          </p:sp>
          <p:pic>
            <p:nvPicPr>
              <p:cNvPr id="48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409340" y="4552100"/>
                <a:ext cx="224897" cy="214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" name="Rounded Rectangle 2"/>
            <p:cNvSpPr/>
            <p:nvPr/>
          </p:nvSpPr>
          <p:spPr>
            <a:xfrm>
              <a:off x="467544" y="1513839"/>
              <a:ext cx="2808312" cy="3600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 smtClean="0">
                  <a:solidFill>
                    <a:sysClr val="windowText" lastClr="000000"/>
                  </a:solidFill>
                </a:rPr>
                <a:t>S-1 TEKNIK FISIKA</a:t>
              </a:r>
              <a:endParaRPr lang="id-ID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733405" y="1486498"/>
              <a:ext cx="2808312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sz="1100" dirty="0" smtClean="0"/>
                <a:t>S-1 TEKNIK KIMIA FISIKA</a:t>
              </a:r>
              <a:endParaRPr lang="id-ID" sz="11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67544" y="2026279"/>
              <a:ext cx="2808312" cy="3600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 smtClean="0">
                  <a:solidFill>
                    <a:sysClr val="windowText" lastClr="000000"/>
                  </a:solidFill>
                </a:rPr>
                <a:t>Seksi Tabel Referensi</a:t>
              </a:r>
              <a:endParaRPr lang="id-ID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84933" y="2457088"/>
              <a:ext cx="2808312" cy="3600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 smtClean="0">
                  <a:solidFill>
                    <a:sysClr val="windowText" lastClr="000000"/>
                  </a:solidFill>
                </a:rPr>
                <a:t>Pranata Laboratorium</a:t>
              </a:r>
              <a:endParaRPr lang="id-ID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84933" y="2953999"/>
              <a:ext cx="2808312" cy="3600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733405" y="1945887"/>
              <a:ext cx="2808312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sz="1400" dirty="0" smtClean="0"/>
                <a:t>Seksi Analisa</a:t>
              </a:r>
              <a:endParaRPr lang="id-ID" sz="1400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733405" y="2377935"/>
              <a:ext cx="2808312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40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733405" y="2881991"/>
              <a:ext cx="2808312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1400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7624927" y="1972301"/>
              <a:ext cx="351162" cy="351162"/>
              <a:chOff x="7358082" y="4509120"/>
              <a:chExt cx="307777" cy="307777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7358082" y="4509120"/>
                <a:ext cx="307777" cy="307777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400"/>
              </a:p>
            </p:txBody>
          </p:sp>
          <p:pic>
            <p:nvPicPr>
              <p:cNvPr id="62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409340" y="4552100"/>
                <a:ext cx="224897" cy="214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63" name="Group 62"/>
            <p:cNvGrpSpPr/>
            <p:nvPr/>
          </p:nvGrpSpPr>
          <p:grpSpPr>
            <a:xfrm>
              <a:off x="7643836" y="2429766"/>
              <a:ext cx="351162" cy="351162"/>
              <a:chOff x="7358082" y="4509120"/>
              <a:chExt cx="307777" cy="307777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7358082" y="4509120"/>
                <a:ext cx="307777" cy="307777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400"/>
              </a:p>
            </p:txBody>
          </p:sp>
          <p:pic>
            <p:nvPicPr>
              <p:cNvPr id="65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409340" y="4552100"/>
                <a:ext cx="224897" cy="214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5" name="Rectangular Callout 4"/>
          <p:cNvSpPr/>
          <p:nvPr/>
        </p:nvSpPr>
        <p:spPr>
          <a:xfrm>
            <a:off x="3624144" y="2950209"/>
            <a:ext cx="5202834" cy="3434278"/>
          </a:xfrm>
          <a:prstGeom prst="wedgeRectCallout">
            <a:avLst>
              <a:gd name="adj1" fmla="val 44446"/>
              <a:gd name="adj2" fmla="val -777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4195" y="3140968"/>
            <a:ext cx="256599" cy="24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100731" y="3068960"/>
            <a:ext cx="1895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Bantuan Referensi</a:t>
            </a:r>
            <a:endParaRPr lang="id-ID" dirty="0"/>
          </a:p>
        </p:txBody>
      </p:sp>
      <p:sp>
        <p:nvSpPr>
          <p:cNvPr id="67" name="Rounded Rectangle 66"/>
          <p:cNvSpPr/>
          <p:nvPr/>
        </p:nvSpPr>
        <p:spPr>
          <a:xfrm>
            <a:off x="3764195" y="3438292"/>
            <a:ext cx="2451683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ysClr val="windowText" lastClr="000000"/>
                </a:solidFill>
              </a:rPr>
              <a:t>Jabatan Fungsional Tertentu</a:t>
            </a:r>
            <a:endParaRPr lang="id-ID" sz="1200" dirty="0">
              <a:solidFill>
                <a:sysClr val="windowText" lastClr="000000"/>
              </a:solidFill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5996444" y="3557575"/>
            <a:ext cx="179388" cy="15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-10606" y="3245204"/>
            <a:ext cx="35301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/>
              <a:t>Disable dan disesuaikan jenis referensi pada field helpdesk</a:t>
            </a:r>
            <a:endParaRPr lang="id-ID" sz="1100" dirty="0"/>
          </a:p>
        </p:txBody>
      </p:sp>
      <p:cxnSp>
        <p:nvCxnSpPr>
          <p:cNvPr id="18432" name="Elbow Connector 18431"/>
          <p:cNvCxnSpPr>
            <a:stCxn id="11" idx="2"/>
            <a:endCxn id="67" idx="1"/>
          </p:cNvCxnSpPr>
          <p:nvPr/>
        </p:nvCxnSpPr>
        <p:spPr>
          <a:xfrm rot="16200000" flipH="1">
            <a:off x="2703579" y="2557696"/>
            <a:ext cx="111498" cy="200973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64195" y="3933056"/>
            <a:ext cx="1672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Masukan permasalahan</a:t>
            </a:r>
            <a:endParaRPr lang="id-ID" sz="1200" dirty="0"/>
          </a:p>
        </p:txBody>
      </p:sp>
      <p:sp>
        <p:nvSpPr>
          <p:cNvPr id="18433" name="Rounded Rectangle 18432"/>
          <p:cNvSpPr/>
          <p:nvPr/>
        </p:nvSpPr>
        <p:spPr>
          <a:xfrm>
            <a:off x="3836203" y="4221088"/>
            <a:ext cx="4768245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Dear admin, Jabatan saya Pranata Laboratorium Nuklir tidak ada dalam referensi. Mohon ditambahkan</a:t>
            </a:r>
            <a:endParaRPr lang="id-ID" dirty="0"/>
          </a:p>
        </p:txBody>
      </p:sp>
      <p:sp>
        <p:nvSpPr>
          <p:cNvPr id="18436" name="TextBox 18435"/>
          <p:cNvSpPr txBox="1"/>
          <p:nvPr/>
        </p:nvSpPr>
        <p:spPr>
          <a:xfrm>
            <a:off x="7292587" y="5386434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/>
              <a:t>Max 250 karakter</a:t>
            </a:r>
            <a:endParaRPr lang="id-ID" sz="1100" dirty="0"/>
          </a:p>
        </p:txBody>
      </p:sp>
      <p:sp>
        <p:nvSpPr>
          <p:cNvPr id="76" name="Rounded Rectangle 75"/>
          <p:cNvSpPr/>
          <p:nvPr/>
        </p:nvSpPr>
        <p:spPr>
          <a:xfrm>
            <a:off x="5414284" y="5589240"/>
            <a:ext cx="1446255" cy="28575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Simpan</a:t>
            </a:r>
            <a:endParaRPr lang="id-ID" b="1" dirty="0"/>
          </a:p>
        </p:txBody>
      </p:sp>
      <p:grpSp>
        <p:nvGrpSpPr>
          <p:cNvPr id="18444" name="Group 18443"/>
          <p:cNvGrpSpPr/>
          <p:nvPr/>
        </p:nvGrpSpPr>
        <p:grpSpPr>
          <a:xfrm>
            <a:off x="1475656" y="4595655"/>
            <a:ext cx="2945747" cy="1987169"/>
            <a:chOff x="35496" y="4777392"/>
            <a:chExt cx="2945747" cy="1987169"/>
          </a:xfrm>
        </p:grpSpPr>
        <p:sp>
          <p:nvSpPr>
            <p:cNvPr id="82" name="Rectangular Callout 81"/>
            <p:cNvSpPr/>
            <p:nvPr/>
          </p:nvSpPr>
          <p:spPr>
            <a:xfrm>
              <a:off x="35496" y="4777392"/>
              <a:ext cx="2880320" cy="1987169"/>
            </a:xfrm>
            <a:prstGeom prst="wedgeRectCallout">
              <a:avLst>
                <a:gd name="adj1" fmla="val 82208"/>
                <a:gd name="adj2" fmla="val 1321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442" name="TextBox 18441"/>
            <p:cNvSpPr txBox="1"/>
            <p:nvPr/>
          </p:nvSpPr>
          <p:spPr>
            <a:xfrm>
              <a:off x="285273" y="4777407"/>
              <a:ext cx="23065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/>
                <a:t>Nomor Laporan anda adalah:</a:t>
              </a:r>
              <a:endParaRPr lang="id-ID" sz="1400" dirty="0"/>
            </a:p>
          </p:txBody>
        </p:sp>
        <p:sp>
          <p:nvSpPr>
            <p:cNvPr id="18443" name="TextBox 18442"/>
            <p:cNvSpPr txBox="1"/>
            <p:nvPr/>
          </p:nvSpPr>
          <p:spPr>
            <a:xfrm>
              <a:off x="755664" y="5013176"/>
              <a:ext cx="15840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b="1" dirty="0" smtClean="0"/>
                <a:t>427800048</a:t>
              </a:r>
              <a:endParaRPr lang="id-ID" sz="24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23528" y="5445224"/>
              <a:ext cx="265771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/>
                <a:t>Silakan anda catat dan simpan</a:t>
              </a:r>
            </a:p>
            <a:p>
              <a:r>
                <a:rPr lang="id-ID" sz="1400" dirty="0" smtClean="0"/>
                <a:t>Untuk melihat dan memeriksa</a:t>
              </a:r>
            </a:p>
            <a:p>
              <a:r>
                <a:rPr lang="id-ID" sz="1400" dirty="0" smtClean="0"/>
                <a:t>Hasil laporan anda silakan lihat di </a:t>
              </a:r>
            </a:p>
            <a:p>
              <a:r>
                <a:rPr lang="id-ID" sz="1400" dirty="0" smtClean="0"/>
                <a:t>Menu cek status Laporan</a:t>
              </a:r>
              <a:endParaRPr lang="id-ID" sz="14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8508692" y="2200540"/>
            <a:ext cx="276155" cy="252726"/>
            <a:chOff x="7358082" y="4509120"/>
            <a:chExt cx="307777" cy="307777"/>
          </a:xfrm>
        </p:grpSpPr>
        <p:sp>
          <p:nvSpPr>
            <p:cNvPr id="93" name="Oval 92"/>
            <p:cNvSpPr/>
            <p:nvPr/>
          </p:nvSpPr>
          <p:spPr>
            <a:xfrm>
              <a:off x="7358082" y="4509120"/>
              <a:ext cx="307777" cy="307777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94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09340" y="4552100"/>
              <a:ext cx="224897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449" name="TextBox 18448"/>
          <p:cNvSpPr txBox="1"/>
          <p:nvPr/>
        </p:nvSpPr>
        <p:spPr>
          <a:xfrm>
            <a:off x="323528" y="1196752"/>
            <a:ext cx="32048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Pendidikan terakhir                :</a:t>
            </a:r>
          </a:p>
          <a:p>
            <a:r>
              <a:rPr lang="id-ID" sz="2000" dirty="0" smtClean="0"/>
              <a:t>Unit Kerja		   :</a:t>
            </a:r>
          </a:p>
          <a:p>
            <a:r>
              <a:rPr lang="id-ID" sz="2000" dirty="0" smtClean="0"/>
              <a:t>Jabatan Fungsional Tertentu :</a:t>
            </a:r>
          </a:p>
          <a:p>
            <a:r>
              <a:rPr lang="id-ID" sz="2000" dirty="0" smtClean="0"/>
              <a:t>Jabatan Fungsional Umum	   :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2549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883</Words>
  <Application>Microsoft Office PowerPoint</Application>
  <PresentationFormat>On-screen Show (4:3)</PresentationFormat>
  <Paragraphs>334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Jenis Permasalahan</vt:lpstr>
      <vt:lpstr>Fitur yang harus ada</vt:lpstr>
      <vt:lpstr>BISNIS PROSES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bkn09</dc:creator>
  <cp:lastModifiedBy>Lanjafor</cp:lastModifiedBy>
  <cp:revision>91</cp:revision>
  <dcterms:created xsi:type="dcterms:W3CDTF">2015-01-15T08:03:05Z</dcterms:created>
  <dcterms:modified xsi:type="dcterms:W3CDTF">2015-08-03T07:02:16Z</dcterms:modified>
</cp:coreProperties>
</file>