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1" r:id="rId3"/>
    <p:sldId id="262" r:id="rId4"/>
    <p:sldId id="263" r:id="rId5"/>
    <p:sldId id="279" r:id="rId6"/>
    <p:sldId id="264" r:id="rId7"/>
    <p:sldId id="281" r:id="rId8"/>
    <p:sldId id="282" r:id="rId9"/>
    <p:sldId id="283" r:id="rId10"/>
    <p:sldId id="284" r:id="rId11"/>
    <p:sldId id="285" r:id="rId12"/>
    <p:sldId id="286" r:id="rId13"/>
    <p:sldId id="287" r:id="rId14"/>
    <p:sldId id="265" r:id="rId15"/>
    <p:sldId id="266" r:id="rId16"/>
    <p:sldId id="267" r:id="rId17"/>
    <p:sldId id="268" r:id="rId18"/>
    <p:sldId id="269" r:id="rId19"/>
    <p:sldId id="270" r:id="rId20"/>
    <p:sldId id="271" r:id="rId21"/>
    <p:sldId id="278" r:id="rId22"/>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varScale="1">
        <p:scale>
          <a:sx n="70" d="100"/>
          <a:sy n="70" d="100"/>
        </p:scale>
        <p:origin x="39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6C8B51-64CD-4E8E-A99F-FB434FD5633A}" type="datetimeFigureOut">
              <a:rPr lang="id-ID" smtClean="0"/>
              <a:t>16/10/2017</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8D917D-B062-4C07-9843-274F74EE5F53}" type="slidenum">
              <a:rPr lang="id-ID" smtClean="0"/>
              <a:t>‹#›</a:t>
            </a:fld>
            <a:endParaRPr lang="id-ID"/>
          </a:p>
        </p:txBody>
      </p:sp>
    </p:spTree>
    <p:extLst>
      <p:ext uri="{BB962C8B-B14F-4D97-AF65-F5344CB8AC3E}">
        <p14:creationId xmlns:p14="http://schemas.microsoft.com/office/powerpoint/2010/main" val="3481287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E7035FE-C942-4ADB-AB2F-949E76F58BBF}" type="slidenum">
              <a:rPr lang="id-ID" altLang="id-ID">
                <a:latin typeface="Calibri" panose="020F0502020204030204" pitchFamily="34" charset="0"/>
              </a:rPr>
              <a:pPr/>
              <a:t>2</a:t>
            </a:fld>
            <a:endParaRPr lang="id-ID" altLang="id-ID">
              <a:latin typeface="Calibri" panose="020F0502020204030204" pitchFamily="34" charset="0"/>
            </a:endParaRPr>
          </a:p>
        </p:txBody>
      </p:sp>
    </p:spTree>
    <p:extLst>
      <p:ext uri="{BB962C8B-B14F-4D97-AF65-F5344CB8AC3E}">
        <p14:creationId xmlns:p14="http://schemas.microsoft.com/office/powerpoint/2010/main" val="1707857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EB8B253-78C2-4AD8-BD08-5CE4EFB50D99}" type="slidenum">
              <a:rPr lang="id-ID" altLang="id-ID">
                <a:latin typeface="Calibri" panose="020F0502020204030204" pitchFamily="34" charset="0"/>
              </a:rPr>
              <a:pPr/>
              <a:t>19</a:t>
            </a:fld>
            <a:endParaRPr lang="id-ID" altLang="id-ID">
              <a:latin typeface="Calibri" panose="020F0502020204030204" pitchFamily="34" charset="0"/>
            </a:endParaRPr>
          </a:p>
        </p:txBody>
      </p:sp>
    </p:spTree>
    <p:extLst>
      <p:ext uri="{BB962C8B-B14F-4D97-AF65-F5344CB8AC3E}">
        <p14:creationId xmlns:p14="http://schemas.microsoft.com/office/powerpoint/2010/main" val="3444728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20EF84F-3E64-4065-AA29-446AB78CE5EE}" type="slidenum">
              <a:rPr lang="id-ID" altLang="id-ID">
                <a:latin typeface="Calibri" panose="020F0502020204030204" pitchFamily="34" charset="0"/>
              </a:rPr>
              <a:pPr/>
              <a:t>20</a:t>
            </a:fld>
            <a:endParaRPr lang="id-ID" altLang="id-ID">
              <a:latin typeface="Calibri" panose="020F0502020204030204" pitchFamily="34" charset="0"/>
            </a:endParaRPr>
          </a:p>
        </p:txBody>
      </p:sp>
    </p:spTree>
    <p:extLst>
      <p:ext uri="{BB962C8B-B14F-4D97-AF65-F5344CB8AC3E}">
        <p14:creationId xmlns:p14="http://schemas.microsoft.com/office/powerpoint/2010/main" val="3845574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id-ID"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5681C9-A921-48FD-9285-E160823A6E2B}" type="slidenum">
              <a:rPr lang="id-ID" altLang="id-ID">
                <a:latin typeface="Calibri" panose="020F0502020204030204" pitchFamily="34" charset="0"/>
              </a:rPr>
              <a:pPr/>
              <a:t>3</a:t>
            </a:fld>
            <a:endParaRPr lang="id-ID" altLang="id-ID">
              <a:latin typeface="Calibri" panose="020F0502020204030204" pitchFamily="34" charset="0"/>
            </a:endParaRPr>
          </a:p>
        </p:txBody>
      </p:sp>
    </p:spTree>
    <p:extLst>
      <p:ext uri="{BB962C8B-B14F-4D97-AF65-F5344CB8AC3E}">
        <p14:creationId xmlns:p14="http://schemas.microsoft.com/office/powerpoint/2010/main" val="2504240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8636778-1E98-447E-8CD4-AFD1EB08A711}" type="slidenum">
              <a:rPr lang="id-ID" altLang="id-ID">
                <a:latin typeface="Calibri" panose="020F0502020204030204" pitchFamily="34" charset="0"/>
              </a:rPr>
              <a:pPr/>
              <a:t>4</a:t>
            </a:fld>
            <a:endParaRPr lang="id-ID" altLang="id-ID">
              <a:latin typeface="Calibri" panose="020F0502020204030204" pitchFamily="34" charset="0"/>
            </a:endParaRPr>
          </a:p>
        </p:txBody>
      </p:sp>
    </p:spTree>
    <p:extLst>
      <p:ext uri="{BB962C8B-B14F-4D97-AF65-F5344CB8AC3E}">
        <p14:creationId xmlns:p14="http://schemas.microsoft.com/office/powerpoint/2010/main" val="1551362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F5A7EB7-4D86-4B7B-BF73-107ADC5C9FB2}" type="slidenum">
              <a:rPr lang="id-ID" altLang="id-ID">
                <a:latin typeface="Calibri" panose="020F0502020204030204" pitchFamily="34" charset="0"/>
              </a:rPr>
              <a:pPr/>
              <a:t>6</a:t>
            </a:fld>
            <a:endParaRPr lang="id-ID" altLang="id-ID">
              <a:latin typeface="Calibri" panose="020F0502020204030204" pitchFamily="34" charset="0"/>
            </a:endParaRPr>
          </a:p>
        </p:txBody>
      </p:sp>
    </p:spTree>
    <p:extLst>
      <p:ext uri="{BB962C8B-B14F-4D97-AF65-F5344CB8AC3E}">
        <p14:creationId xmlns:p14="http://schemas.microsoft.com/office/powerpoint/2010/main" val="1699186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4FC9221-7B88-4423-9A50-F51D24435784}" type="slidenum">
              <a:rPr lang="id-ID" altLang="id-ID">
                <a:latin typeface="Calibri" panose="020F0502020204030204" pitchFamily="34" charset="0"/>
              </a:rPr>
              <a:pPr/>
              <a:t>14</a:t>
            </a:fld>
            <a:endParaRPr lang="id-ID" altLang="id-ID">
              <a:latin typeface="Calibri" panose="020F0502020204030204" pitchFamily="34" charset="0"/>
            </a:endParaRPr>
          </a:p>
        </p:txBody>
      </p:sp>
    </p:spTree>
    <p:extLst>
      <p:ext uri="{BB962C8B-B14F-4D97-AF65-F5344CB8AC3E}">
        <p14:creationId xmlns:p14="http://schemas.microsoft.com/office/powerpoint/2010/main" val="3494229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B565E7B-F70E-4AF9-A750-E48DDC335FF6}" type="slidenum">
              <a:rPr lang="id-ID" altLang="id-ID">
                <a:latin typeface="Calibri" panose="020F0502020204030204" pitchFamily="34" charset="0"/>
              </a:rPr>
              <a:pPr/>
              <a:t>15</a:t>
            </a:fld>
            <a:endParaRPr lang="id-ID" altLang="id-ID">
              <a:latin typeface="Calibri" panose="020F0502020204030204" pitchFamily="34" charset="0"/>
            </a:endParaRPr>
          </a:p>
        </p:txBody>
      </p:sp>
    </p:spTree>
    <p:extLst>
      <p:ext uri="{BB962C8B-B14F-4D97-AF65-F5344CB8AC3E}">
        <p14:creationId xmlns:p14="http://schemas.microsoft.com/office/powerpoint/2010/main" val="3854743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6FFA82-4167-4C91-B7A3-83B01893C662}" type="slidenum">
              <a:rPr lang="id-ID" altLang="id-ID">
                <a:latin typeface="Calibri" panose="020F0502020204030204" pitchFamily="34" charset="0"/>
              </a:rPr>
              <a:pPr/>
              <a:t>16</a:t>
            </a:fld>
            <a:endParaRPr lang="id-ID" altLang="id-ID">
              <a:latin typeface="Calibri" panose="020F0502020204030204" pitchFamily="34" charset="0"/>
            </a:endParaRPr>
          </a:p>
        </p:txBody>
      </p:sp>
    </p:spTree>
    <p:extLst>
      <p:ext uri="{BB962C8B-B14F-4D97-AF65-F5344CB8AC3E}">
        <p14:creationId xmlns:p14="http://schemas.microsoft.com/office/powerpoint/2010/main" val="1869488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ADBD1A-7BCC-45D7-9E8B-BE86FA245C78}" type="slidenum">
              <a:rPr lang="id-ID" altLang="id-ID">
                <a:latin typeface="Calibri" panose="020F0502020204030204" pitchFamily="34" charset="0"/>
              </a:rPr>
              <a:pPr/>
              <a:t>17</a:t>
            </a:fld>
            <a:endParaRPr lang="id-ID" altLang="id-ID">
              <a:latin typeface="Calibri" panose="020F0502020204030204" pitchFamily="34" charset="0"/>
            </a:endParaRPr>
          </a:p>
        </p:txBody>
      </p:sp>
    </p:spTree>
    <p:extLst>
      <p:ext uri="{BB962C8B-B14F-4D97-AF65-F5344CB8AC3E}">
        <p14:creationId xmlns:p14="http://schemas.microsoft.com/office/powerpoint/2010/main" val="3530078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DB86B09-4931-4624-9654-E9CB66249FD7}" type="slidenum">
              <a:rPr lang="id-ID" altLang="id-ID">
                <a:latin typeface="Calibri" panose="020F0502020204030204" pitchFamily="34" charset="0"/>
              </a:rPr>
              <a:pPr/>
              <a:t>18</a:t>
            </a:fld>
            <a:endParaRPr lang="id-ID" altLang="id-ID">
              <a:latin typeface="Calibri" panose="020F0502020204030204" pitchFamily="34" charset="0"/>
            </a:endParaRPr>
          </a:p>
        </p:txBody>
      </p:sp>
    </p:spTree>
    <p:extLst>
      <p:ext uri="{BB962C8B-B14F-4D97-AF65-F5344CB8AC3E}">
        <p14:creationId xmlns:p14="http://schemas.microsoft.com/office/powerpoint/2010/main" val="1826693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F477C01-2FEE-4C83-81C8-32DEF36652FD}" type="datetimeFigureOut">
              <a:rPr lang="id-ID" smtClean="0"/>
              <a:t>16/10/2017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3739207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F477C01-2FEE-4C83-81C8-32DEF36652FD}" type="datetimeFigureOut">
              <a:rPr lang="id-ID" smtClean="0"/>
              <a:t>16/10/2017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1224534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F477C01-2FEE-4C83-81C8-32DEF36652FD}" type="datetimeFigureOut">
              <a:rPr lang="id-ID" smtClean="0"/>
              <a:t>16/10/2017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2954471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F477C01-2FEE-4C83-81C8-32DEF36652FD}" type="datetimeFigureOut">
              <a:rPr lang="id-ID" smtClean="0"/>
              <a:t>16/10/2017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3499129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477C01-2FEE-4C83-81C8-32DEF36652FD}" type="datetimeFigureOut">
              <a:rPr lang="id-ID" smtClean="0"/>
              <a:t>16/10/2017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465551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F477C01-2FEE-4C83-81C8-32DEF36652FD}" type="datetimeFigureOut">
              <a:rPr lang="id-ID" smtClean="0"/>
              <a:t>16/10/2017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2359389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F477C01-2FEE-4C83-81C8-32DEF36652FD}" type="datetimeFigureOut">
              <a:rPr lang="id-ID" smtClean="0"/>
              <a:t>16/10/2017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266258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F477C01-2FEE-4C83-81C8-32DEF36652FD}" type="datetimeFigureOut">
              <a:rPr lang="id-ID" smtClean="0"/>
              <a:t>16/10/2017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2254696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77C01-2FEE-4C83-81C8-32DEF36652FD}" type="datetimeFigureOut">
              <a:rPr lang="id-ID" smtClean="0"/>
              <a:t>16/10/2017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2994796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477C01-2FEE-4C83-81C8-32DEF36652FD}" type="datetimeFigureOut">
              <a:rPr lang="id-ID" smtClean="0"/>
              <a:t>16/10/2017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99750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477C01-2FEE-4C83-81C8-32DEF36652FD}" type="datetimeFigureOut">
              <a:rPr lang="id-ID" smtClean="0"/>
              <a:t>16/10/2017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4BF68D9-8DE9-4ED2-BE76-FB3146B9491B}" type="slidenum">
              <a:rPr lang="id-ID" smtClean="0"/>
              <a:t>‹#›</a:t>
            </a:fld>
            <a:endParaRPr lang="id-ID"/>
          </a:p>
        </p:txBody>
      </p:sp>
    </p:spTree>
    <p:extLst>
      <p:ext uri="{BB962C8B-B14F-4D97-AF65-F5344CB8AC3E}">
        <p14:creationId xmlns:p14="http://schemas.microsoft.com/office/powerpoint/2010/main" val="1160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77C01-2FEE-4C83-81C8-32DEF36652FD}" type="datetimeFigureOut">
              <a:rPr lang="id-ID" smtClean="0"/>
              <a:t>16/10/2017</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F68D9-8DE9-4ED2-BE76-FB3146B9491B}" type="slidenum">
              <a:rPr lang="id-ID" smtClean="0"/>
              <a:t>‹#›</a:t>
            </a:fld>
            <a:endParaRPr lang="id-ID"/>
          </a:p>
        </p:txBody>
      </p:sp>
    </p:spTree>
    <p:extLst>
      <p:ext uri="{BB962C8B-B14F-4D97-AF65-F5344CB8AC3E}">
        <p14:creationId xmlns:p14="http://schemas.microsoft.com/office/powerpoint/2010/main" val="358299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FORMAT-FORMAT</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1034015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4294967295"/>
          </p:nvPr>
        </p:nvSpPr>
        <p:spPr>
          <a:xfrm>
            <a:off x="1981200" y="188913"/>
            <a:ext cx="8229600" cy="5937250"/>
          </a:xfrm>
        </p:spPr>
        <p:txBody>
          <a:bodyPr>
            <a:normAutofit lnSpcReduction="10000"/>
          </a:bodyPr>
          <a:lstStyle/>
          <a:p>
            <a:pPr marL="0" indent="0">
              <a:lnSpc>
                <a:spcPct val="80000"/>
              </a:lnSpc>
              <a:buNone/>
            </a:pPr>
            <a:endParaRPr lang="id-ID" altLang="en-US" sz="1600" b="1" dirty="0"/>
          </a:p>
          <a:p>
            <a:pPr marL="0" indent="0">
              <a:lnSpc>
                <a:spcPct val="80000"/>
              </a:lnSpc>
              <a:buNone/>
            </a:pPr>
            <a:r>
              <a:rPr lang="id-ID" altLang="en-US" sz="1600" b="1" dirty="0"/>
              <a:t>I</a:t>
            </a:r>
            <a:r>
              <a:rPr lang="en-US" altLang="en-US" sz="1600" b="1" dirty="0"/>
              <a:t>.  R</a:t>
            </a:r>
            <a:r>
              <a:rPr lang="id-ID" altLang="en-US" sz="1600" b="1" dirty="0"/>
              <a:t>EKOMENDASI</a:t>
            </a:r>
            <a:endParaRPr lang="id-ID" altLang="en-US" sz="1600" dirty="0"/>
          </a:p>
          <a:p>
            <a:pPr marL="0" indent="0">
              <a:lnSpc>
                <a:spcPct val="80000"/>
              </a:lnSpc>
              <a:buNone/>
            </a:pPr>
            <a:r>
              <a:rPr lang="en-US" altLang="en-US" sz="1600" dirty="0"/>
              <a:t>    </a:t>
            </a:r>
            <a:r>
              <a:rPr lang="id-ID" altLang="en-US" sz="1600" dirty="0"/>
              <a:t>Dengan memperhatikan Kesimpulan tersebut di atas dan </a:t>
            </a:r>
            <a:r>
              <a:rPr lang="en-US" altLang="en-US" sz="1600" dirty="0"/>
              <a:t> </a:t>
            </a:r>
            <a:r>
              <a:rPr lang="en-US" altLang="en-US" sz="1600" dirty="0" err="1"/>
              <a:t>mempertimbangkan</a:t>
            </a:r>
            <a:r>
              <a:rPr lang="en-US" altLang="en-US" sz="1600" dirty="0"/>
              <a:t> </a:t>
            </a:r>
            <a:r>
              <a:rPr lang="id-ID" altLang="en-US" sz="1600" dirty="0"/>
              <a:t>faktor-</a:t>
            </a:r>
            <a:r>
              <a:rPr lang="en-US" altLang="en-US" sz="1600" dirty="0"/>
              <a:t>  </a:t>
            </a:r>
          </a:p>
          <a:p>
            <a:pPr marL="0" indent="0">
              <a:lnSpc>
                <a:spcPct val="80000"/>
              </a:lnSpc>
              <a:buNone/>
            </a:pPr>
            <a:r>
              <a:rPr lang="en-US" altLang="en-US" sz="1600" dirty="0"/>
              <a:t>    </a:t>
            </a:r>
            <a:r>
              <a:rPr lang="id-ID" altLang="en-US" sz="1600" dirty="0"/>
              <a:t>faktor </a:t>
            </a:r>
            <a:r>
              <a:rPr lang="en-US" altLang="en-US" sz="1600" dirty="0"/>
              <a:t>yang </a:t>
            </a:r>
            <a:r>
              <a:rPr lang="en-US" altLang="en-US" sz="1600" dirty="0" err="1"/>
              <a:t>meringankan</a:t>
            </a:r>
            <a:r>
              <a:rPr lang="en-US" altLang="en-US" sz="1600" dirty="0"/>
              <a:t> </a:t>
            </a:r>
            <a:r>
              <a:rPr lang="en-US" altLang="en-US" sz="1600" dirty="0" err="1"/>
              <a:t>dan</a:t>
            </a:r>
            <a:r>
              <a:rPr lang="en-US" altLang="en-US" sz="1600" dirty="0"/>
              <a:t> </a:t>
            </a:r>
            <a:r>
              <a:rPr lang="en-US" altLang="en-US" sz="1600" dirty="0" err="1"/>
              <a:t>memberatkan</a:t>
            </a:r>
            <a:r>
              <a:rPr lang="en-US" altLang="en-US" sz="1600" dirty="0"/>
              <a:t>, kami </a:t>
            </a:r>
            <a:r>
              <a:rPr lang="en-US" altLang="en-US" sz="1600" dirty="0" err="1"/>
              <a:t>merekomendasikan</a:t>
            </a:r>
            <a:r>
              <a:rPr lang="en-US" altLang="en-US" sz="1600" dirty="0"/>
              <a:t> </a:t>
            </a:r>
            <a:r>
              <a:rPr lang="en-US" altLang="en-US" sz="1600" dirty="0" err="1"/>
              <a:t>Sdr</a:t>
            </a:r>
            <a:r>
              <a:rPr lang="en-US" altLang="en-US" sz="1600" dirty="0"/>
              <a:t>. </a:t>
            </a:r>
            <a:r>
              <a:rPr lang="id-ID" altLang="en-US" sz="1600" dirty="0"/>
              <a:t>XYZ </a:t>
            </a:r>
            <a:r>
              <a:rPr lang="en-US" altLang="en-US" sz="1600" dirty="0"/>
              <a:t>  </a:t>
            </a:r>
          </a:p>
          <a:p>
            <a:pPr marL="0" indent="0">
              <a:lnSpc>
                <a:spcPct val="80000"/>
              </a:lnSpc>
              <a:buNone/>
            </a:pPr>
            <a:r>
              <a:rPr lang="en-US" altLang="en-US" sz="1600" dirty="0"/>
              <a:t>    </a:t>
            </a:r>
            <a:r>
              <a:rPr lang="id-ID" altLang="en-US" sz="1600" dirty="0"/>
              <a:t>pa</a:t>
            </a:r>
            <a:r>
              <a:rPr lang="en-US" altLang="en-US" sz="1600" dirty="0"/>
              <a:t>tut </a:t>
            </a:r>
            <a:r>
              <a:rPr lang="sv-SE" altLang="en-US" sz="1600" dirty="0"/>
              <a:t>dijatuhi </a:t>
            </a:r>
            <a:r>
              <a:rPr lang="id-ID" altLang="en-US" sz="1600" dirty="0"/>
              <a:t>hukuman disiplin</a:t>
            </a:r>
            <a:r>
              <a:rPr lang="sv-SE" altLang="en-US" sz="1600" dirty="0"/>
              <a:t> berupa</a:t>
            </a:r>
            <a:r>
              <a:rPr lang="id-ID" altLang="en-US" sz="1600" dirty="0"/>
              <a:t> </a:t>
            </a:r>
            <a:r>
              <a:rPr lang="id-ID" altLang="en-US" sz="1600" dirty="0"/>
              <a:t>Pemberhentian Dengan Hormat Tidak Atas</a:t>
            </a:r>
          </a:p>
          <a:p>
            <a:pPr marL="0" indent="0">
              <a:lnSpc>
                <a:spcPct val="80000"/>
              </a:lnSpc>
              <a:buNone/>
            </a:pPr>
            <a:r>
              <a:rPr lang="id-ID" altLang="en-US" sz="1600" dirty="0"/>
              <a:t> </a:t>
            </a:r>
            <a:r>
              <a:rPr lang="id-ID" altLang="en-US" sz="1600" dirty="0"/>
              <a:t>   Permintaan Sendiri Sebagai Pegawai Negeri Sipil.</a:t>
            </a:r>
            <a:endParaRPr lang="sv-SE" altLang="en-US" sz="1600" dirty="0"/>
          </a:p>
          <a:p>
            <a:pPr marL="0" indent="0">
              <a:lnSpc>
                <a:spcPct val="80000"/>
              </a:lnSpc>
              <a:buNone/>
            </a:pPr>
            <a:endParaRPr lang="sv-SE" altLang="en-US" sz="1600" dirty="0"/>
          </a:p>
          <a:p>
            <a:pPr marL="0" indent="0">
              <a:lnSpc>
                <a:spcPct val="80000"/>
              </a:lnSpc>
              <a:buNone/>
            </a:pPr>
            <a:r>
              <a:rPr lang="sv-SE" altLang="en-US" sz="1600" dirty="0"/>
              <a:t>Demikian Laporan Hasil Pemeriksaan ini kami sampaikan sebagai bahan masukan bagi pejabat yang berwenang dalam menenetapkan keputusan.</a:t>
            </a:r>
          </a:p>
          <a:p>
            <a:pPr marL="0" indent="0">
              <a:lnSpc>
                <a:spcPct val="80000"/>
              </a:lnSpc>
              <a:buNone/>
            </a:pPr>
            <a:r>
              <a:rPr lang="sv-SE" altLang="en-US" sz="1600" dirty="0"/>
              <a:t>							</a:t>
            </a:r>
          </a:p>
          <a:p>
            <a:pPr marL="0" indent="0">
              <a:lnSpc>
                <a:spcPct val="80000"/>
              </a:lnSpc>
              <a:buNone/>
            </a:pPr>
            <a:r>
              <a:rPr lang="pt-BR" altLang="en-US" sz="1600" dirty="0"/>
              <a:t>					.........., ....................................... </a:t>
            </a:r>
          </a:p>
          <a:p>
            <a:pPr marL="0" indent="0">
              <a:lnSpc>
                <a:spcPct val="80000"/>
              </a:lnSpc>
              <a:buNone/>
            </a:pPr>
            <a:r>
              <a:rPr lang="pt-BR" altLang="en-US" sz="1600" dirty="0"/>
              <a:t>								</a:t>
            </a:r>
          </a:p>
          <a:p>
            <a:pPr marL="0" indent="0">
              <a:lnSpc>
                <a:spcPct val="80000"/>
              </a:lnSpc>
              <a:buNone/>
            </a:pPr>
            <a:r>
              <a:rPr lang="pt-BR" altLang="en-US" sz="1600" dirty="0"/>
              <a:t>                                                                               </a:t>
            </a:r>
            <a:r>
              <a:rPr lang="id-ID" altLang="en-US" sz="1600" dirty="0"/>
              <a:t>           Pemeriksa </a:t>
            </a:r>
            <a:r>
              <a:rPr lang="pt-BR" altLang="en-US" sz="1600" dirty="0"/>
              <a:t>,</a:t>
            </a:r>
          </a:p>
          <a:p>
            <a:pPr marL="0" indent="0">
              <a:lnSpc>
                <a:spcPct val="80000"/>
              </a:lnSpc>
              <a:buNone/>
            </a:pPr>
            <a:r>
              <a:rPr lang="pt-BR" altLang="en-US" sz="1600" dirty="0"/>
              <a:t>														</a:t>
            </a:r>
          </a:p>
          <a:p>
            <a:pPr marL="0" indent="0">
              <a:lnSpc>
                <a:spcPct val="80000"/>
              </a:lnSpc>
              <a:buNone/>
            </a:pPr>
            <a:endParaRPr lang="pt-BR" altLang="en-US" sz="1600" dirty="0"/>
          </a:p>
          <a:p>
            <a:pPr marL="0" indent="0">
              <a:lnSpc>
                <a:spcPct val="80000"/>
              </a:lnSpc>
              <a:buNone/>
            </a:pPr>
            <a:r>
              <a:rPr lang="pt-BR" altLang="en-US" sz="1600" dirty="0"/>
              <a:t>					NIP 								…………...........................….</a:t>
            </a:r>
            <a:endParaRPr lang="id-ID" altLang="en-US" sz="1600" dirty="0"/>
          </a:p>
          <a:p>
            <a:pPr marL="0" indent="0">
              <a:lnSpc>
                <a:spcPct val="80000"/>
              </a:lnSpc>
              <a:buNone/>
            </a:pPr>
            <a:r>
              <a:rPr lang="id-ID" altLang="en-US" sz="1600" dirty="0"/>
              <a:t>Catatan :</a:t>
            </a:r>
            <a:endParaRPr lang="id-ID" altLang="en-US" sz="1600" b="1" dirty="0"/>
          </a:p>
          <a:p>
            <a:pPr marL="0" indent="0">
              <a:lnSpc>
                <a:spcPct val="80000"/>
              </a:lnSpc>
              <a:buNone/>
            </a:pPr>
            <a:r>
              <a:rPr lang="id-ID" altLang="en-US" sz="1600" b="1" dirty="0"/>
              <a:t>* </a:t>
            </a:r>
            <a:r>
              <a:rPr lang="id-ID" altLang="en-US" sz="1600" dirty="0"/>
              <a:t>  Dalam hal pemeriksaan hanya dilakukan oleh atasan langsung</a:t>
            </a:r>
            <a:endParaRPr lang="id-ID" altLang="en-US" sz="1600" b="1" dirty="0"/>
          </a:p>
          <a:p>
            <a:pPr marL="0" indent="0">
              <a:lnSpc>
                <a:spcPct val="80000"/>
              </a:lnSpc>
              <a:buNone/>
            </a:pPr>
            <a:r>
              <a:rPr lang="id-ID" altLang="en-US" sz="1600" b="1" dirty="0"/>
              <a:t>**</a:t>
            </a:r>
            <a:r>
              <a:rPr lang="id-ID" altLang="en-US" sz="1600" dirty="0"/>
              <a:t>  Dalam hal pemeriksaan dilakukan oleh Tim Pemeriksa</a:t>
            </a:r>
            <a:endParaRPr lang="en-US" altLang="en-US" sz="1600" dirty="0"/>
          </a:p>
        </p:txBody>
      </p:sp>
    </p:spTree>
    <p:extLst>
      <p:ext uri="{BB962C8B-B14F-4D97-AF65-F5344CB8AC3E}">
        <p14:creationId xmlns:p14="http://schemas.microsoft.com/office/powerpoint/2010/main" val="2420675114"/>
      </p:ext>
    </p:extLst>
  </p:cSld>
  <p:clrMapOvr>
    <a:masterClrMapping/>
  </p:clrMapOvr>
  <p:transition>
    <p:sndAc>
      <p:stSnd>
        <p:snd r:embed="rId2" name="click.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body" idx="1"/>
          </p:nvPr>
        </p:nvSpPr>
        <p:spPr>
          <a:xfrm>
            <a:off x="1981200" y="260351"/>
            <a:ext cx="8229600" cy="5865813"/>
          </a:xfrm>
        </p:spPr>
        <p:txBody>
          <a:bodyPr>
            <a:normAutofit fontScale="92500" lnSpcReduction="10000"/>
          </a:bodyPr>
          <a:lstStyle/>
          <a:p>
            <a:pPr marL="0" indent="0" algn="ctr">
              <a:lnSpc>
                <a:spcPct val="80000"/>
              </a:lnSpc>
              <a:buNone/>
              <a:tabLst>
                <a:tab pos="361950" algn="l"/>
              </a:tabLst>
            </a:pPr>
            <a:r>
              <a:rPr lang="fi-FI" altLang="en-US" sz="1400" b="1" dirty="0"/>
              <a:t>PERTIMBANGAN HUKUM</a:t>
            </a:r>
          </a:p>
          <a:p>
            <a:pPr marL="0" indent="0" algn="ctr">
              <a:lnSpc>
                <a:spcPct val="80000"/>
              </a:lnSpc>
              <a:buNone/>
              <a:tabLst>
                <a:tab pos="361950" algn="l"/>
              </a:tabLst>
            </a:pPr>
            <a:r>
              <a:rPr lang="fi-FI" altLang="en-US" sz="1400" b="1" dirty="0"/>
              <a:t>TENTANG DUGAAN PELANGGARAN DISIPLIN</a:t>
            </a:r>
          </a:p>
          <a:p>
            <a:pPr marL="0" indent="0" algn="ctr">
              <a:lnSpc>
                <a:spcPct val="80000"/>
              </a:lnSpc>
              <a:buNone/>
              <a:tabLst>
                <a:tab pos="361950" algn="l"/>
              </a:tabLst>
            </a:pPr>
            <a:r>
              <a:rPr lang="fi-FI" altLang="en-US" sz="1400" b="1" dirty="0"/>
              <a:t>A.N. ………….......………….</a:t>
            </a:r>
            <a:endParaRPr lang="fi-FI" altLang="en-US" sz="1400" dirty="0"/>
          </a:p>
          <a:p>
            <a:pPr marL="0" indent="0" algn="ctr">
              <a:lnSpc>
                <a:spcPct val="80000"/>
              </a:lnSpc>
              <a:buNone/>
              <a:tabLst>
                <a:tab pos="361950" algn="l"/>
              </a:tabLst>
            </a:pPr>
            <a:r>
              <a:rPr lang="fi-FI" altLang="en-US" sz="1400" dirty="0"/>
              <a:t>	</a:t>
            </a:r>
            <a:endParaRPr lang="id-ID" altLang="en-US" sz="1400" b="1" dirty="0"/>
          </a:p>
          <a:p>
            <a:pPr marL="179388" lvl="1" indent="0">
              <a:lnSpc>
                <a:spcPct val="80000"/>
              </a:lnSpc>
              <a:buNone/>
              <a:tabLst>
                <a:tab pos="361950" algn="l"/>
              </a:tabLst>
            </a:pPr>
            <a:r>
              <a:rPr lang="en-US" altLang="en-US" sz="1100" b="1" dirty="0"/>
              <a:t>A. </a:t>
            </a:r>
            <a:r>
              <a:rPr lang="id-ID" altLang="en-US" sz="1100" b="1" dirty="0"/>
              <a:t>IDENTITAS PNS YANG DI</a:t>
            </a:r>
            <a:r>
              <a:rPr lang="en-AU" altLang="en-US" sz="1100" b="1" dirty="0"/>
              <a:t>DUGA MELAKUKAN PELANGGARAN DISIPLIN</a:t>
            </a:r>
            <a:r>
              <a:rPr lang="id-ID" altLang="en-US" sz="1100" b="1" dirty="0"/>
              <a:t> </a:t>
            </a:r>
            <a:endParaRPr lang="en-US" altLang="en-US" sz="1200" dirty="0"/>
          </a:p>
          <a:p>
            <a:pPr marL="0" indent="0">
              <a:lnSpc>
                <a:spcPct val="80000"/>
              </a:lnSpc>
              <a:buNone/>
              <a:tabLst>
                <a:tab pos="361950" algn="l"/>
              </a:tabLst>
            </a:pPr>
            <a:r>
              <a:rPr lang="en-US" altLang="en-US" sz="1400" dirty="0"/>
              <a:t>       </a:t>
            </a:r>
            <a:r>
              <a:rPr lang="en-US" altLang="en-US" sz="1400" dirty="0" err="1"/>
              <a:t>Nama</a:t>
            </a:r>
            <a:r>
              <a:rPr lang="en-US" altLang="en-US" sz="1400" dirty="0"/>
              <a:t>		: </a:t>
            </a:r>
          </a:p>
          <a:p>
            <a:pPr marL="0" indent="0">
              <a:lnSpc>
                <a:spcPct val="80000"/>
              </a:lnSpc>
              <a:buNone/>
              <a:tabLst>
                <a:tab pos="361950" algn="l"/>
              </a:tabLst>
            </a:pPr>
            <a:r>
              <a:rPr lang="en-US" altLang="en-US" sz="1400" dirty="0"/>
              <a:t>       NIP		: </a:t>
            </a:r>
          </a:p>
          <a:p>
            <a:pPr marL="0" indent="0">
              <a:lnSpc>
                <a:spcPct val="80000"/>
              </a:lnSpc>
              <a:buNone/>
              <a:tabLst>
                <a:tab pos="361950" algn="l"/>
              </a:tabLst>
            </a:pPr>
            <a:r>
              <a:rPr lang="en-US" altLang="en-US" sz="1400" dirty="0"/>
              <a:t>       </a:t>
            </a:r>
            <a:r>
              <a:rPr lang="en-US" altLang="en-US" sz="1400" dirty="0" err="1"/>
              <a:t>Pangkat</a:t>
            </a:r>
            <a:r>
              <a:rPr lang="en-US" altLang="en-US" sz="1400" dirty="0"/>
              <a:t> 	: </a:t>
            </a:r>
          </a:p>
          <a:p>
            <a:pPr marL="0" indent="0">
              <a:lnSpc>
                <a:spcPct val="80000"/>
              </a:lnSpc>
              <a:buNone/>
              <a:tabLst>
                <a:tab pos="361950" algn="l"/>
              </a:tabLst>
            </a:pPr>
            <a:r>
              <a:rPr lang="en-US" altLang="en-US" sz="1400" dirty="0"/>
              <a:t>       </a:t>
            </a:r>
            <a:r>
              <a:rPr lang="sv-SE" altLang="en-US" sz="1400" dirty="0"/>
              <a:t>Golongan Ruang	:</a:t>
            </a:r>
          </a:p>
          <a:p>
            <a:pPr marL="0" indent="0">
              <a:lnSpc>
                <a:spcPct val="80000"/>
              </a:lnSpc>
              <a:buNone/>
              <a:tabLst>
                <a:tab pos="361950" algn="l"/>
              </a:tabLst>
            </a:pPr>
            <a:r>
              <a:rPr lang="sv-SE" altLang="en-US" sz="1400" dirty="0"/>
              <a:t>       Jabatan	: </a:t>
            </a:r>
          </a:p>
          <a:p>
            <a:pPr marL="0" indent="0">
              <a:lnSpc>
                <a:spcPct val="80000"/>
              </a:lnSpc>
              <a:buNone/>
              <a:tabLst>
                <a:tab pos="361950" algn="l"/>
              </a:tabLst>
            </a:pPr>
            <a:r>
              <a:rPr lang="sv-SE" altLang="en-US" sz="1400" dirty="0"/>
              <a:t>       Unit Kerja	:	</a:t>
            </a:r>
          </a:p>
          <a:p>
            <a:pPr marL="0" indent="0">
              <a:lnSpc>
                <a:spcPct val="80000"/>
              </a:lnSpc>
              <a:buNone/>
              <a:tabLst>
                <a:tab pos="361950" algn="l"/>
              </a:tabLst>
            </a:pPr>
            <a:r>
              <a:rPr lang="en-US" altLang="en-US" sz="1400" dirty="0"/>
              <a:t> </a:t>
            </a:r>
            <a:r>
              <a:rPr lang="id-ID" altLang="en-US" sz="1400" dirty="0"/>
              <a:t>     </a:t>
            </a:r>
            <a:r>
              <a:rPr lang="en-US" altLang="en-US" sz="1400" dirty="0"/>
              <a:t> </a:t>
            </a:r>
            <a:r>
              <a:rPr lang="id-ID" altLang="en-US" sz="1400" dirty="0"/>
              <a:t>Alamat Unit Kerja	:</a:t>
            </a:r>
            <a:endParaRPr lang="en-US" altLang="en-US" sz="1400" b="1" dirty="0"/>
          </a:p>
          <a:p>
            <a:pPr marL="179388" lvl="1" indent="0">
              <a:lnSpc>
                <a:spcPct val="80000"/>
              </a:lnSpc>
              <a:buNone/>
              <a:tabLst>
                <a:tab pos="361950" algn="l"/>
              </a:tabLst>
            </a:pPr>
            <a:endParaRPr lang="en-US" altLang="en-US" sz="1200" b="1" dirty="0"/>
          </a:p>
          <a:p>
            <a:pPr marL="179388" lvl="1" indent="0">
              <a:lnSpc>
                <a:spcPct val="80000"/>
              </a:lnSpc>
              <a:buNone/>
              <a:tabLst>
                <a:tab pos="361950" algn="l"/>
              </a:tabLst>
            </a:pPr>
            <a:r>
              <a:rPr lang="en-US" altLang="en-US" sz="1200" b="1" dirty="0"/>
              <a:t>B.P</a:t>
            </a:r>
            <a:r>
              <a:rPr lang="id-ID" altLang="en-US" sz="1200" b="1" dirty="0"/>
              <a:t>ERMASALAHAN/</a:t>
            </a:r>
            <a:r>
              <a:rPr lang="en-AU" altLang="en-US" sz="1200" b="1" dirty="0"/>
              <a:t>DUGAAN PELANGGARAN DISIPLIN</a:t>
            </a:r>
            <a:endParaRPr lang="en-US" altLang="en-US" sz="1200" dirty="0"/>
          </a:p>
          <a:p>
            <a:pPr marL="0" indent="0">
              <a:lnSpc>
                <a:spcPct val="80000"/>
              </a:lnSpc>
              <a:buNone/>
              <a:tabLst>
                <a:tab pos="361950" algn="l"/>
              </a:tabLst>
            </a:pPr>
            <a:r>
              <a:rPr lang="en-US" altLang="en-US" sz="1400" dirty="0"/>
              <a:t>       </a:t>
            </a:r>
            <a:r>
              <a:rPr lang="en-US" altLang="en-US" sz="1400" dirty="0" err="1"/>
              <a:t>Dugaan</a:t>
            </a:r>
            <a:r>
              <a:rPr lang="en-US" altLang="en-US" sz="1400" dirty="0"/>
              <a:t>/</a:t>
            </a:r>
            <a:r>
              <a:rPr lang="en-US" altLang="en-US" sz="1400" dirty="0" err="1"/>
              <a:t>indikasi</a:t>
            </a:r>
            <a:r>
              <a:rPr lang="en-US" altLang="en-US" sz="1400" dirty="0"/>
              <a:t> </a:t>
            </a:r>
            <a:r>
              <a:rPr lang="en-US" altLang="en-US" sz="1400" dirty="0" err="1"/>
              <a:t>adanya</a:t>
            </a:r>
            <a:r>
              <a:rPr lang="en-US" altLang="en-US" sz="1400" dirty="0"/>
              <a:t> </a:t>
            </a:r>
            <a:r>
              <a:rPr lang="en-US" altLang="en-US" sz="1400" dirty="0" err="1"/>
              <a:t>pelanggaran</a:t>
            </a:r>
            <a:r>
              <a:rPr lang="en-US" altLang="en-US" sz="1400" dirty="0"/>
              <a:t> </a:t>
            </a:r>
            <a:r>
              <a:rPr lang="en-US" altLang="en-US" sz="1400" dirty="0" err="1"/>
              <a:t>disiplin</a:t>
            </a:r>
            <a:r>
              <a:rPr lang="en-US" altLang="en-US" sz="1400" dirty="0"/>
              <a:t> </a:t>
            </a:r>
            <a:r>
              <a:rPr lang="en-US" altLang="en-US" sz="1400" dirty="0" err="1"/>
              <a:t>berupa</a:t>
            </a:r>
            <a:r>
              <a:rPr lang="en-US" altLang="en-US" sz="1400" dirty="0"/>
              <a:t>:</a:t>
            </a:r>
          </a:p>
          <a:p>
            <a:pPr marL="0" indent="0">
              <a:lnSpc>
                <a:spcPct val="80000"/>
              </a:lnSpc>
              <a:buNone/>
              <a:tabLst>
                <a:tab pos="361950" algn="l"/>
              </a:tabLst>
            </a:pPr>
            <a:r>
              <a:rPr lang="en-US" altLang="en-US" sz="1400" dirty="0"/>
              <a:t>	</a:t>
            </a:r>
            <a:r>
              <a:rPr lang="en-US" altLang="en-US" sz="1400" dirty="0" err="1"/>
              <a:t>Tidak</a:t>
            </a:r>
            <a:r>
              <a:rPr lang="en-US" altLang="en-US" sz="1400" dirty="0"/>
              <a:t> </a:t>
            </a:r>
            <a:r>
              <a:rPr lang="en-US" altLang="en-US" sz="1400" dirty="0" err="1"/>
              <a:t>menaati</a:t>
            </a:r>
            <a:r>
              <a:rPr lang="en-US" altLang="en-US" sz="1400" dirty="0"/>
              <a:t> </a:t>
            </a:r>
            <a:r>
              <a:rPr lang="en-US" altLang="en-US" sz="1400" dirty="0" err="1"/>
              <a:t>kewajiban</a:t>
            </a:r>
            <a:r>
              <a:rPr lang="en-US" altLang="en-US" sz="1400" dirty="0"/>
              <a:t> </a:t>
            </a:r>
            <a:r>
              <a:rPr lang="en-US" altLang="en-US" sz="1400" dirty="0" err="1"/>
              <a:t>masuk</a:t>
            </a:r>
            <a:r>
              <a:rPr lang="en-US" altLang="en-US" sz="1400" dirty="0"/>
              <a:t> </a:t>
            </a:r>
            <a:r>
              <a:rPr lang="en-US" altLang="en-US" sz="1400" dirty="0" err="1"/>
              <a:t>kerja</a:t>
            </a:r>
            <a:r>
              <a:rPr lang="en-US" altLang="en-US" sz="1400" dirty="0"/>
              <a:t> </a:t>
            </a:r>
            <a:r>
              <a:rPr lang="en-US" altLang="en-US" sz="1400" dirty="0" err="1"/>
              <a:t>dan</a:t>
            </a:r>
            <a:r>
              <a:rPr lang="en-US" altLang="en-US" sz="1400" dirty="0"/>
              <a:t> </a:t>
            </a:r>
            <a:r>
              <a:rPr lang="en-US" altLang="en-US" sz="1400" dirty="0" err="1"/>
              <a:t>ketentuan</a:t>
            </a:r>
            <a:r>
              <a:rPr lang="en-US" altLang="en-US" sz="1400" dirty="0"/>
              <a:t> jam </a:t>
            </a:r>
            <a:r>
              <a:rPr lang="en-US" altLang="en-US" sz="1400" dirty="0" err="1"/>
              <a:t>kerja</a:t>
            </a:r>
            <a:r>
              <a:rPr lang="en-US" altLang="en-US" sz="1400" dirty="0"/>
              <a:t> </a:t>
            </a:r>
            <a:r>
              <a:rPr lang="en-US" altLang="en-US" sz="1400" dirty="0" err="1"/>
              <a:t>sebagaimana</a:t>
            </a:r>
            <a:r>
              <a:rPr lang="en-US" altLang="en-US" sz="1400" dirty="0"/>
              <a:t> </a:t>
            </a:r>
            <a:r>
              <a:rPr lang="en-US" altLang="en-US" sz="1400" dirty="0" err="1"/>
              <a:t>dimaksud</a:t>
            </a:r>
            <a:r>
              <a:rPr lang="en-US" altLang="en-US" sz="1400" dirty="0"/>
              <a:t> </a:t>
            </a:r>
            <a:r>
              <a:rPr lang="en-US" altLang="en-US" sz="1400" dirty="0" err="1"/>
              <a:t>dalam</a:t>
            </a:r>
            <a:r>
              <a:rPr lang="en-US" altLang="en-US" sz="1400" dirty="0"/>
              <a:t> 	</a:t>
            </a:r>
            <a:r>
              <a:rPr lang="en-US" altLang="en-US" sz="1400" dirty="0" err="1"/>
              <a:t>Pasal</a:t>
            </a:r>
            <a:r>
              <a:rPr lang="en-US" altLang="en-US" sz="1400" dirty="0"/>
              <a:t> 3 </a:t>
            </a:r>
            <a:r>
              <a:rPr lang="en-US" altLang="en-US" sz="1400" dirty="0" err="1"/>
              <a:t>angka</a:t>
            </a:r>
            <a:r>
              <a:rPr lang="en-US" altLang="en-US" sz="1400" dirty="0"/>
              <a:t> 11 PP 53 </a:t>
            </a:r>
            <a:r>
              <a:rPr lang="en-US" altLang="en-US" sz="1400" dirty="0" err="1"/>
              <a:t>Tahun</a:t>
            </a:r>
            <a:r>
              <a:rPr lang="en-US" altLang="en-US" sz="1400" dirty="0"/>
              <a:t> 2010, </a:t>
            </a:r>
            <a:r>
              <a:rPr lang="en-US" altLang="en-US" sz="1400" dirty="0" err="1"/>
              <a:t>yaitu</a:t>
            </a:r>
            <a:r>
              <a:rPr lang="en-US" altLang="en-US" sz="1400" dirty="0"/>
              <a:t> </a:t>
            </a:r>
            <a:r>
              <a:rPr lang="en-US" altLang="en-US" sz="1400" dirty="0" err="1"/>
              <a:t>sejak</a:t>
            </a:r>
            <a:r>
              <a:rPr lang="en-US" altLang="en-US" sz="1400" dirty="0"/>
              <a:t>….. </a:t>
            </a:r>
            <a:r>
              <a:rPr lang="en-US" altLang="en-US" sz="1400" dirty="0" err="1"/>
              <a:t>Sampai</a:t>
            </a:r>
            <a:r>
              <a:rPr lang="en-US" altLang="en-US" sz="1400" dirty="0"/>
              <a:t>… </a:t>
            </a:r>
            <a:r>
              <a:rPr lang="en-US" altLang="en-US" sz="1400" dirty="0" err="1"/>
              <a:t>selama</a:t>
            </a:r>
            <a:r>
              <a:rPr lang="en-US" altLang="en-US" sz="1400" dirty="0"/>
              <a:t>…. </a:t>
            </a:r>
            <a:r>
              <a:rPr lang="en-US" altLang="en-US" sz="1400" dirty="0" err="1"/>
              <a:t>Hari</a:t>
            </a:r>
            <a:r>
              <a:rPr lang="en-US" altLang="en-US" sz="1400" dirty="0"/>
              <a:t> </a:t>
            </a:r>
            <a:r>
              <a:rPr lang="en-US" altLang="en-US" sz="1400" dirty="0" err="1"/>
              <a:t>kerja</a:t>
            </a:r>
            <a:r>
              <a:rPr lang="en-US" altLang="en-US" sz="1400" dirty="0"/>
              <a:t>.</a:t>
            </a:r>
            <a:r>
              <a:rPr lang="id-ID" altLang="en-US" sz="1400" dirty="0"/>
              <a:t> </a:t>
            </a:r>
            <a:r>
              <a:rPr lang="fi-FI" altLang="en-US" sz="1400" dirty="0"/>
              <a:t> </a:t>
            </a:r>
            <a:endParaRPr lang="id-ID" altLang="en-US" sz="1400" dirty="0"/>
          </a:p>
          <a:p>
            <a:pPr marL="0" indent="0">
              <a:lnSpc>
                <a:spcPct val="80000"/>
              </a:lnSpc>
              <a:buNone/>
              <a:tabLst>
                <a:tab pos="361950" algn="l"/>
              </a:tabLst>
            </a:pPr>
            <a:endParaRPr lang="id-ID" altLang="en-US" sz="1400" b="1" dirty="0"/>
          </a:p>
          <a:p>
            <a:pPr>
              <a:lnSpc>
                <a:spcPct val="80000"/>
              </a:lnSpc>
              <a:buNone/>
              <a:defRPr/>
            </a:pPr>
            <a:r>
              <a:rPr lang="id-ID" altLang="en-US" sz="1400" b="1" dirty="0"/>
              <a:t>     </a:t>
            </a:r>
            <a:r>
              <a:rPr lang="sv-SE" altLang="en-US" sz="1400" b="1" dirty="0"/>
              <a:t>C</a:t>
            </a:r>
            <a:r>
              <a:rPr lang="sv-SE" altLang="en-US" sz="1400" b="1" dirty="0"/>
              <a:t>. D</a:t>
            </a:r>
            <a:r>
              <a:rPr lang="id-ID" altLang="en-US" sz="1400" b="1" dirty="0"/>
              <a:t>OKUMEN/KELENGKAPAN BERKAS </a:t>
            </a:r>
            <a:endParaRPr lang="en-US" altLang="en-US" sz="1400" b="1" dirty="0"/>
          </a:p>
          <a:p>
            <a:pPr marL="0" indent="0">
              <a:lnSpc>
                <a:spcPct val="80000"/>
              </a:lnSpc>
              <a:buNone/>
              <a:defRPr/>
            </a:pPr>
            <a:r>
              <a:rPr lang="en-US" altLang="en-US" sz="1400" dirty="0"/>
              <a:t>     </a:t>
            </a:r>
            <a:r>
              <a:rPr lang="id-ID" altLang="en-US" sz="1400" dirty="0"/>
              <a:t>     </a:t>
            </a:r>
            <a:r>
              <a:rPr lang="en-US" altLang="en-US" sz="1400" dirty="0"/>
              <a:t>1</a:t>
            </a:r>
            <a:r>
              <a:rPr lang="en-US" altLang="en-US" sz="1400" dirty="0"/>
              <a:t>. </a:t>
            </a:r>
            <a:r>
              <a:rPr lang="id-ID" altLang="en-US" sz="1400" dirty="0"/>
              <a:t>Surat</a:t>
            </a:r>
            <a:r>
              <a:rPr lang="en-AU" altLang="en-US" sz="1400" dirty="0"/>
              <a:t> </a:t>
            </a:r>
            <a:r>
              <a:rPr lang="en-AU" altLang="en-US" sz="1400" dirty="0" err="1"/>
              <a:t>panggilan</a:t>
            </a:r>
            <a:r>
              <a:rPr lang="en-AU" altLang="en-US" sz="1400" dirty="0"/>
              <a:t> </a:t>
            </a:r>
            <a:r>
              <a:rPr lang="en-AU" altLang="en-US" sz="1400" dirty="0" err="1"/>
              <a:t>nomor</a:t>
            </a:r>
            <a:r>
              <a:rPr lang="id-ID" altLang="en-US" sz="1400" dirty="0"/>
              <a:t> ....</a:t>
            </a:r>
            <a:r>
              <a:rPr lang="en-AU" altLang="en-US" sz="1400" dirty="0"/>
              <a:t>… </a:t>
            </a:r>
            <a:r>
              <a:rPr lang="en-AU" altLang="en-US" sz="1400" dirty="0" err="1"/>
              <a:t>tangaal</a:t>
            </a:r>
            <a:r>
              <a:rPr lang="en-AU" altLang="en-US" sz="1400" dirty="0"/>
              <a:t>…</a:t>
            </a:r>
          </a:p>
          <a:p>
            <a:pPr marL="0" indent="0">
              <a:lnSpc>
                <a:spcPct val="80000"/>
              </a:lnSpc>
              <a:buNone/>
              <a:defRPr/>
            </a:pPr>
            <a:r>
              <a:rPr lang="en-AU" altLang="en-US" sz="1400" dirty="0"/>
              <a:t>     </a:t>
            </a:r>
            <a:r>
              <a:rPr lang="id-ID" altLang="en-US" sz="1400" dirty="0"/>
              <a:t>     </a:t>
            </a:r>
            <a:r>
              <a:rPr lang="en-AU" altLang="en-US" sz="1400" dirty="0"/>
              <a:t>2</a:t>
            </a:r>
            <a:r>
              <a:rPr lang="en-AU" altLang="en-US" sz="1400" dirty="0"/>
              <a:t>. </a:t>
            </a:r>
            <a:r>
              <a:rPr lang="en-AU" altLang="en-US" sz="1400" dirty="0" err="1"/>
              <a:t>Rekapitulasi</a:t>
            </a:r>
            <a:r>
              <a:rPr lang="en-AU" altLang="en-US" sz="1400" dirty="0"/>
              <a:t> </a:t>
            </a:r>
            <a:r>
              <a:rPr lang="en-AU" altLang="en-US" sz="1400" dirty="0" err="1"/>
              <a:t>ketidakhadiran</a:t>
            </a:r>
            <a:r>
              <a:rPr lang="en-AU" altLang="en-US" sz="1400" dirty="0"/>
              <a:t>………</a:t>
            </a:r>
          </a:p>
          <a:p>
            <a:pPr marL="0" indent="0">
              <a:lnSpc>
                <a:spcPct val="80000"/>
              </a:lnSpc>
              <a:buNone/>
              <a:defRPr/>
            </a:pPr>
            <a:r>
              <a:rPr lang="en-AU" altLang="en-US" sz="1400" dirty="0"/>
              <a:t>     </a:t>
            </a:r>
            <a:r>
              <a:rPr lang="id-ID" altLang="en-US" sz="1400" dirty="0"/>
              <a:t>     </a:t>
            </a:r>
            <a:r>
              <a:rPr lang="en-AU" altLang="en-US" sz="1400" dirty="0"/>
              <a:t>3</a:t>
            </a:r>
            <a:r>
              <a:rPr lang="en-AU" altLang="en-US" sz="1400" dirty="0"/>
              <a:t>. Surat </a:t>
            </a:r>
            <a:r>
              <a:rPr lang="en-AU" altLang="en-US" sz="1400" dirty="0" err="1"/>
              <a:t>keterangan</a:t>
            </a:r>
            <a:r>
              <a:rPr lang="en-AU" altLang="en-US" sz="1400" dirty="0"/>
              <a:t> </a:t>
            </a:r>
            <a:r>
              <a:rPr lang="en-AU" altLang="en-US" sz="1400" dirty="0" err="1"/>
              <a:t>kesaksian</a:t>
            </a:r>
            <a:r>
              <a:rPr lang="en-AU" altLang="en-US" sz="1400" dirty="0"/>
              <a:t> </a:t>
            </a:r>
            <a:r>
              <a:rPr lang="en-AU" altLang="en-US" sz="1400" dirty="0" err="1"/>
              <a:t>dua</a:t>
            </a:r>
            <a:r>
              <a:rPr lang="en-AU" altLang="en-US" sz="1400" dirty="0"/>
              <a:t> orang </a:t>
            </a:r>
            <a:r>
              <a:rPr lang="en-AU" altLang="en-US" sz="1400" dirty="0" err="1"/>
              <a:t>rekan</a:t>
            </a:r>
            <a:r>
              <a:rPr lang="en-AU" altLang="en-US" sz="1400" dirty="0"/>
              <a:t> </a:t>
            </a:r>
            <a:r>
              <a:rPr lang="en-AU" altLang="en-US" sz="1400" dirty="0" err="1"/>
              <a:t>sejawat</a:t>
            </a:r>
            <a:r>
              <a:rPr lang="en-AU" altLang="en-US" sz="1400" dirty="0"/>
              <a:t> </a:t>
            </a:r>
            <a:r>
              <a:rPr lang="en-AU" altLang="en-US" sz="1400" dirty="0" err="1"/>
              <a:t>ybs</a:t>
            </a:r>
            <a:endParaRPr lang="en-AU" altLang="en-US" sz="1400" dirty="0"/>
          </a:p>
          <a:p>
            <a:pPr marL="0" indent="0">
              <a:lnSpc>
                <a:spcPct val="80000"/>
              </a:lnSpc>
              <a:buNone/>
              <a:defRPr/>
            </a:pPr>
            <a:r>
              <a:rPr lang="en-AU" altLang="en-US" sz="1400" dirty="0"/>
              <a:t>    </a:t>
            </a:r>
            <a:r>
              <a:rPr lang="id-ID" altLang="en-US" sz="1400" dirty="0"/>
              <a:t>     </a:t>
            </a:r>
            <a:r>
              <a:rPr lang="en-AU" altLang="en-US" sz="1400" dirty="0"/>
              <a:t> 4. </a:t>
            </a:r>
            <a:r>
              <a:rPr lang="en-AU" altLang="en-US" sz="1400" dirty="0" err="1"/>
              <a:t>Dll</a:t>
            </a:r>
            <a:r>
              <a:rPr lang="sv-SE" altLang="en-US" sz="1400" dirty="0"/>
              <a:t> </a:t>
            </a:r>
            <a:endParaRPr lang="sv-SE" altLang="en-US" sz="1400" dirty="0"/>
          </a:p>
          <a:p>
            <a:pPr marL="0" indent="0">
              <a:lnSpc>
                <a:spcPct val="80000"/>
              </a:lnSpc>
              <a:buNone/>
              <a:tabLst>
                <a:tab pos="361950" algn="l"/>
              </a:tabLst>
            </a:pPr>
            <a:endParaRPr lang="en-US" altLang="en-US" sz="1400" b="1" dirty="0"/>
          </a:p>
        </p:txBody>
      </p:sp>
    </p:spTree>
    <p:extLst>
      <p:ext uri="{BB962C8B-B14F-4D97-AF65-F5344CB8AC3E}">
        <p14:creationId xmlns:p14="http://schemas.microsoft.com/office/powerpoint/2010/main" val="2383659350"/>
      </p:ext>
    </p:extLst>
  </p:cSld>
  <p:clrMapOvr>
    <a:masterClrMapping/>
  </p:clrMapOvr>
  <p:transition>
    <p:sndAc>
      <p:stSnd>
        <p:snd r:embed="rId2" name="click.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body" idx="1"/>
          </p:nvPr>
        </p:nvSpPr>
        <p:spPr>
          <a:xfrm>
            <a:off x="1847528" y="404813"/>
            <a:ext cx="8496944" cy="6048523"/>
          </a:xfrm>
        </p:spPr>
        <p:txBody>
          <a:bodyPr>
            <a:normAutofit fontScale="85000" lnSpcReduction="20000"/>
          </a:bodyPr>
          <a:lstStyle/>
          <a:p>
            <a:pPr eaLnBrk="1" hangingPunct="1">
              <a:lnSpc>
                <a:spcPct val="80000"/>
              </a:lnSpc>
              <a:buFontTx/>
              <a:buNone/>
              <a:defRPr/>
            </a:pPr>
            <a:endParaRPr lang="en-US" altLang="en-US" sz="1400" b="1" dirty="0"/>
          </a:p>
          <a:p>
            <a:pPr eaLnBrk="1" hangingPunct="1">
              <a:lnSpc>
                <a:spcPct val="80000"/>
              </a:lnSpc>
              <a:buFontTx/>
              <a:buNone/>
              <a:defRPr/>
            </a:pPr>
            <a:r>
              <a:rPr lang="en-US" altLang="en-US" sz="1400" b="1" dirty="0"/>
              <a:t>D</a:t>
            </a:r>
            <a:r>
              <a:rPr lang="en-US" altLang="en-US" sz="1400" b="1" dirty="0"/>
              <a:t>. </a:t>
            </a:r>
            <a:r>
              <a:rPr lang="id-ID" altLang="en-US" sz="1400" b="1" dirty="0"/>
              <a:t>ANALISIS MASALAH  </a:t>
            </a:r>
            <a:endParaRPr lang="id-ID" altLang="en-US" sz="1400" dirty="0"/>
          </a:p>
          <a:p>
            <a:pPr eaLnBrk="1" hangingPunct="1">
              <a:lnSpc>
                <a:spcPct val="80000"/>
              </a:lnSpc>
              <a:buFontTx/>
              <a:buNone/>
              <a:defRPr/>
            </a:pPr>
            <a:r>
              <a:rPr lang="en-US" altLang="en-US" sz="1400" dirty="0"/>
              <a:t>     </a:t>
            </a:r>
            <a:r>
              <a:rPr lang="en-US" altLang="en-US" sz="1600" dirty="0"/>
              <a:t>1. </a:t>
            </a:r>
            <a:r>
              <a:rPr lang="en-US" altLang="en-US" sz="1600" dirty="0" err="1"/>
              <a:t>Berdasarkan</a:t>
            </a:r>
            <a:r>
              <a:rPr lang="en-US" altLang="en-US" sz="1600" dirty="0"/>
              <a:t> </a:t>
            </a:r>
            <a:r>
              <a:rPr lang="en-US" altLang="en-US" sz="1600" dirty="0" err="1"/>
              <a:t>rekapitulasi</a:t>
            </a:r>
            <a:r>
              <a:rPr lang="en-US" altLang="en-US" sz="1600" dirty="0"/>
              <a:t> </a:t>
            </a:r>
            <a:r>
              <a:rPr lang="en-US" altLang="en-US" sz="1600" dirty="0" err="1"/>
              <a:t>ketidakhadiran</a:t>
            </a:r>
            <a:r>
              <a:rPr lang="en-US" altLang="en-US" sz="1600" dirty="0"/>
              <a:t>……, </a:t>
            </a:r>
            <a:r>
              <a:rPr lang="en-US" altLang="en-US" sz="1600" dirty="0" err="1"/>
              <a:t>mengungkapkan</a:t>
            </a:r>
            <a:r>
              <a:rPr lang="en-US" altLang="en-US" sz="1600" dirty="0"/>
              <a:t>……. </a:t>
            </a:r>
            <a:r>
              <a:rPr lang="en-US" altLang="en-US" sz="1600" dirty="0" err="1"/>
              <a:t>Tidak</a:t>
            </a:r>
            <a:r>
              <a:rPr lang="en-US" altLang="en-US" sz="1600" dirty="0"/>
              <a:t> </a:t>
            </a:r>
            <a:r>
              <a:rPr lang="en-US" altLang="en-US" sz="1600" dirty="0" err="1"/>
              <a:t>masuk</a:t>
            </a:r>
            <a:r>
              <a:rPr lang="en-US" altLang="en-US" sz="1600" dirty="0"/>
              <a:t> </a:t>
            </a:r>
            <a:r>
              <a:rPr lang="en-US" altLang="en-US" sz="1600" dirty="0" err="1"/>
              <a:t>kerja</a:t>
            </a:r>
            <a:r>
              <a:rPr lang="en-US" altLang="en-US" sz="1600" dirty="0"/>
              <a:t> </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err="1"/>
              <a:t>selama</a:t>
            </a:r>
            <a:r>
              <a:rPr lang="en-US" altLang="en-US" sz="1600" dirty="0"/>
              <a:t>….. Hari </a:t>
            </a:r>
            <a:r>
              <a:rPr lang="en-US" altLang="en-US" sz="1600" dirty="0" err="1"/>
              <a:t>kerja</a:t>
            </a:r>
            <a:endParaRPr lang="en-US" altLang="en-US" sz="1600" dirty="0"/>
          </a:p>
          <a:p>
            <a:pPr eaLnBrk="1" hangingPunct="1">
              <a:lnSpc>
                <a:spcPct val="80000"/>
              </a:lnSpc>
              <a:buFontTx/>
              <a:buNone/>
              <a:defRPr/>
            </a:pPr>
            <a:r>
              <a:rPr lang="en-US" altLang="en-US" sz="1600" dirty="0"/>
              <a:t> </a:t>
            </a:r>
            <a:r>
              <a:rPr lang="en-US" altLang="en-US" sz="1600" dirty="0"/>
              <a:t>    2. </a:t>
            </a:r>
            <a:r>
              <a:rPr lang="en-US" altLang="en-US" sz="1600" dirty="0" err="1"/>
              <a:t>Atasan</a:t>
            </a:r>
            <a:r>
              <a:rPr lang="en-US" altLang="en-US" sz="1600" dirty="0"/>
              <a:t> </a:t>
            </a:r>
            <a:r>
              <a:rPr lang="en-US" altLang="en-US" sz="1600" dirty="0" err="1"/>
              <a:t>langsung</a:t>
            </a:r>
            <a:r>
              <a:rPr lang="en-US" altLang="en-US" sz="1600" dirty="0"/>
              <a:t> </a:t>
            </a:r>
            <a:r>
              <a:rPr lang="en-US" altLang="en-US" sz="1600" dirty="0" err="1"/>
              <a:t>selaku</a:t>
            </a:r>
            <a:r>
              <a:rPr lang="en-US" altLang="en-US" sz="1600" dirty="0"/>
              <a:t> </a:t>
            </a:r>
            <a:r>
              <a:rPr lang="en-US" altLang="en-US" sz="1600" dirty="0" err="1"/>
              <a:t>pejabat</a:t>
            </a:r>
            <a:r>
              <a:rPr lang="en-US" altLang="en-US" sz="1600" dirty="0"/>
              <a:t> yang </a:t>
            </a:r>
            <a:r>
              <a:rPr lang="en-US" altLang="en-US" sz="1600" dirty="0" err="1"/>
              <a:t>berwenang</a:t>
            </a:r>
            <a:r>
              <a:rPr lang="en-US" altLang="en-US" sz="1600" dirty="0"/>
              <a:t> </a:t>
            </a:r>
            <a:r>
              <a:rPr lang="en-US" altLang="en-US" sz="1600" dirty="0" err="1"/>
              <a:t>memeriksa</a:t>
            </a:r>
            <a:r>
              <a:rPr lang="en-US" altLang="en-US" sz="1600" dirty="0"/>
              <a:t> </a:t>
            </a:r>
            <a:r>
              <a:rPr lang="en-US" altLang="en-US" sz="1600" dirty="0" err="1"/>
              <a:t>telah</a:t>
            </a:r>
            <a:r>
              <a:rPr lang="en-US" altLang="en-US" sz="1600" dirty="0"/>
              <a:t> </a:t>
            </a:r>
            <a:r>
              <a:rPr lang="en-US" altLang="en-US" sz="1600" dirty="0" err="1"/>
              <a:t>melakukan</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a:t> </a:t>
            </a:r>
            <a:r>
              <a:rPr lang="en-US" altLang="en-US" sz="1600" dirty="0" err="1"/>
              <a:t>pemanggilan</a:t>
            </a:r>
            <a:r>
              <a:rPr lang="en-US" altLang="en-US" sz="1600" dirty="0"/>
              <a:t> </a:t>
            </a:r>
            <a:r>
              <a:rPr lang="en-US" altLang="en-US" sz="1600" dirty="0" err="1"/>
              <a:t>secara</a:t>
            </a:r>
            <a:r>
              <a:rPr lang="en-US" altLang="en-US" sz="1600" dirty="0"/>
              <a:t> </a:t>
            </a:r>
            <a:r>
              <a:rPr lang="en-US" altLang="en-US" sz="1600" dirty="0" err="1"/>
              <a:t>patut</a:t>
            </a:r>
            <a:r>
              <a:rPr lang="en-US" altLang="en-US" sz="1600" dirty="0"/>
              <a:t> </a:t>
            </a:r>
            <a:r>
              <a:rPr lang="en-US" altLang="en-US" sz="1600" dirty="0" err="1"/>
              <a:t>sesuai</a:t>
            </a:r>
            <a:r>
              <a:rPr lang="en-US" altLang="en-US" sz="1600" dirty="0"/>
              <a:t> </a:t>
            </a:r>
            <a:r>
              <a:rPr lang="en-US" altLang="en-US" sz="1600" dirty="0" err="1"/>
              <a:t>surat</a:t>
            </a:r>
            <a:r>
              <a:rPr lang="en-US" altLang="en-US" sz="1600" dirty="0"/>
              <a:t> </a:t>
            </a:r>
            <a:r>
              <a:rPr lang="en-US" altLang="en-US" sz="1600" dirty="0" err="1"/>
              <a:t>panggilan</a:t>
            </a:r>
            <a:r>
              <a:rPr lang="en-US" altLang="en-US" sz="1600" dirty="0"/>
              <a:t> </a:t>
            </a:r>
            <a:r>
              <a:rPr lang="en-US" altLang="en-US" sz="1600" dirty="0" err="1"/>
              <a:t>nomor</a:t>
            </a:r>
            <a:r>
              <a:rPr lang="en-US" altLang="en-US" sz="1600" dirty="0"/>
              <a:t>…… </a:t>
            </a:r>
            <a:r>
              <a:rPr lang="en-US" altLang="en-US" sz="1600" dirty="0" err="1"/>
              <a:t>tanggal</a:t>
            </a:r>
            <a:r>
              <a:rPr lang="en-US" altLang="en-US" sz="1600" dirty="0"/>
              <a:t>…. Dan </a:t>
            </a:r>
            <a:r>
              <a:rPr lang="en-US" altLang="en-US" sz="1600" dirty="0" err="1"/>
              <a:t>nomor</a:t>
            </a:r>
            <a:r>
              <a:rPr lang="en-US" altLang="en-US" sz="1600" dirty="0"/>
              <a:t>……</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err="1"/>
              <a:t>tanggal</a:t>
            </a:r>
            <a:r>
              <a:rPr lang="en-US" altLang="en-US" sz="1600" dirty="0"/>
              <a:t>……, </a:t>
            </a:r>
            <a:r>
              <a:rPr lang="en-US" altLang="en-US" sz="1600" dirty="0" err="1"/>
              <a:t>namun</a:t>
            </a:r>
            <a:r>
              <a:rPr lang="en-US" altLang="en-US" sz="1600" dirty="0"/>
              <a:t> </a:t>
            </a:r>
            <a:r>
              <a:rPr lang="en-US" altLang="en-US" sz="1600" dirty="0" err="1"/>
              <a:t>ybs</a:t>
            </a:r>
            <a:r>
              <a:rPr lang="en-US" altLang="en-US" sz="1600" dirty="0"/>
              <a:t> </a:t>
            </a:r>
            <a:r>
              <a:rPr lang="en-US" altLang="en-US" sz="1600" dirty="0" err="1"/>
              <a:t>tidak</a:t>
            </a:r>
            <a:r>
              <a:rPr lang="en-US" altLang="en-US" sz="1600" dirty="0"/>
              <a:t> </a:t>
            </a:r>
            <a:r>
              <a:rPr lang="en-US" altLang="en-US" sz="1600" dirty="0" err="1"/>
              <a:t>mengindahkan</a:t>
            </a:r>
            <a:endParaRPr lang="en-US" altLang="en-US" sz="1600" dirty="0"/>
          </a:p>
          <a:p>
            <a:pPr eaLnBrk="1" hangingPunct="1">
              <a:lnSpc>
                <a:spcPct val="80000"/>
              </a:lnSpc>
              <a:buFontTx/>
              <a:buNone/>
              <a:defRPr/>
            </a:pPr>
            <a:r>
              <a:rPr lang="en-US" altLang="en-US" sz="1600" dirty="0"/>
              <a:t> </a:t>
            </a:r>
            <a:r>
              <a:rPr lang="en-US" altLang="en-US" sz="1600" dirty="0"/>
              <a:t>    3. </a:t>
            </a:r>
            <a:r>
              <a:rPr lang="en-US" altLang="en-US" sz="1600" dirty="0" err="1"/>
              <a:t>Sesuai</a:t>
            </a:r>
            <a:r>
              <a:rPr lang="en-US" altLang="en-US" sz="1600" dirty="0"/>
              <a:t> </a:t>
            </a:r>
            <a:r>
              <a:rPr lang="en-US" altLang="en-US" sz="1600" dirty="0" err="1"/>
              <a:t>ketentuan</a:t>
            </a:r>
            <a:r>
              <a:rPr lang="en-US" altLang="en-US" sz="1600" dirty="0"/>
              <a:t> </a:t>
            </a:r>
            <a:r>
              <a:rPr lang="en-US" altLang="en-US" sz="1600" dirty="0" err="1"/>
              <a:t>Pasal</a:t>
            </a:r>
            <a:r>
              <a:rPr lang="en-US" altLang="en-US" sz="1600" dirty="0"/>
              <a:t> 23 </a:t>
            </a:r>
            <a:r>
              <a:rPr lang="en-US" altLang="en-US" sz="1600" dirty="0" err="1"/>
              <a:t>ayat</a:t>
            </a:r>
            <a:r>
              <a:rPr lang="en-US" altLang="en-US" sz="1600" dirty="0"/>
              <a:t> (3) PP 53 </a:t>
            </a:r>
            <a:r>
              <a:rPr lang="en-US" altLang="en-US" sz="1600" dirty="0" err="1"/>
              <a:t>Tahun</a:t>
            </a:r>
            <a:r>
              <a:rPr lang="en-US" altLang="en-US" sz="1600" dirty="0"/>
              <a:t> 2010, </a:t>
            </a:r>
            <a:r>
              <a:rPr lang="en-US" altLang="en-US" sz="1600" dirty="0" err="1"/>
              <a:t>apabila</a:t>
            </a:r>
            <a:r>
              <a:rPr lang="en-US" altLang="en-US" sz="1600" dirty="0"/>
              <a:t> yang </a:t>
            </a:r>
            <a:r>
              <a:rPr lang="en-US" altLang="en-US" sz="1600" dirty="0" err="1"/>
              <a:t>diduga</a:t>
            </a:r>
            <a:r>
              <a:rPr lang="en-US" altLang="en-US" sz="1600" dirty="0"/>
              <a:t> </a:t>
            </a:r>
            <a:r>
              <a:rPr lang="en-US" altLang="en-US" sz="1600" dirty="0" err="1"/>
              <a:t>melakukan</a:t>
            </a:r>
            <a:r>
              <a:rPr lang="en-US" altLang="en-US" sz="1600" dirty="0"/>
              <a:t> </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err="1"/>
              <a:t>pelanggaran</a:t>
            </a:r>
            <a:r>
              <a:rPr lang="en-US" altLang="en-US" sz="1600" dirty="0"/>
              <a:t> </a:t>
            </a:r>
            <a:r>
              <a:rPr lang="en-US" altLang="en-US" sz="1600" dirty="0" err="1"/>
              <a:t>disiplin</a:t>
            </a:r>
            <a:r>
              <a:rPr lang="en-US" altLang="en-US" sz="1600" dirty="0"/>
              <a:t> </a:t>
            </a:r>
            <a:r>
              <a:rPr lang="en-US" altLang="en-US" sz="1600" dirty="0" err="1"/>
              <a:t>tidak</a:t>
            </a:r>
            <a:r>
              <a:rPr lang="en-US" altLang="en-US" sz="1600" dirty="0"/>
              <a:t> </a:t>
            </a:r>
            <a:r>
              <a:rPr lang="en-US" altLang="en-US" sz="1600" dirty="0" err="1"/>
              <a:t>mengindahkan</a:t>
            </a:r>
            <a:r>
              <a:rPr lang="en-US" altLang="en-US" sz="1600" dirty="0"/>
              <a:t> </a:t>
            </a:r>
            <a:r>
              <a:rPr lang="en-US" altLang="en-US" sz="1600" dirty="0" err="1"/>
              <a:t>pemanggilan</a:t>
            </a:r>
            <a:r>
              <a:rPr lang="en-US" altLang="en-US" sz="1600" dirty="0"/>
              <a:t> </a:t>
            </a:r>
            <a:r>
              <a:rPr lang="en-US" altLang="en-US" sz="1600" dirty="0" err="1"/>
              <a:t>untuk</a:t>
            </a:r>
            <a:r>
              <a:rPr lang="en-US" altLang="en-US" sz="1600" dirty="0"/>
              <a:t> </a:t>
            </a:r>
            <a:r>
              <a:rPr lang="en-US" altLang="en-US" sz="1600" dirty="0" err="1"/>
              <a:t>diperiksa</a:t>
            </a:r>
            <a:r>
              <a:rPr lang="en-US" altLang="en-US" sz="1600" dirty="0"/>
              <a:t>, </a:t>
            </a:r>
            <a:r>
              <a:rPr lang="en-US" altLang="en-US" sz="1600" dirty="0" err="1"/>
              <a:t>dijatuhi</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a:t> </a:t>
            </a:r>
            <a:r>
              <a:rPr lang="en-US" altLang="en-US" sz="1600" dirty="0" err="1"/>
              <a:t>hukuman</a:t>
            </a:r>
            <a:r>
              <a:rPr lang="en-US" altLang="en-US" sz="1600" dirty="0"/>
              <a:t> </a:t>
            </a:r>
            <a:r>
              <a:rPr lang="en-US" altLang="en-US" sz="1600" dirty="0" err="1"/>
              <a:t>disiplin</a:t>
            </a:r>
            <a:r>
              <a:rPr lang="en-US" altLang="en-US" sz="1600" dirty="0"/>
              <a:t> </a:t>
            </a:r>
            <a:r>
              <a:rPr lang="en-US" altLang="en-US" sz="1600" dirty="0" err="1"/>
              <a:t>berdasarkan</a:t>
            </a:r>
            <a:r>
              <a:rPr lang="en-US" altLang="en-US" sz="1600" dirty="0"/>
              <a:t> </a:t>
            </a:r>
            <a:r>
              <a:rPr lang="en-US" altLang="en-US" sz="1600" dirty="0" err="1"/>
              <a:t>bukti-bukti</a:t>
            </a:r>
            <a:r>
              <a:rPr lang="en-US" altLang="en-US" sz="1600" dirty="0"/>
              <a:t> </a:t>
            </a:r>
            <a:r>
              <a:rPr lang="en-US" altLang="en-US" sz="1600" dirty="0" err="1"/>
              <a:t>dan</a:t>
            </a:r>
            <a:r>
              <a:rPr lang="en-US" altLang="en-US" sz="1600" dirty="0"/>
              <a:t> </a:t>
            </a:r>
            <a:r>
              <a:rPr lang="en-US" altLang="en-US" sz="1600" dirty="0" err="1"/>
              <a:t>keterangan</a:t>
            </a:r>
            <a:r>
              <a:rPr lang="en-US" altLang="en-US" sz="1600" dirty="0"/>
              <a:t> yang </a:t>
            </a:r>
            <a:r>
              <a:rPr lang="en-US" altLang="en-US" sz="1600" dirty="0" err="1"/>
              <a:t>ada</a:t>
            </a:r>
            <a:r>
              <a:rPr lang="en-US" altLang="en-US" sz="1600" dirty="0"/>
              <a:t> </a:t>
            </a:r>
            <a:r>
              <a:rPr lang="en-US" altLang="en-US" sz="1600" dirty="0" err="1"/>
              <a:t>tanpa</a:t>
            </a:r>
            <a:r>
              <a:rPr lang="en-US" altLang="en-US" sz="1600" dirty="0"/>
              <a:t> </a:t>
            </a:r>
            <a:r>
              <a:rPr lang="en-US" altLang="en-US" sz="1600" dirty="0" err="1"/>
              <a:t>dilakukan</a:t>
            </a:r>
            <a:endParaRPr lang="id-ID" altLang="en-US" sz="1600" dirty="0"/>
          </a:p>
          <a:p>
            <a:pPr eaLnBrk="1" hangingPunct="1">
              <a:lnSpc>
                <a:spcPct val="80000"/>
              </a:lnSpc>
              <a:buFontTx/>
              <a:buNone/>
              <a:defRPr/>
            </a:pPr>
            <a:r>
              <a:rPr lang="id-ID" altLang="en-US" sz="1600" dirty="0"/>
              <a:t>         </a:t>
            </a:r>
            <a:r>
              <a:rPr lang="en-US" altLang="en-US" sz="1600" dirty="0" err="1"/>
              <a:t>pemeriksaan</a:t>
            </a:r>
            <a:r>
              <a:rPr lang="en-US" altLang="en-US" sz="1600" dirty="0"/>
              <a:t>.</a:t>
            </a:r>
          </a:p>
          <a:p>
            <a:pPr eaLnBrk="1" hangingPunct="1">
              <a:lnSpc>
                <a:spcPct val="80000"/>
              </a:lnSpc>
              <a:buFontTx/>
              <a:buNone/>
              <a:defRPr/>
            </a:pPr>
            <a:r>
              <a:rPr lang="en-US" altLang="en-US" sz="1600" dirty="0"/>
              <a:t>     4. </a:t>
            </a:r>
            <a:r>
              <a:rPr lang="en-US" altLang="en-US" sz="1600" dirty="0" err="1"/>
              <a:t>Berdasarkan</a:t>
            </a:r>
            <a:r>
              <a:rPr lang="en-US" altLang="en-US" sz="1600" dirty="0"/>
              <a:t> </a:t>
            </a:r>
            <a:r>
              <a:rPr lang="en-US" altLang="en-US" sz="1600" dirty="0" err="1"/>
              <a:t>bukti-bukti</a:t>
            </a:r>
            <a:r>
              <a:rPr lang="en-US" altLang="en-US" sz="1600" dirty="0"/>
              <a:t> </a:t>
            </a:r>
            <a:r>
              <a:rPr lang="en-US" altLang="en-US" sz="1600" dirty="0" err="1"/>
              <a:t>dan</a:t>
            </a:r>
            <a:r>
              <a:rPr lang="en-US" altLang="en-US" sz="1600" dirty="0"/>
              <a:t> </a:t>
            </a:r>
            <a:r>
              <a:rPr lang="en-US" altLang="en-US" sz="1600" dirty="0" err="1"/>
              <a:t>keterangan</a:t>
            </a:r>
            <a:r>
              <a:rPr lang="en-US" altLang="en-US" sz="1600" dirty="0"/>
              <a:t> yang </a:t>
            </a:r>
            <a:r>
              <a:rPr lang="en-US" altLang="en-US" sz="1600" dirty="0" err="1"/>
              <a:t>ada</a:t>
            </a:r>
            <a:r>
              <a:rPr lang="en-US" altLang="en-US" sz="1600" dirty="0"/>
              <a:t>, </a:t>
            </a:r>
            <a:r>
              <a:rPr lang="en-US" altLang="en-US" sz="1600" dirty="0" err="1"/>
              <a:t>yaitu</a:t>
            </a:r>
            <a:r>
              <a:rPr lang="en-US" altLang="en-US" sz="1600" dirty="0"/>
              <a:t> </a:t>
            </a:r>
            <a:r>
              <a:rPr lang="en-US" altLang="en-US" sz="1600" dirty="0" err="1"/>
              <a:t>Rekapitulasi</a:t>
            </a:r>
            <a:r>
              <a:rPr lang="en-US" altLang="en-US" sz="1600" dirty="0"/>
              <a:t> </a:t>
            </a:r>
            <a:r>
              <a:rPr lang="en-US" altLang="en-US" sz="1600" dirty="0" err="1"/>
              <a:t>ketidakhadiran</a:t>
            </a:r>
            <a:r>
              <a:rPr lang="en-US" altLang="en-US" sz="1600" dirty="0"/>
              <a:t>,</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a:t> </a:t>
            </a:r>
            <a:r>
              <a:rPr lang="en-US" altLang="en-US" sz="1600" dirty="0" err="1"/>
              <a:t>keterangan</a:t>
            </a:r>
            <a:r>
              <a:rPr lang="en-US" altLang="en-US" sz="1600" dirty="0"/>
              <a:t> </a:t>
            </a:r>
            <a:r>
              <a:rPr lang="en-US" altLang="en-US" sz="1600" dirty="0" err="1"/>
              <a:t>kesaksian</a:t>
            </a:r>
            <a:r>
              <a:rPr lang="en-US" altLang="en-US" sz="1600" dirty="0"/>
              <a:t>, </a:t>
            </a:r>
            <a:r>
              <a:rPr lang="en-US" altLang="en-US" sz="1600" dirty="0" err="1"/>
              <a:t>dll</a:t>
            </a:r>
            <a:r>
              <a:rPr lang="en-US" altLang="en-US" sz="1600" dirty="0"/>
              <a:t>, </a:t>
            </a:r>
            <a:r>
              <a:rPr lang="en-US" altLang="en-US" sz="1600" dirty="0" err="1"/>
              <a:t>menunjukan</a:t>
            </a:r>
            <a:r>
              <a:rPr lang="en-US" altLang="en-US" sz="1600" dirty="0"/>
              <a:t> </a:t>
            </a:r>
            <a:r>
              <a:rPr lang="en-US" altLang="en-US" sz="1600" dirty="0" err="1"/>
              <a:t>Saudara</a:t>
            </a:r>
            <a:r>
              <a:rPr lang="en-US" altLang="en-US" sz="1600" dirty="0"/>
              <a:t>……… </a:t>
            </a:r>
            <a:r>
              <a:rPr lang="en-US" altLang="en-US" sz="1600" dirty="0" err="1"/>
              <a:t>tidak</a:t>
            </a:r>
            <a:r>
              <a:rPr lang="en-US" altLang="en-US" sz="1600" dirty="0"/>
              <a:t> </a:t>
            </a:r>
            <a:r>
              <a:rPr lang="en-US" altLang="en-US" sz="1600" dirty="0" err="1"/>
              <a:t>menaati</a:t>
            </a:r>
            <a:r>
              <a:rPr lang="en-US" altLang="en-US" sz="1600" dirty="0"/>
              <a:t> </a:t>
            </a:r>
            <a:r>
              <a:rPr lang="en-US" altLang="en-US" sz="1600" dirty="0" err="1"/>
              <a:t>ketentuan</a:t>
            </a:r>
            <a:r>
              <a:rPr lang="en-US" altLang="en-US" sz="1600" dirty="0"/>
              <a:t> </a:t>
            </a:r>
            <a:r>
              <a:rPr lang="en-US" altLang="en-US" sz="1600" dirty="0" err="1"/>
              <a:t>masuk</a:t>
            </a:r>
            <a:endParaRPr lang="id-ID" altLang="en-US" sz="1600" dirty="0"/>
          </a:p>
          <a:p>
            <a:pPr eaLnBrk="1" hangingPunct="1">
              <a:lnSpc>
                <a:spcPct val="80000"/>
              </a:lnSpc>
              <a:buFontTx/>
              <a:buNone/>
              <a:defRPr/>
            </a:pPr>
            <a:r>
              <a:rPr lang="id-ID" altLang="en-US" sz="1600" dirty="0"/>
              <a:t>         </a:t>
            </a:r>
            <a:r>
              <a:rPr lang="en-US" altLang="en-US" sz="1600" dirty="0" err="1"/>
              <a:t>kerja</a:t>
            </a:r>
            <a:r>
              <a:rPr lang="en-US" altLang="en-US" sz="1600" dirty="0"/>
              <a:t> </a:t>
            </a:r>
            <a:r>
              <a:rPr lang="en-US" altLang="en-US" sz="1600" dirty="0" err="1"/>
              <a:t>selama</a:t>
            </a:r>
            <a:r>
              <a:rPr lang="en-US" altLang="en-US" sz="1600" dirty="0"/>
              <a:t>……. Hari </a:t>
            </a:r>
            <a:r>
              <a:rPr lang="en-US" altLang="en-US" sz="1600" dirty="0" err="1"/>
              <a:t>kerja</a:t>
            </a:r>
            <a:r>
              <a:rPr lang="en-US" altLang="en-US" sz="1600" dirty="0"/>
              <a:t> </a:t>
            </a:r>
            <a:r>
              <a:rPr lang="en-US" altLang="en-US" sz="1600" dirty="0" err="1"/>
              <a:t>sejak</a:t>
            </a:r>
            <a:r>
              <a:rPr lang="en-US" altLang="en-US" sz="1600" dirty="0"/>
              <a:t> </a:t>
            </a:r>
            <a:r>
              <a:rPr lang="en-US" altLang="en-US" sz="1600" dirty="0" err="1"/>
              <a:t>tanggal</a:t>
            </a:r>
            <a:r>
              <a:rPr lang="en-US" altLang="en-US" sz="1600" dirty="0"/>
              <a:t>…. </a:t>
            </a:r>
            <a:r>
              <a:rPr lang="en-US" altLang="en-US" sz="1600" dirty="0" err="1"/>
              <a:t>Sampai</a:t>
            </a:r>
            <a:r>
              <a:rPr lang="en-US" altLang="en-US" sz="1600" dirty="0"/>
              <a:t> </a:t>
            </a:r>
            <a:r>
              <a:rPr lang="en-US" altLang="en-US" sz="1600" dirty="0" err="1"/>
              <a:t>dengan</a:t>
            </a:r>
            <a:r>
              <a:rPr lang="en-US" altLang="en-US" sz="1600" dirty="0"/>
              <a:t>…..</a:t>
            </a:r>
            <a:endParaRPr lang="id-ID" altLang="en-US" sz="1600" dirty="0"/>
          </a:p>
          <a:p>
            <a:pPr eaLnBrk="1" hangingPunct="1">
              <a:lnSpc>
                <a:spcPct val="80000"/>
              </a:lnSpc>
              <a:buFontTx/>
              <a:buNone/>
              <a:defRPr/>
            </a:pPr>
            <a:r>
              <a:rPr lang="en-US" altLang="en-US" sz="1600" dirty="0"/>
              <a:t>     5. </a:t>
            </a:r>
            <a:r>
              <a:rPr lang="en-US" altLang="en-US" sz="1600" dirty="0" err="1"/>
              <a:t>Berdasarkan</a:t>
            </a:r>
            <a:r>
              <a:rPr lang="en-US" altLang="en-US" sz="1600" dirty="0"/>
              <a:t> </a:t>
            </a:r>
            <a:r>
              <a:rPr lang="en-US" altLang="en-US" sz="1600" dirty="0" err="1"/>
              <a:t>Pasal</a:t>
            </a:r>
            <a:r>
              <a:rPr lang="en-US" altLang="en-US" sz="1600" dirty="0"/>
              <a:t> 10 PP 53 </a:t>
            </a:r>
            <a:r>
              <a:rPr lang="en-US" altLang="en-US" sz="1600" dirty="0" err="1"/>
              <a:t>Tahun</a:t>
            </a:r>
            <a:r>
              <a:rPr lang="en-US" altLang="en-US" sz="1600" dirty="0"/>
              <a:t> 2010 </a:t>
            </a:r>
            <a:r>
              <a:rPr lang="en-US" altLang="en-US" sz="1600" dirty="0" err="1"/>
              <a:t>ditentukan</a:t>
            </a:r>
            <a:r>
              <a:rPr lang="en-US" altLang="en-US" sz="1600" dirty="0"/>
              <a:t> PNS yang </a:t>
            </a:r>
            <a:r>
              <a:rPr lang="en-US" altLang="en-US" sz="1600" dirty="0" err="1"/>
              <a:t>tidak</a:t>
            </a:r>
            <a:r>
              <a:rPr lang="en-US" altLang="en-US" sz="1600" dirty="0"/>
              <a:t> </a:t>
            </a:r>
            <a:r>
              <a:rPr lang="en-US" altLang="en-US" sz="1600" dirty="0" err="1"/>
              <a:t>menaati</a:t>
            </a:r>
            <a:r>
              <a:rPr lang="en-US" altLang="en-US" sz="1600" dirty="0"/>
              <a:t> </a:t>
            </a:r>
            <a:r>
              <a:rPr lang="en-US" altLang="en-US" sz="1600" dirty="0" err="1"/>
              <a:t>ketentuan</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a:t> </a:t>
            </a:r>
            <a:r>
              <a:rPr lang="en-US" altLang="en-US" sz="1600" dirty="0" err="1"/>
              <a:t>masuk</a:t>
            </a:r>
            <a:r>
              <a:rPr lang="en-US" altLang="en-US" sz="1600" dirty="0"/>
              <a:t> </a:t>
            </a:r>
            <a:r>
              <a:rPr lang="en-US" altLang="en-US" sz="1600" dirty="0" err="1"/>
              <a:t>kerja</a:t>
            </a:r>
            <a:r>
              <a:rPr lang="en-US" altLang="en-US" sz="1600" dirty="0"/>
              <a:t> </a:t>
            </a:r>
            <a:r>
              <a:rPr lang="en-US" altLang="en-US" sz="1600" dirty="0" err="1"/>
              <a:t>selama</a:t>
            </a:r>
            <a:r>
              <a:rPr lang="en-US" altLang="en-US" sz="1600" dirty="0"/>
              <a:t> 46 </a:t>
            </a:r>
            <a:r>
              <a:rPr lang="en-US" altLang="en-US" sz="1600" dirty="0" err="1"/>
              <a:t>hari</a:t>
            </a:r>
            <a:r>
              <a:rPr lang="en-US" altLang="en-US" sz="1600" dirty="0"/>
              <a:t> </a:t>
            </a:r>
            <a:r>
              <a:rPr lang="en-US" altLang="en-US" sz="1600" dirty="0" err="1"/>
              <a:t>kerja</a:t>
            </a:r>
            <a:r>
              <a:rPr lang="en-US" altLang="en-US" sz="1600" dirty="0"/>
              <a:t> </a:t>
            </a:r>
            <a:r>
              <a:rPr lang="en-US" altLang="en-US" sz="1600" dirty="0" err="1"/>
              <a:t>atau</a:t>
            </a:r>
            <a:r>
              <a:rPr lang="en-US" altLang="en-US" sz="1600" dirty="0"/>
              <a:t> </a:t>
            </a:r>
            <a:r>
              <a:rPr lang="en-US" altLang="en-US" sz="1600" dirty="0" err="1"/>
              <a:t>lebih</a:t>
            </a:r>
            <a:r>
              <a:rPr lang="en-US" altLang="en-US" sz="1600" dirty="0"/>
              <a:t> </a:t>
            </a:r>
            <a:r>
              <a:rPr lang="en-US" altLang="en-US" sz="1600" dirty="0" err="1"/>
              <a:t>dijatuhi</a:t>
            </a:r>
            <a:r>
              <a:rPr lang="en-US" altLang="en-US" sz="1600" dirty="0"/>
              <a:t> </a:t>
            </a:r>
            <a:r>
              <a:rPr lang="en-US" altLang="en-US" sz="1600" dirty="0" err="1"/>
              <a:t>hukuman</a:t>
            </a:r>
            <a:r>
              <a:rPr lang="en-US" altLang="en-US" sz="1600" dirty="0"/>
              <a:t> </a:t>
            </a:r>
            <a:r>
              <a:rPr lang="en-US" altLang="en-US" sz="1600" dirty="0" err="1"/>
              <a:t>disiplin</a:t>
            </a:r>
            <a:r>
              <a:rPr lang="en-US" altLang="en-US" sz="1600" dirty="0"/>
              <a:t> </a:t>
            </a:r>
            <a:r>
              <a:rPr lang="en-US" altLang="en-US" sz="1600" dirty="0" err="1"/>
              <a:t>pemberhentian</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a:t> </a:t>
            </a:r>
            <a:r>
              <a:rPr lang="en-US" altLang="en-US" sz="1600" dirty="0" err="1"/>
              <a:t>dengan</a:t>
            </a:r>
            <a:r>
              <a:rPr lang="en-US" altLang="en-US" sz="1600" dirty="0"/>
              <a:t> </a:t>
            </a:r>
            <a:r>
              <a:rPr lang="en-US" altLang="en-US" sz="1600" dirty="0" err="1"/>
              <a:t>hormat</a:t>
            </a:r>
            <a:r>
              <a:rPr lang="en-US" altLang="en-US" sz="1600" dirty="0"/>
              <a:t> </a:t>
            </a:r>
            <a:r>
              <a:rPr lang="en-US" altLang="en-US" sz="1600" dirty="0" err="1"/>
              <a:t>tidak</a:t>
            </a:r>
            <a:r>
              <a:rPr lang="en-US" altLang="en-US" sz="1600" dirty="0"/>
              <a:t> </a:t>
            </a:r>
            <a:r>
              <a:rPr lang="en-US" altLang="en-US" sz="1600" dirty="0" err="1"/>
              <a:t>atas</a:t>
            </a:r>
            <a:r>
              <a:rPr lang="en-US" altLang="en-US" sz="1600" dirty="0"/>
              <a:t> </a:t>
            </a:r>
            <a:r>
              <a:rPr lang="en-US" altLang="en-US" sz="1600" dirty="0" err="1"/>
              <a:t>permintaan</a:t>
            </a:r>
            <a:r>
              <a:rPr lang="en-US" altLang="en-US" sz="1600" dirty="0"/>
              <a:t> </a:t>
            </a:r>
            <a:r>
              <a:rPr lang="en-US" altLang="en-US" sz="1600" dirty="0" err="1"/>
              <a:t>sendiri</a:t>
            </a:r>
            <a:r>
              <a:rPr lang="en-US" altLang="en-US" sz="1600" dirty="0"/>
              <a:t> </a:t>
            </a:r>
            <a:r>
              <a:rPr lang="en-US" altLang="en-US" sz="1600" dirty="0" err="1"/>
              <a:t>sebagai</a:t>
            </a:r>
            <a:r>
              <a:rPr lang="en-US" altLang="en-US" sz="1600" dirty="0"/>
              <a:t> PNS </a:t>
            </a:r>
            <a:r>
              <a:rPr lang="en-US" altLang="en-US" sz="1600" dirty="0" err="1"/>
              <a:t>atau</a:t>
            </a:r>
            <a:r>
              <a:rPr lang="en-US" altLang="en-US" sz="1600" dirty="0"/>
              <a:t> </a:t>
            </a:r>
            <a:r>
              <a:rPr lang="en-US" altLang="en-US" sz="1600" dirty="0" err="1"/>
              <a:t>diberhentikan</a:t>
            </a:r>
            <a:r>
              <a:rPr lang="en-US" altLang="en-US" sz="1600" dirty="0"/>
              <a:t> </a:t>
            </a:r>
            <a:r>
              <a:rPr lang="en-US" altLang="en-US" sz="1600" dirty="0" err="1"/>
              <a:t>tidak</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a:t> </a:t>
            </a:r>
            <a:r>
              <a:rPr lang="en-US" altLang="en-US" sz="1600" dirty="0" err="1"/>
              <a:t>dengan</a:t>
            </a:r>
            <a:r>
              <a:rPr lang="en-US" altLang="en-US" sz="1600" dirty="0"/>
              <a:t> </a:t>
            </a:r>
            <a:r>
              <a:rPr lang="en-US" altLang="en-US" sz="1600" dirty="0" err="1"/>
              <a:t>hormat</a:t>
            </a:r>
            <a:r>
              <a:rPr lang="en-US" altLang="en-US" sz="1600" dirty="0"/>
              <a:t> </a:t>
            </a:r>
            <a:r>
              <a:rPr lang="en-US" altLang="en-US" sz="1600" dirty="0" err="1"/>
              <a:t>sebagai</a:t>
            </a:r>
            <a:r>
              <a:rPr lang="en-US" altLang="en-US" sz="1600" dirty="0"/>
              <a:t> PNS</a:t>
            </a:r>
          </a:p>
          <a:p>
            <a:pPr eaLnBrk="1" hangingPunct="1">
              <a:lnSpc>
                <a:spcPct val="80000"/>
              </a:lnSpc>
              <a:buFontTx/>
              <a:buNone/>
              <a:defRPr/>
            </a:pPr>
            <a:r>
              <a:rPr lang="en-US" altLang="en-US" sz="1600" dirty="0"/>
              <a:t> </a:t>
            </a:r>
            <a:r>
              <a:rPr lang="en-US" altLang="en-US" sz="1600" dirty="0"/>
              <a:t>     6. </a:t>
            </a:r>
            <a:r>
              <a:rPr lang="en-US" altLang="en-US" sz="1600" dirty="0" err="1"/>
              <a:t>Berdasarkan</a:t>
            </a:r>
            <a:r>
              <a:rPr lang="en-US" altLang="en-US" sz="1600" dirty="0"/>
              <a:t> </a:t>
            </a:r>
            <a:r>
              <a:rPr lang="en-US" altLang="en-US" sz="1600" dirty="0" err="1"/>
              <a:t>Pasal</a:t>
            </a:r>
            <a:r>
              <a:rPr lang="en-US" altLang="en-US" sz="1600" dirty="0"/>
              <a:t> 87 </a:t>
            </a:r>
            <a:r>
              <a:rPr lang="en-US" altLang="en-US" sz="1600" dirty="0" err="1"/>
              <a:t>ayat</a:t>
            </a:r>
            <a:r>
              <a:rPr lang="en-US" altLang="en-US" sz="1600" dirty="0"/>
              <a:t> (3) UU </a:t>
            </a:r>
            <a:r>
              <a:rPr lang="en-US" altLang="en-US" sz="1600" dirty="0" err="1"/>
              <a:t>Nomor</a:t>
            </a:r>
            <a:r>
              <a:rPr lang="en-US" altLang="en-US" sz="1600" dirty="0"/>
              <a:t> 5 </a:t>
            </a:r>
            <a:r>
              <a:rPr lang="en-US" altLang="en-US" sz="1600" dirty="0" err="1"/>
              <a:t>Tahun</a:t>
            </a:r>
            <a:r>
              <a:rPr lang="en-US" altLang="en-US" sz="1600" dirty="0"/>
              <a:t> 2014, PNS yang </a:t>
            </a:r>
            <a:r>
              <a:rPr lang="en-US" altLang="en-US" sz="1600" dirty="0" err="1"/>
              <a:t>melakukan</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a:t> </a:t>
            </a:r>
            <a:r>
              <a:rPr lang="en-US" altLang="en-US" sz="1600" dirty="0" err="1"/>
              <a:t>pelanggaran</a:t>
            </a:r>
            <a:r>
              <a:rPr lang="en-US" altLang="en-US" sz="1600" dirty="0"/>
              <a:t> </a:t>
            </a:r>
            <a:r>
              <a:rPr lang="en-US" altLang="en-US" sz="1600" dirty="0" err="1"/>
              <a:t>hukuman</a:t>
            </a:r>
            <a:r>
              <a:rPr lang="en-US" altLang="en-US" sz="1600" dirty="0"/>
              <a:t> </a:t>
            </a:r>
            <a:r>
              <a:rPr lang="en-US" altLang="en-US" sz="1600" dirty="0" err="1"/>
              <a:t>disiplin</a:t>
            </a:r>
            <a:r>
              <a:rPr lang="en-US" altLang="en-US" sz="1600" dirty="0"/>
              <a:t> </a:t>
            </a:r>
            <a:r>
              <a:rPr lang="en-US" altLang="en-US" sz="1600" dirty="0" err="1"/>
              <a:t>berat</a:t>
            </a:r>
            <a:r>
              <a:rPr lang="en-US" altLang="en-US" sz="1600" dirty="0"/>
              <a:t> </a:t>
            </a:r>
            <a:r>
              <a:rPr lang="en-US" altLang="en-US" sz="1600" dirty="0" err="1"/>
              <a:t>diberhentikan</a:t>
            </a:r>
            <a:r>
              <a:rPr lang="en-US" altLang="en-US" sz="1600" dirty="0"/>
              <a:t> </a:t>
            </a:r>
            <a:r>
              <a:rPr lang="en-US" altLang="en-US" sz="1600" dirty="0" err="1"/>
              <a:t>dengan</a:t>
            </a:r>
            <a:r>
              <a:rPr lang="en-US" altLang="en-US" sz="1600" dirty="0"/>
              <a:t> </a:t>
            </a:r>
            <a:r>
              <a:rPr lang="en-US" altLang="en-US" sz="1600" dirty="0" err="1"/>
              <a:t>hormat</a:t>
            </a:r>
            <a:r>
              <a:rPr lang="en-US" altLang="en-US" sz="1600" dirty="0"/>
              <a:t> </a:t>
            </a:r>
            <a:r>
              <a:rPr lang="en-US" altLang="en-US" sz="1600" dirty="0" err="1"/>
              <a:t>tidak</a:t>
            </a:r>
            <a:r>
              <a:rPr lang="en-US" altLang="en-US" sz="1600" dirty="0"/>
              <a:t> </a:t>
            </a:r>
            <a:r>
              <a:rPr lang="en-US" altLang="en-US" sz="1600" dirty="0" err="1"/>
              <a:t>atas</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a:t> </a:t>
            </a:r>
            <a:r>
              <a:rPr lang="en-US" altLang="en-US" sz="1600" dirty="0" err="1"/>
              <a:t>permintaan</a:t>
            </a:r>
            <a:r>
              <a:rPr lang="en-US" altLang="en-US" sz="1600" dirty="0"/>
              <a:t> </a:t>
            </a:r>
            <a:r>
              <a:rPr lang="en-US" altLang="en-US" sz="1600" dirty="0" err="1"/>
              <a:t>sendiri</a:t>
            </a:r>
            <a:r>
              <a:rPr lang="en-US" altLang="en-US" sz="1600" dirty="0"/>
              <a:t> </a:t>
            </a:r>
            <a:r>
              <a:rPr lang="en-US" altLang="en-US" sz="1600" dirty="0" err="1"/>
              <a:t>sebagai</a:t>
            </a:r>
            <a:r>
              <a:rPr lang="en-US" altLang="en-US" sz="1600" dirty="0"/>
              <a:t> PNS</a:t>
            </a:r>
          </a:p>
          <a:p>
            <a:pPr eaLnBrk="1" hangingPunct="1">
              <a:lnSpc>
                <a:spcPct val="80000"/>
              </a:lnSpc>
              <a:buFontTx/>
              <a:buNone/>
              <a:defRPr/>
            </a:pPr>
            <a:r>
              <a:rPr lang="en-US" altLang="en-US" sz="1600" dirty="0"/>
              <a:t> </a:t>
            </a:r>
            <a:r>
              <a:rPr lang="en-US" altLang="en-US" sz="1600" dirty="0"/>
              <a:t>     7. </a:t>
            </a:r>
            <a:r>
              <a:rPr lang="en-US" altLang="en-US" sz="1600" dirty="0" err="1"/>
              <a:t>Berdasarkan</a:t>
            </a:r>
            <a:r>
              <a:rPr lang="en-US" altLang="en-US" sz="1600" dirty="0"/>
              <a:t> </a:t>
            </a:r>
            <a:r>
              <a:rPr lang="en-US" altLang="en-US" sz="1600" dirty="0" err="1"/>
              <a:t>Pasal</a:t>
            </a:r>
            <a:r>
              <a:rPr lang="en-US" altLang="en-US" sz="1600" dirty="0"/>
              <a:t> 16 </a:t>
            </a:r>
            <a:r>
              <a:rPr lang="en-US" altLang="en-US" sz="1600" dirty="0" err="1"/>
              <a:t>ayat</a:t>
            </a:r>
            <a:r>
              <a:rPr lang="en-US" altLang="en-US" sz="1600" dirty="0"/>
              <a:t> (1) PP 53 </a:t>
            </a:r>
            <a:r>
              <a:rPr lang="en-US" altLang="en-US" sz="1600" dirty="0" err="1"/>
              <a:t>Tahun</a:t>
            </a:r>
            <a:r>
              <a:rPr lang="en-US" altLang="en-US" sz="1600" dirty="0"/>
              <a:t> 2010, </a:t>
            </a:r>
            <a:r>
              <a:rPr lang="en-US" altLang="en-US" sz="1600" dirty="0" err="1"/>
              <a:t>pejabat</a:t>
            </a:r>
            <a:r>
              <a:rPr lang="en-US" altLang="en-US" sz="1600" dirty="0"/>
              <a:t> yang </a:t>
            </a:r>
            <a:r>
              <a:rPr lang="en-US" altLang="en-US" sz="1600" dirty="0" err="1"/>
              <a:t>berwenang</a:t>
            </a:r>
            <a:r>
              <a:rPr lang="en-US" altLang="en-US" sz="1600" dirty="0"/>
              <a:t> </a:t>
            </a:r>
            <a:r>
              <a:rPr lang="en-US" altLang="en-US" sz="1600" dirty="0" err="1"/>
              <a:t>menjatuhkan</a:t>
            </a:r>
            <a:r>
              <a:rPr lang="en-US" altLang="en-US" sz="1600" dirty="0"/>
              <a:t> </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err="1"/>
              <a:t>hukuman</a:t>
            </a:r>
            <a:r>
              <a:rPr lang="en-US" altLang="en-US" sz="1600" dirty="0"/>
              <a:t> </a:t>
            </a:r>
            <a:r>
              <a:rPr lang="en-US" altLang="en-US" sz="1600" dirty="0" err="1"/>
              <a:t>disiplin</a:t>
            </a:r>
            <a:r>
              <a:rPr lang="en-US" altLang="en-US" sz="1600" dirty="0"/>
              <a:t> </a:t>
            </a:r>
            <a:r>
              <a:rPr lang="en-US" altLang="en-US" sz="1600" dirty="0" err="1"/>
              <a:t>berupa</a:t>
            </a:r>
            <a:r>
              <a:rPr lang="en-US" altLang="en-US" sz="1600" dirty="0"/>
              <a:t> </a:t>
            </a:r>
            <a:r>
              <a:rPr lang="en-US" altLang="en-US" sz="1600" dirty="0" err="1"/>
              <a:t>pemberhentian</a:t>
            </a:r>
            <a:r>
              <a:rPr lang="en-US" altLang="en-US" sz="1600" dirty="0"/>
              <a:t> </a:t>
            </a:r>
            <a:r>
              <a:rPr lang="en-US" altLang="en-US" sz="1600" dirty="0" err="1"/>
              <a:t>sebagai</a:t>
            </a:r>
            <a:r>
              <a:rPr lang="en-US" altLang="en-US" sz="1600" dirty="0"/>
              <a:t> PNS </a:t>
            </a:r>
            <a:r>
              <a:rPr lang="en-US" altLang="en-US" sz="1600" dirty="0" err="1"/>
              <a:t>adalah</a:t>
            </a:r>
            <a:r>
              <a:rPr lang="en-US" altLang="en-US" sz="1600" dirty="0"/>
              <a:t> </a:t>
            </a:r>
            <a:r>
              <a:rPr lang="en-US" altLang="en-US" sz="1600" dirty="0" err="1"/>
              <a:t>pejabat</a:t>
            </a:r>
            <a:r>
              <a:rPr lang="en-US" altLang="en-US" sz="1600" dirty="0"/>
              <a:t> Pembina</a:t>
            </a:r>
            <a:endParaRPr lang="id-ID" altLang="en-US" sz="1600" dirty="0"/>
          </a:p>
          <a:p>
            <a:pPr eaLnBrk="1" hangingPunct="1">
              <a:lnSpc>
                <a:spcPct val="80000"/>
              </a:lnSpc>
              <a:buFontTx/>
              <a:buNone/>
              <a:defRPr/>
            </a:pPr>
            <a:r>
              <a:rPr lang="id-ID" altLang="en-US" sz="1600" dirty="0"/>
              <a:t> </a:t>
            </a:r>
            <a:r>
              <a:rPr lang="id-ID" altLang="en-US" sz="1600" dirty="0"/>
              <a:t>        </a:t>
            </a:r>
            <a:r>
              <a:rPr lang="en-US" altLang="en-US" sz="1600" dirty="0"/>
              <a:t> </a:t>
            </a:r>
            <a:r>
              <a:rPr lang="en-US" altLang="en-US" sz="1600" dirty="0" err="1"/>
              <a:t>kepegawaian</a:t>
            </a:r>
            <a:r>
              <a:rPr lang="en-US" altLang="en-US" sz="1600" dirty="0"/>
              <a:t> </a:t>
            </a:r>
            <a:r>
              <a:rPr lang="en-US" altLang="en-US" sz="1600" dirty="0" err="1"/>
              <a:t>pusat</a:t>
            </a:r>
            <a:r>
              <a:rPr lang="en-US" altLang="en-US" sz="1600" dirty="0"/>
              <a:t> (</a:t>
            </a:r>
            <a:r>
              <a:rPr lang="en-US" altLang="en-US" sz="1600" dirty="0" err="1"/>
              <a:t>dalam</a:t>
            </a:r>
            <a:r>
              <a:rPr lang="en-US" altLang="en-US" sz="1600" dirty="0"/>
              <a:t> </a:t>
            </a:r>
            <a:r>
              <a:rPr lang="en-US" altLang="en-US" sz="1600" dirty="0" err="1"/>
              <a:t>hal</a:t>
            </a:r>
            <a:r>
              <a:rPr lang="en-US" altLang="en-US" sz="1600" dirty="0"/>
              <a:t> </a:t>
            </a:r>
            <a:r>
              <a:rPr lang="en-US" altLang="en-US" sz="1600" dirty="0" err="1"/>
              <a:t>ini</a:t>
            </a:r>
            <a:r>
              <a:rPr lang="en-US" altLang="en-US" sz="1600" dirty="0"/>
              <a:t> </a:t>
            </a:r>
            <a:r>
              <a:rPr lang="en-US" altLang="en-US" sz="1600" dirty="0" err="1"/>
              <a:t>Menristekdikti</a:t>
            </a:r>
            <a:r>
              <a:rPr lang="en-US" altLang="en-US" sz="1600" dirty="0"/>
              <a:t>)</a:t>
            </a:r>
          </a:p>
          <a:p>
            <a:pPr eaLnBrk="1" hangingPunct="1">
              <a:lnSpc>
                <a:spcPct val="80000"/>
              </a:lnSpc>
              <a:buFontTx/>
              <a:buNone/>
              <a:defRPr/>
            </a:pPr>
            <a:endParaRPr lang="en-US" altLang="en-US" sz="1600" b="1" dirty="0"/>
          </a:p>
          <a:p>
            <a:pPr eaLnBrk="1" hangingPunct="1">
              <a:lnSpc>
                <a:spcPct val="80000"/>
              </a:lnSpc>
              <a:buFontTx/>
              <a:buNone/>
              <a:defRPr/>
            </a:pPr>
            <a:endParaRPr lang="id-ID" altLang="en-US" sz="1400" b="1" dirty="0"/>
          </a:p>
          <a:p>
            <a:pPr eaLnBrk="1" hangingPunct="1">
              <a:lnSpc>
                <a:spcPct val="80000"/>
              </a:lnSpc>
              <a:defRPr/>
            </a:pPr>
            <a:endParaRPr lang="en-US" altLang="en-US" sz="1400" dirty="0"/>
          </a:p>
          <a:p>
            <a:pPr eaLnBrk="1" hangingPunct="1">
              <a:lnSpc>
                <a:spcPct val="80000"/>
              </a:lnSpc>
              <a:defRPr/>
            </a:pPr>
            <a:endParaRPr lang="en-US" altLang="en-US" sz="1400" dirty="0"/>
          </a:p>
        </p:txBody>
      </p:sp>
    </p:spTree>
    <p:extLst>
      <p:ext uri="{BB962C8B-B14F-4D97-AF65-F5344CB8AC3E}">
        <p14:creationId xmlns:p14="http://schemas.microsoft.com/office/powerpoint/2010/main" val="3888994447"/>
      </p:ext>
    </p:extLst>
  </p:cSld>
  <p:clrMapOvr>
    <a:masterClrMapping/>
  </p:clrMapOvr>
  <p:transition>
    <p:sndAc>
      <p:stSnd>
        <p:snd r:embed="rId2" name="click.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body" idx="1"/>
          </p:nvPr>
        </p:nvSpPr>
        <p:spPr>
          <a:xfrm>
            <a:off x="1981200" y="188913"/>
            <a:ext cx="8229600" cy="5937250"/>
          </a:xfrm>
        </p:spPr>
        <p:txBody>
          <a:bodyPr>
            <a:normAutofit fontScale="92500" lnSpcReduction="20000"/>
          </a:bodyPr>
          <a:lstStyle/>
          <a:p>
            <a:pPr eaLnBrk="1" hangingPunct="1">
              <a:lnSpc>
                <a:spcPct val="80000"/>
              </a:lnSpc>
              <a:buFontTx/>
              <a:buNone/>
              <a:defRPr/>
            </a:pPr>
            <a:r>
              <a:rPr lang="en-AU" altLang="en-US" sz="1600" b="1" dirty="0"/>
              <a:t>E</a:t>
            </a:r>
            <a:r>
              <a:rPr lang="id-ID" altLang="en-US" sz="1600" b="1" dirty="0"/>
              <a:t>. KESIMPULAN</a:t>
            </a:r>
            <a:endParaRPr lang="en-AU" altLang="en-US" sz="1600" b="1" dirty="0"/>
          </a:p>
          <a:p>
            <a:pPr eaLnBrk="1" hangingPunct="1">
              <a:lnSpc>
                <a:spcPct val="80000"/>
              </a:lnSpc>
              <a:buFontTx/>
              <a:buNone/>
              <a:defRPr/>
            </a:pPr>
            <a:r>
              <a:rPr lang="en-AU" altLang="en-US" sz="1600" b="1" dirty="0"/>
              <a:t> </a:t>
            </a:r>
            <a:r>
              <a:rPr lang="en-AU" altLang="en-US" sz="1600" b="1" dirty="0"/>
              <a:t>    1. </a:t>
            </a:r>
            <a:r>
              <a:rPr lang="en-AU" altLang="en-US" sz="1600" b="1" dirty="0" err="1"/>
              <a:t>Saudara</a:t>
            </a:r>
            <a:r>
              <a:rPr lang="en-AU" altLang="en-US" sz="1600" b="1" dirty="0"/>
              <a:t> …… </a:t>
            </a:r>
            <a:r>
              <a:rPr lang="en-AU" altLang="en-US" sz="1600" b="1" dirty="0" err="1"/>
              <a:t>terbukti</a:t>
            </a:r>
            <a:r>
              <a:rPr lang="en-AU" altLang="en-US" sz="1600" b="1" dirty="0"/>
              <a:t> </a:t>
            </a:r>
            <a:r>
              <a:rPr lang="en-AU" altLang="en-US" sz="1600" b="1" dirty="0" err="1"/>
              <a:t>tidak</a:t>
            </a:r>
            <a:r>
              <a:rPr lang="en-AU" altLang="en-US" sz="1600" b="1" dirty="0"/>
              <a:t> </a:t>
            </a:r>
            <a:r>
              <a:rPr lang="en-AU" altLang="en-US" sz="1600" b="1" dirty="0" err="1"/>
              <a:t>menaati</a:t>
            </a:r>
            <a:r>
              <a:rPr lang="en-AU" altLang="en-US" sz="1600" b="1" dirty="0"/>
              <a:t> </a:t>
            </a:r>
            <a:r>
              <a:rPr lang="en-AU" altLang="en-US" sz="1600" b="1" dirty="0" err="1"/>
              <a:t>kewajiban</a:t>
            </a:r>
            <a:r>
              <a:rPr lang="en-AU" altLang="en-US" sz="1600" b="1" dirty="0"/>
              <a:t> </a:t>
            </a:r>
            <a:r>
              <a:rPr lang="en-AU" altLang="en-US" sz="1600" b="1" dirty="0" err="1"/>
              <a:t>masuk</a:t>
            </a:r>
            <a:r>
              <a:rPr lang="en-AU" altLang="en-US" sz="1600" b="1" dirty="0"/>
              <a:t> </a:t>
            </a:r>
            <a:r>
              <a:rPr lang="en-AU" altLang="en-US" sz="1600" b="1" dirty="0" err="1"/>
              <a:t>kerja</a:t>
            </a:r>
            <a:r>
              <a:rPr lang="en-AU" altLang="en-US" sz="1600" b="1" dirty="0"/>
              <a:t> </a:t>
            </a:r>
            <a:r>
              <a:rPr lang="en-AU" altLang="en-US" sz="1600" b="1" dirty="0" err="1"/>
              <a:t>dan</a:t>
            </a:r>
            <a:r>
              <a:rPr lang="en-AU" altLang="en-US" sz="1600" b="1" dirty="0"/>
              <a:t> </a:t>
            </a:r>
            <a:r>
              <a:rPr lang="en-AU" altLang="en-US" sz="1600" b="1" dirty="0" err="1"/>
              <a:t>ketentuan</a:t>
            </a:r>
            <a:r>
              <a:rPr lang="en-AU" altLang="en-US" sz="1600" b="1" dirty="0"/>
              <a:t> jam</a:t>
            </a:r>
            <a:endParaRPr lang="id-ID" altLang="en-US" sz="1600" b="1" dirty="0"/>
          </a:p>
          <a:p>
            <a:pPr eaLnBrk="1" hangingPunct="1">
              <a:lnSpc>
                <a:spcPct val="80000"/>
              </a:lnSpc>
              <a:buFontTx/>
              <a:buNone/>
              <a:defRPr/>
            </a:pPr>
            <a:r>
              <a:rPr lang="id-ID" altLang="en-US" sz="1600" b="1" dirty="0"/>
              <a:t> </a:t>
            </a:r>
            <a:r>
              <a:rPr lang="id-ID" altLang="en-US" sz="1600" b="1" dirty="0"/>
              <a:t>       </a:t>
            </a:r>
            <a:r>
              <a:rPr lang="en-AU" altLang="en-US" sz="1600" b="1" dirty="0"/>
              <a:t> </a:t>
            </a:r>
            <a:r>
              <a:rPr lang="en-AU" altLang="en-US" sz="1600" b="1" dirty="0" err="1"/>
              <a:t>kerja</a:t>
            </a:r>
            <a:r>
              <a:rPr lang="en-AU" altLang="en-US" sz="1600" b="1" dirty="0"/>
              <a:t> </a:t>
            </a:r>
            <a:r>
              <a:rPr lang="en-AU" altLang="en-US" sz="1600" b="1" dirty="0" err="1"/>
              <a:t>sebagaima</a:t>
            </a:r>
            <a:r>
              <a:rPr lang="en-AU" altLang="en-US" sz="1600" b="1" dirty="0"/>
              <a:t> </a:t>
            </a:r>
            <a:r>
              <a:rPr lang="en-AU" altLang="en-US" sz="1600" b="1" dirty="0" err="1"/>
              <a:t>dimaksud</a:t>
            </a:r>
            <a:r>
              <a:rPr lang="en-AU" altLang="en-US" sz="1600" b="1" dirty="0"/>
              <a:t> </a:t>
            </a:r>
            <a:r>
              <a:rPr lang="en-AU" altLang="en-US" sz="1600" b="1" dirty="0" err="1"/>
              <a:t>dalam</a:t>
            </a:r>
            <a:r>
              <a:rPr lang="en-AU" altLang="en-US" sz="1600" b="1" dirty="0"/>
              <a:t> </a:t>
            </a:r>
            <a:r>
              <a:rPr lang="en-AU" altLang="en-US" sz="1600" b="1" dirty="0" err="1"/>
              <a:t>Pasal</a:t>
            </a:r>
            <a:r>
              <a:rPr lang="en-AU" altLang="en-US" sz="1600" b="1" dirty="0"/>
              <a:t> 3 </a:t>
            </a:r>
            <a:r>
              <a:rPr lang="en-AU" altLang="en-US" sz="1600" b="1" dirty="0" err="1"/>
              <a:t>angka</a:t>
            </a:r>
            <a:r>
              <a:rPr lang="en-AU" altLang="en-US" sz="1600" b="1" dirty="0"/>
              <a:t> 11 PP 53 </a:t>
            </a:r>
            <a:r>
              <a:rPr lang="en-AU" altLang="en-US" sz="1600" b="1" dirty="0" err="1"/>
              <a:t>Tahun</a:t>
            </a:r>
            <a:r>
              <a:rPr lang="en-AU" altLang="en-US" sz="1600" b="1" dirty="0"/>
              <a:t> 2010, </a:t>
            </a:r>
            <a:r>
              <a:rPr lang="en-AU" altLang="en-US" sz="1600" b="1" dirty="0" err="1"/>
              <a:t>yaitu</a:t>
            </a:r>
            <a:endParaRPr lang="id-ID" altLang="en-US" sz="1600" b="1" dirty="0"/>
          </a:p>
          <a:p>
            <a:pPr eaLnBrk="1" hangingPunct="1">
              <a:lnSpc>
                <a:spcPct val="80000"/>
              </a:lnSpc>
              <a:buFontTx/>
              <a:buNone/>
              <a:defRPr/>
            </a:pPr>
            <a:r>
              <a:rPr lang="id-ID" altLang="en-US" sz="1600" b="1" dirty="0"/>
              <a:t> </a:t>
            </a:r>
            <a:r>
              <a:rPr lang="id-ID" altLang="en-US" sz="1600" b="1" dirty="0"/>
              <a:t>       </a:t>
            </a:r>
            <a:r>
              <a:rPr lang="en-AU" altLang="en-US" sz="1600" b="1" dirty="0"/>
              <a:t> </a:t>
            </a:r>
            <a:r>
              <a:rPr lang="en-AU" altLang="en-US" sz="1600" b="1" dirty="0" err="1"/>
              <a:t>selama</a:t>
            </a:r>
            <a:r>
              <a:rPr lang="en-AU" altLang="en-US" sz="1600" b="1" dirty="0"/>
              <a:t>….. Hari </a:t>
            </a:r>
            <a:r>
              <a:rPr lang="en-AU" altLang="en-US" sz="1600" b="1" dirty="0" err="1"/>
              <a:t>kerja</a:t>
            </a:r>
            <a:r>
              <a:rPr lang="en-AU" altLang="en-US" sz="1600" b="1" dirty="0"/>
              <a:t> </a:t>
            </a:r>
            <a:r>
              <a:rPr lang="en-AU" altLang="en-US" sz="1600" b="1" dirty="0" err="1"/>
              <a:t>sejak</a:t>
            </a:r>
            <a:r>
              <a:rPr lang="en-AU" altLang="en-US" sz="1600" b="1" dirty="0"/>
              <a:t>…. </a:t>
            </a:r>
            <a:r>
              <a:rPr lang="en-AU" altLang="en-US" sz="1600" b="1" dirty="0" err="1"/>
              <a:t>Sampai</a:t>
            </a:r>
            <a:r>
              <a:rPr lang="en-AU" altLang="en-US" sz="1600" b="1" dirty="0"/>
              <a:t> </a:t>
            </a:r>
            <a:r>
              <a:rPr lang="en-AU" altLang="en-US" sz="1600" b="1" dirty="0" err="1"/>
              <a:t>dengan</a:t>
            </a:r>
            <a:r>
              <a:rPr lang="en-AU" altLang="en-US" sz="1600" b="1" dirty="0"/>
              <a:t>…..</a:t>
            </a:r>
          </a:p>
          <a:p>
            <a:pPr eaLnBrk="1" hangingPunct="1">
              <a:lnSpc>
                <a:spcPct val="80000"/>
              </a:lnSpc>
              <a:buFontTx/>
              <a:buNone/>
              <a:defRPr/>
            </a:pPr>
            <a:r>
              <a:rPr lang="en-AU" altLang="en-US" sz="1600" b="1" dirty="0"/>
              <a:t>     2. </a:t>
            </a:r>
            <a:r>
              <a:rPr lang="en-AU" altLang="en-US" sz="1600" b="1" dirty="0" err="1"/>
              <a:t>Saudara</a:t>
            </a:r>
            <a:r>
              <a:rPr lang="en-AU" altLang="en-US" sz="1600" b="1" dirty="0"/>
              <a:t>….. </a:t>
            </a:r>
            <a:r>
              <a:rPr lang="en-AU" altLang="en-US" sz="1600" b="1" dirty="0" err="1"/>
              <a:t>Patut</a:t>
            </a:r>
            <a:r>
              <a:rPr lang="en-AU" altLang="en-US" sz="1600" b="1" dirty="0"/>
              <a:t> </a:t>
            </a:r>
            <a:r>
              <a:rPr lang="en-AU" altLang="en-US" sz="1600" b="1" dirty="0" err="1"/>
              <a:t>dijatuhi</a:t>
            </a:r>
            <a:r>
              <a:rPr lang="en-AU" altLang="en-US" sz="1600" b="1" dirty="0"/>
              <a:t> </a:t>
            </a:r>
            <a:r>
              <a:rPr lang="en-AU" altLang="en-US" sz="1600" b="1" dirty="0" err="1"/>
              <a:t>hukuman</a:t>
            </a:r>
            <a:r>
              <a:rPr lang="en-AU" altLang="en-US" sz="1600" b="1" dirty="0"/>
              <a:t> </a:t>
            </a:r>
            <a:r>
              <a:rPr lang="en-AU" altLang="en-US" sz="1600" b="1" dirty="0" err="1"/>
              <a:t>pemberhentian</a:t>
            </a:r>
            <a:r>
              <a:rPr lang="en-AU" altLang="en-US" sz="1600" b="1" dirty="0"/>
              <a:t> </a:t>
            </a:r>
            <a:r>
              <a:rPr lang="en-AU" altLang="en-US" sz="1600" b="1" dirty="0" err="1"/>
              <a:t>dengan</a:t>
            </a:r>
            <a:r>
              <a:rPr lang="en-AU" altLang="en-US" sz="1600" b="1" dirty="0"/>
              <a:t> </a:t>
            </a:r>
            <a:r>
              <a:rPr lang="en-AU" altLang="en-US" sz="1600" b="1" dirty="0" err="1"/>
              <a:t>hormat</a:t>
            </a:r>
            <a:r>
              <a:rPr lang="en-AU" altLang="en-US" sz="1600" b="1" dirty="0"/>
              <a:t> </a:t>
            </a:r>
            <a:r>
              <a:rPr lang="en-AU" altLang="en-US" sz="1600" b="1" dirty="0" err="1"/>
              <a:t>tidak</a:t>
            </a:r>
            <a:r>
              <a:rPr lang="en-AU" altLang="en-US" sz="1600" b="1" dirty="0"/>
              <a:t> </a:t>
            </a:r>
            <a:r>
              <a:rPr lang="en-AU" altLang="en-US" sz="1600" b="1" dirty="0" err="1"/>
              <a:t>atas</a:t>
            </a:r>
            <a:endParaRPr lang="id-ID" altLang="en-US" sz="1600" b="1" dirty="0"/>
          </a:p>
          <a:p>
            <a:pPr eaLnBrk="1" hangingPunct="1">
              <a:lnSpc>
                <a:spcPct val="80000"/>
              </a:lnSpc>
              <a:buFontTx/>
              <a:buNone/>
              <a:defRPr/>
            </a:pPr>
            <a:r>
              <a:rPr lang="id-ID" altLang="en-US" sz="1600" b="1" dirty="0"/>
              <a:t> </a:t>
            </a:r>
            <a:r>
              <a:rPr lang="id-ID" altLang="en-US" sz="1600" b="1" dirty="0"/>
              <a:t>       </a:t>
            </a:r>
            <a:r>
              <a:rPr lang="en-AU" altLang="en-US" sz="1600" b="1" dirty="0"/>
              <a:t> </a:t>
            </a:r>
            <a:r>
              <a:rPr lang="en-AU" altLang="en-US" sz="1600" b="1" dirty="0" err="1"/>
              <a:t>permintaan</a:t>
            </a:r>
            <a:r>
              <a:rPr lang="en-AU" altLang="en-US" sz="1600" b="1" dirty="0"/>
              <a:t> </a:t>
            </a:r>
            <a:r>
              <a:rPr lang="en-AU" altLang="en-US" sz="1600" b="1" dirty="0" err="1"/>
              <a:t>sendiri</a:t>
            </a:r>
            <a:r>
              <a:rPr lang="en-AU" altLang="en-US" sz="1600" b="1" dirty="0"/>
              <a:t> </a:t>
            </a:r>
            <a:r>
              <a:rPr lang="en-AU" altLang="en-US" sz="1600" b="1" dirty="0" err="1"/>
              <a:t>sebagai</a:t>
            </a:r>
            <a:r>
              <a:rPr lang="en-AU" altLang="en-US" sz="1600" b="1" dirty="0"/>
              <a:t> PNS </a:t>
            </a:r>
            <a:r>
              <a:rPr lang="en-AU" altLang="en-US" sz="1600" b="1" dirty="0" err="1"/>
              <a:t>sesuai</a:t>
            </a:r>
            <a:r>
              <a:rPr lang="en-AU" altLang="en-US" sz="1600" b="1" dirty="0"/>
              <a:t> </a:t>
            </a:r>
            <a:r>
              <a:rPr lang="en-AU" altLang="en-US" sz="1600" b="1" dirty="0" err="1"/>
              <a:t>ketentuan</a:t>
            </a:r>
            <a:r>
              <a:rPr lang="en-AU" altLang="en-US" sz="1600" b="1" dirty="0"/>
              <a:t> </a:t>
            </a:r>
            <a:r>
              <a:rPr lang="en-AU" altLang="en-US" sz="1600" b="1" dirty="0" err="1"/>
              <a:t>Pasal</a:t>
            </a:r>
            <a:r>
              <a:rPr lang="en-AU" altLang="en-US" sz="1600" b="1" dirty="0"/>
              <a:t> 10 </a:t>
            </a:r>
            <a:r>
              <a:rPr lang="en-AU" altLang="en-US" sz="1600" b="1" dirty="0" err="1"/>
              <a:t>angka</a:t>
            </a:r>
            <a:r>
              <a:rPr lang="en-AU" altLang="en-US" sz="1600" b="1" dirty="0"/>
              <a:t> 9 PP 53 </a:t>
            </a:r>
            <a:r>
              <a:rPr lang="en-AU" altLang="en-US" sz="1600" b="1" dirty="0" err="1"/>
              <a:t>Tahun</a:t>
            </a:r>
            <a:endParaRPr lang="id-ID" altLang="en-US" sz="1600" b="1" dirty="0"/>
          </a:p>
          <a:p>
            <a:pPr eaLnBrk="1" hangingPunct="1">
              <a:lnSpc>
                <a:spcPct val="80000"/>
              </a:lnSpc>
              <a:buFontTx/>
              <a:buNone/>
              <a:defRPr/>
            </a:pPr>
            <a:r>
              <a:rPr lang="id-ID" altLang="en-US" sz="1600" b="1" dirty="0"/>
              <a:t>         </a:t>
            </a:r>
            <a:r>
              <a:rPr lang="en-AU" altLang="en-US" sz="1600" b="1" dirty="0"/>
              <a:t>2010.</a:t>
            </a:r>
            <a:endParaRPr lang="en-US" altLang="en-US" sz="1600" dirty="0"/>
          </a:p>
          <a:p>
            <a:pPr eaLnBrk="1" hangingPunct="1">
              <a:lnSpc>
                <a:spcPct val="80000"/>
              </a:lnSpc>
              <a:buFontTx/>
              <a:buNone/>
              <a:defRPr/>
            </a:pPr>
            <a:r>
              <a:rPr lang="en-US" altLang="en-US" sz="1600" dirty="0"/>
              <a:t> </a:t>
            </a:r>
          </a:p>
          <a:p>
            <a:pPr marL="0" indent="0">
              <a:lnSpc>
                <a:spcPct val="80000"/>
              </a:lnSpc>
              <a:buNone/>
              <a:defRPr/>
            </a:pPr>
            <a:r>
              <a:rPr lang="en-US" altLang="en-US" sz="1600" b="1" dirty="0"/>
              <a:t>F. REKOMENDASI</a:t>
            </a:r>
          </a:p>
          <a:p>
            <a:pPr marL="0" indent="0">
              <a:lnSpc>
                <a:spcPct val="80000"/>
              </a:lnSpc>
              <a:buNone/>
              <a:defRPr/>
            </a:pPr>
            <a:r>
              <a:rPr lang="id-ID" altLang="en-US" sz="1600" dirty="0"/>
              <a:t>    </a:t>
            </a:r>
            <a:r>
              <a:rPr lang="en-US" altLang="en-US" sz="1600" dirty="0" err="1"/>
              <a:t>Mohon</a:t>
            </a:r>
            <a:r>
              <a:rPr lang="en-US" altLang="en-US" sz="1600" dirty="0"/>
              <a:t> </a:t>
            </a:r>
            <a:r>
              <a:rPr lang="en-US" altLang="en-US" sz="1600" dirty="0" err="1"/>
              <a:t>Bapak</a:t>
            </a:r>
            <a:r>
              <a:rPr lang="en-US" altLang="en-US" sz="1600" dirty="0"/>
              <a:t> </a:t>
            </a:r>
            <a:r>
              <a:rPr lang="en-US" altLang="en-US" sz="1600" dirty="0" err="1"/>
              <a:t>Rektor</a:t>
            </a:r>
            <a:r>
              <a:rPr lang="en-US" altLang="en-US" sz="1600" dirty="0"/>
              <a:t> </a:t>
            </a:r>
            <a:r>
              <a:rPr lang="en-US" altLang="en-US" sz="1600" dirty="0" err="1"/>
              <a:t>menyampaikan</a:t>
            </a:r>
            <a:r>
              <a:rPr lang="en-US" altLang="en-US" sz="1600" dirty="0"/>
              <a:t> </a:t>
            </a:r>
            <a:r>
              <a:rPr lang="en-US" altLang="en-US" sz="1600" dirty="0" err="1"/>
              <a:t>ke</a:t>
            </a:r>
            <a:r>
              <a:rPr lang="id-ID" altLang="en-US" sz="1600" dirty="0"/>
              <a:t>pada</a:t>
            </a:r>
            <a:r>
              <a:rPr lang="en-US" altLang="en-US" sz="1600" dirty="0"/>
              <a:t> </a:t>
            </a:r>
            <a:r>
              <a:rPr lang="en-US" altLang="en-US" sz="1600" dirty="0" err="1"/>
              <a:t>Menristekdikti</a:t>
            </a:r>
            <a:r>
              <a:rPr lang="en-US" altLang="en-US" sz="1600" dirty="0"/>
              <a:t> </a:t>
            </a:r>
            <a:r>
              <a:rPr lang="en-US" altLang="en-US" sz="1600" dirty="0" err="1"/>
              <a:t>usul</a:t>
            </a:r>
            <a:r>
              <a:rPr lang="en-US" altLang="en-US" sz="1600" dirty="0"/>
              <a:t> </a:t>
            </a:r>
            <a:r>
              <a:rPr lang="en-US" altLang="en-US" sz="1600" dirty="0" err="1"/>
              <a:t>penjatuhan</a:t>
            </a:r>
            <a:r>
              <a:rPr lang="en-US" altLang="en-US" sz="1600" dirty="0"/>
              <a:t> </a:t>
            </a:r>
            <a:r>
              <a:rPr lang="en-US" altLang="en-US" sz="1600" dirty="0" err="1"/>
              <a:t>hukuman</a:t>
            </a:r>
            <a:endParaRPr lang="id-ID" altLang="en-US" sz="1600" dirty="0"/>
          </a:p>
          <a:p>
            <a:pPr marL="0" indent="0">
              <a:lnSpc>
                <a:spcPct val="80000"/>
              </a:lnSpc>
              <a:buNone/>
              <a:defRPr/>
            </a:pPr>
            <a:r>
              <a:rPr lang="id-ID" altLang="en-US" sz="1600" dirty="0"/>
              <a:t> </a:t>
            </a:r>
            <a:r>
              <a:rPr lang="id-ID" altLang="en-US" sz="1600" dirty="0"/>
              <a:t>  </a:t>
            </a:r>
            <a:r>
              <a:rPr lang="en-US" altLang="en-US" sz="1600" dirty="0"/>
              <a:t> </a:t>
            </a:r>
            <a:r>
              <a:rPr lang="en-US" altLang="en-US" sz="1600" dirty="0" err="1"/>
              <a:t>disiplin</a:t>
            </a:r>
            <a:r>
              <a:rPr lang="en-US" altLang="en-US" sz="1600" dirty="0"/>
              <a:t> </a:t>
            </a:r>
            <a:r>
              <a:rPr lang="en-US" altLang="en-US" sz="1600" dirty="0" err="1"/>
              <a:t>berupa</a:t>
            </a:r>
            <a:r>
              <a:rPr lang="en-US" altLang="en-US" sz="1600" dirty="0"/>
              <a:t> </a:t>
            </a:r>
            <a:r>
              <a:rPr lang="en-US" altLang="en-US" sz="1600" dirty="0" err="1"/>
              <a:t>pemberhentian</a:t>
            </a:r>
            <a:r>
              <a:rPr lang="en-US" altLang="en-US" sz="1600" dirty="0"/>
              <a:t> </a:t>
            </a:r>
            <a:r>
              <a:rPr lang="en-US" altLang="en-US" sz="1600" dirty="0" err="1"/>
              <a:t>dengan</a:t>
            </a:r>
            <a:r>
              <a:rPr lang="en-US" altLang="en-US" sz="1600" dirty="0"/>
              <a:t> </a:t>
            </a:r>
            <a:r>
              <a:rPr lang="en-US" altLang="en-US" sz="1600" dirty="0" err="1"/>
              <a:t>hormat</a:t>
            </a:r>
            <a:r>
              <a:rPr lang="en-US" altLang="en-US" sz="1600" dirty="0"/>
              <a:t> </a:t>
            </a:r>
            <a:r>
              <a:rPr lang="en-US" altLang="en-US" sz="1600" dirty="0" err="1"/>
              <a:t>tidak</a:t>
            </a:r>
            <a:r>
              <a:rPr lang="en-US" altLang="en-US" sz="1600" dirty="0"/>
              <a:t> </a:t>
            </a:r>
            <a:r>
              <a:rPr lang="en-US" altLang="en-US" sz="1600" dirty="0" err="1"/>
              <a:t>atas</a:t>
            </a:r>
            <a:r>
              <a:rPr lang="en-US" altLang="en-US" sz="1600" dirty="0"/>
              <a:t> </a:t>
            </a:r>
            <a:r>
              <a:rPr lang="en-US" altLang="en-US" sz="1600" dirty="0" err="1"/>
              <a:t>permintaan</a:t>
            </a:r>
            <a:r>
              <a:rPr lang="en-US" altLang="en-US" sz="1600" dirty="0"/>
              <a:t> </a:t>
            </a:r>
            <a:r>
              <a:rPr lang="en-US" altLang="en-US" sz="1600" dirty="0" err="1"/>
              <a:t>sendiri</a:t>
            </a:r>
            <a:r>
              <a:rPr lang="en-US" altLang="en-US" sz="1600" dirty="0"/>
              <a:t> </a:t>
            </a:r>
            <a:r>
              <a:rPr lang="en-US" altLang="en-US" sz="1600" dirty="0" err="1"/>
              <a:t>sebagai</a:t>
            </a:r>
            <a:r>
              <a:rPr lang="en-US" altLang="en-US" sz="1600" dirty="0"/>
              <a:t> PNS</a:t>
            </a:r>
          </a:p>
          <a:p>
            <a:pPr marL="0" indent="0">
              <a:lnSpc>
                <a:spcPct val="80000"/>
              </a:lnSpc>
              <a:buNone/>
              <a:defRPr/>
            </a:pPr>
            <a:endParaRPr lang="en-US" altLang="en-US" sz="1600" dirty="0"/>
          </a:p>
          <a:p>
            <a:pPr marL="0" indent="0">
              <a:lnSpc>
                <a:spcPct val="80000"/>
              </a:lnSpc>
              <a:buNone/>
              <a:defRPr/>
            </a:pPr>
            <a:endParaRPr lang="en-US" altLang="en-US" sz="1600" dirty="0"/>
          </a:p>
          <a:p>
            <a:pPr marL="0" indent="0">
              <a:lnSpc>
                <a:spcPct val="80000"/>
              </a:lnSpc>
              <a:buNone/>
              <a:defRPr/>
            </a:pPr>
            <a:endParaRPr lang="en-US" altLang="en-US" sz="1600" dirty="0"/>
          </a:p>
          <a:p>
            <a:pPr marL="0" indent="0">
              <a:lnSpc>
                <a:spcPct val="80000"/>
              </a:lnSpc>
              <a:buNone/>
              <a:defRPr/>
            </a:pPr>
            <a:endParaRPr lang="en-US" altLang="en-US" sz="1600" dirty="0"/>
          </a:p>
          <a:p>
            <a:pPr marL="0" indent="0">
              <a:lnSpc>
                <a:spcPct val="80000"/>
              </a:lnSpc>
              <a:buNone/>
              <a:defRPr/>
            </a:pPr>
            <a:r>
              <a:rPr lang="en-US" altLang="en-US" sz="1600" dirty="0"/>
              <a:t>	</a:t>
            </a:r>
            <a:r>
              <a:rPr lang="en-US" altLang="en-US" sz="1600" dirty="0"/>
              <a:t>				Malang,…… </a:t>
            </a:r>
            <a:r>
              <a:rPr lang="en-US" altLang="en-US" sz="1600" dirty="0" err="1"/>
              <a:t>Oktober</a:t>
            </a:r>
            <a:r>
              <a:rPr lang="en-US" altLang="en-US" sz="1600" dirty="0"/>
              <a:t> 2016</a:t>
            </a:r>
          </a:p>
          <a:p>
            <a:pPr marL="0" indent="0">
              <a:lnSpc>
                <a:spcPct val="80000"/>
              </a:lnSpc>
              <a:buNone/>
              <a:defRPr/>
            </a:pPr>
            <a:r>
              <a:rPr lang="id-ID" altLang="en-US" sz="1600" dirty="0"/>
              <a:t>					Atasan Langsung,</a:t>
            </a:r>
            <a:endParaRPr lang="en-US" altLang="en-US" sz="1600" dirty="0"/>
          </a:p>
          <a:p>
            <a:pPr marL="0" indent="0">
              <a:lnSpc>
                <a:spcPct val="80000"/>
              </a:lnSpc>
              <a:buNone/>
              <a:defRPr/>
            </a:pPr>
            <a:endParaRPr lang="en-US" altLang="en-US" sz="1600" dirty="0"/>
          </a:p>
          <a:p>
            <a:pPr marL="0" indent="0">
              <a:lnSpc>
                <a:spcPct val="80000"/>
              </a:lnSpc>
              <a:buNone/>
              <a:defRPr/>
            </a:pPr>
            <a:endParaRPr lang="en-US" altLang="en-US" sz="1600" dirty="0"/>
          </a:p>
          <a:p>
            <a:pPr marL="0" indent="0">
              <a:lnSpc>
                <a:spcPct val="80000"/>
              </a:lnSpc>
              <a:buNone/>
              <a:defRPr/>
            </a:pPr>
            <a:r>
              <a:rPr lang="en-US" altLang="en-US" sz="1600" dirty="0"/>
              <a:t>	</a:t>
            </a:r>
            <a:r>
              <a:rPr lang="en-US" altLang="en-US" sz="1600" dirty="0"/>
              <a:t>				</a:t>
            </a:r>
            <a:r>
              <a:rPr lang="id-ID" altLang="en-US" sz="1600" dirty="0"/>
              <a:t>Nama ........</a:t>
            </a:r>
          </a:p>
          <a:p>
            <a:pPr marL="0" indent="0">
              <a:lnSpc>
                <a:spcPct val="80000"/>
              </a:lnSpc>
              <a:buNone/>
              <a:defRPr/>
            </a:pPr>
            <a:r>
              <a:rPr lang="id-ID" altLang="en-US" sz="1600" dirty="0"/>
              <a:t>	</a:t>
            </a:r>
            <a:r>
              <a:rPr lang="id-ID" altLang="en-US" sz="1600" dirty="0"/>
              <a:t>				NIP. ..................</a:t>
            </a:r>
            <a:endParaRPr lang="en-US" altLang="en-US" sz="1600" dirty="0"/>
          </a:p>
        </p:txBody>
      </p:sp>
    </p:spTree>
    <p:extLst>
      <p:ext uri="{BB962C8B-B14F-4D97-AF65-F5344CB8AC3E}">
        <p14:creationId xmlns:p14="http://schemas.microsoft.com/office/powerpoint/2010/main" val="2286050679"/>
      </p:ext>
    </p:extLst>
  </p:cSld>
  <p:clrMapOvr>
    <a:masterClrMapping/>
  </p:clrMapOvr>
  <p:transition>
    <p:sndAc>
      <p:stSnd>
        <p:snd r:embed="rId2" name="click.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0" y="0"/>
            <a:ext cx="8953500" cy="6858000"/>
          </a:xfrm>
        </p:spPr>
        <p:txBody>
          <a:bodyPr rtlCol="0">
            <a:normAutofit fontScale="55000" lnSpcReduction="20000"/>
          </a:bodyPr>
          <a:lstStyle/>
          <a:p>
            <a:pPr>
              <a:buNone/>
              <a:defRPr/>
            </a:pPr>
            <a:r>
              <a:rPr lang="id-ID" sz="900" dirty="0"/>
              <a:t>Contoh </a:t>
            </a:r>
          </a:p>
          <a:p>
            <a:pPr>
              <a:buNone/>
              <a:defRPr/>
            </a:pPr>
            <a:r>
              <a:rPr lang="id-ID" sz="900" dirty="0"/>
              <a:t>Laporan Kewenangan </a:t>
            </a:r>
          </a:p>
          <a:p>
            <a:pPr>
              <a:buNone/>
              <a:defRPr/>
            </a:pPr>
            <a:r>
              <a:rPr lang="id-ID" sz="900" dirty="0"/>
              <a:t>Penjatuhan hukuman disiplin</a:t>
            </a:r>
          </a:p>
          <a:p>
            <a:pPr>
              <a:buNone/>
              <a:defRPr/>
            </a:pPr>
            <a:endParaRPr lang="id-ID" sz="100" dirty="0"/>
          </a:p>
          <a:p>
            <a:pPr algn="ctr">
              <a:buNone/>
              <a:defRPr/>
            </a:pPr>
            <a:r>
              <a:rPr lang="sv-SE" sz="1600" b="1" dirty="0"/>
              <a:t>KOP SURAT UNIT KERJA</a:t>
            </a:r>
          </a:p>
          <a:p>
            <a:pPr>
              <a:buNone/>
              <a:defRPr/>
            </a:pPr>
            <a:endParaRPr lang="id-ID" sz="100" dirty="0"/>
          </a:p>
          <a:p>
            <a:pPr>
              <a:buNone/>
              <a:defRPr/>
            </a:pPr>
            <a:r>
              <a:rPr lang="id-ID" sz="1600" dirty="0"/>
              <a:t>     Kepada 				...................... ,  .......................</a:t>
            </a:r>
          </a:p>
          <a:p>
            <a:pPr>
              <a:buNone/>
              <a:defRPr/>
            </a:pPr>
            <a:r>
              <a:rPr lang="id-ID" sz="1600" dirty="0"/>
              <a:t>Yth ........................		</a:t>
            </a:r>
          </a:p>
          <a:p>
            <a:pPr>
              <a:buNone/>
              <a:defRPr/>
            </a:pPr>
            <a:r>
              <a:rPr lang="id-ID" sz="1600" dirty="0"/>
              <a:t> di ...........................</a:t>
            </a:r>
          </a:p>
          <a:p>
            <a:pPr algn="ctr">
              <a:buNone/>
              <a:defRPr/>
            </a:pPr>
            <a:r>
              <a:rPr lang="id-ID" sz="2000" dirty="0"/>
              <a:t>Rahasia</a:t>
            </a:r>
            <a:endParaRPr lang="id-ID" sz="1600" dirty="0"/>
          </a:p>
          <a:p>
            <a:pPr>
              <a:buNone/>
              <a:defRPr/>
            </a:pPr>
            <a:endParaRPr lang="id-ID" sz="200" dirty="0"/>
          </a:p>
          <a:p>
            <a:pPr marL="0" indent="0">
              <a:buNone/>
              <a:defRPr/>
            </a:pPr>
            <a:r>
              <a:rPr lang="id-ID" sz="1600" dirty="0"/>
              <a:t>Dengan ini dilaporkan dengan hormat, bahwa berdasarkan hasil pemeriksaan pada hari.........tanggal.........bulan .......tahun ........., saya</a:t>
            </a:r>
            <a:r>
              <a:rPr lang="id-ID" sz="1600" strike="sngStrike" dirty="0"/>
              <a:t>/Tim Pemeriksa </a:t>
            </a:r>
            <a:r>
              <a:rPr lang="id-ID" sz="1600" dirty="0"/>
              <a:t>*) telah melakukan pemeriksaan terhadap:</a:t>
            </a:r>
          </a:p>
          <a:p>
            <a:pPr marL="0" indent="0">
              <a:buNone/>
              <a:defRPr/>
            </a:pPr>
            <a:endParaRPr lang="id-ID" sz="500" dirty="0"/>
          </a:p>
          <a:p>
            <a:pPr marL="0" indent="0">
              <a:buNone/>
              <a:defRPr/>
            </a:pPr>
            <a:r>
              <a:rPr lang="id-ID" sz="1600" dirty="0"/>
              <a:t>Nama 		: ...............................................</a:t>
            </a:r>
          </a:p>
          <a:p>
            <a:pPr marL="0" indent="0">
              <a:buNone/>
              <a:defRPr/>
            </a:pPr>
            <a:r>
              <a:rPr lang="id-ID" sz="1600" dirty="0"/>
              <a:t>NIP		: ...............................................</a:t>
            </a:r>
          </a:p>
          <a:p>
            <a:pPr marL="0" indent="0">
              <a:buNone/>
              <a:defRPr/>
            </a:pPr>
            <a:r>
              <a:rPr lang="id-ID" sz="1600" dirty="0"/>
              <a:t>Pangkat		: ...............................................</a:t>
            </a:r>
          </a:p>
          <a:p>
            <a:pPr marL="0" indent="0">
              <a:buNone/>
              <a:defRPr/>
            </a:pPr>
            <a:r>
              <a:rPr lang="id-ID" sz="1600" dirty="0"/>
              <a:t>Jabatan		: ..............................................</a:t>
            </a:r>
          </a:p>
          <a:p>
            <a:pPr marL="0" indent="0">
              <a:buNone/>
              <a:defRPr/>
            </a:pPr>
            <a:r>
              <a:rPr lang="id-ID" sz="1600" dirty="0"/>
              <a:t>Unit Kerja		: ...............................................</a:t>
            </a:r>
          </a:p>
          <a:p>
            <a:pPr marL="0" indent="0" algn="just">
              <a:buNone/>
              <a:defRPr/>
            </a:pPr>
            <a:r>
              <a:rPr lang="id-ID" sz="1600" dirty="0"/>
              <a:t>Berdasarkan hasil pemeriksaan, ternyata kewenangan untuk menjatuhkan hukuman disiplin kepada PNS tersebut di atas  merupakan kewenangan ...................**) . Sehubungan dengan hal tersebut, disampaikan Berita Acara Pemeriksaaan terhadap PNS yang bersangkutan untuk digunakan sebagai bahan untuk menjatuhkan hukuman disiplin kepada PNS yang bersangkutan.</a:t>
            </a:r>
          </a:p>
          <a:p>
            <a:pPr marL="0" indent="0">
              <a:buNone/>
              <a:defRPr/>
            </a:pPr>
            <a:endParaRPr lang="id-ID" sz="800" dirty="0"/>
          </a:p>
          <a:p>
            <a:pPr marL="0" indent="0">
              <a:buNone/>
              <a:defRPr/>
            </a:pPr>
            <a:r>
              <a:rPr lang="id-ID" sz="1600" dirty="0"/>
              <a:t>Demikian disampaikan untuk dipergunakan sebagaimana mestinya.</a:t>
            </a:r>
          </a:p>
          <a:p>
            <a:pPr marL="0" indent="0">
              <a:buNone/>
              <a:defRPr/>
            </a:pPr>
            <a:endParaRPr lang="id-ID" sz="1600" dirty="0"/>
          </a:p>
          <a:p>
            <a:pPr marL="0" indent="0">
              <a:buNone/>
              <a:defRPr/>
            </a:pPr>
            <a:r>
              <a:rPr lang="id-ID" sz="1600" dirty="0"/>
              <a:t>			Yang melaporkan (Atasan Langsung)</a:t>
            </a:r>
          </a:p>
          <a:p>
            <a:pPr marL="0" indent="0">
              <a:buNone/>
              <a:defRPr/>
            </a:pPr>
            <a:endParaRPr lang="id-ID" dirty="0"/>
          </a:p>
          <a:p>
            <a:pPr marL="0" indent="0">
              <a:buNone/>
              <a:defRPr/>
            </a:pPr>
            <a:r>
              <a:rPr lang="id-ID" sz="1600" dirty="0"/>
              <a:t>			Nama ......................</a:t>
            </a:r>
          </a:p>
          <a:p>
            <a:pPr marL="0" indent="0">
              <a:buNone/>
              <a:defRPr/>
            </a:pPr>
            <a:r>
              <a:rPr lang="id-ID" sz="1600" dirty="0"/>
              <a:t>			NIP.................</a:t>
            </a:r>
          </a:p>
          <a:p>
            <a:pPr marL="0" indent="0">
              <a:buNone/>
              <a:defRPr/>
            </a:pPr>
            <a:r>
              <a:rPr lang="id-ID" sz="1400" dirty="0"/>
              <a:t>Tembusan </a:t>
            </a:r>
          </a:p>
          <a:p>
            <a:pPr marL="0" indent="0">
              <a:buNone/>
              <a:defRPr/>
            </a:pPr>
            <a:r>
              <a:rPr lang="id-ID" sz="1400" dirty="0"/>
              <a:t>1...............</a:t>
            </a:r>
          </a:p>
          <a:p>
            <a:pPr marL="0" indent="0">
              <a:buNone/>
              <a:defRPr/>
            </a:pPr>
            <a:r>
              <a:rPr lang="id-ID" sz="1400" dirty="0"/>
              <a:t>2. dan seterusnya</a:t>
            </a:r>
          </a:p>
          <a:p>
            <a:pPr marL="0" indent="0">
              <a:buNone/>
              <a:defRPr/>
            </a:pPr>
            <a:r>
              <a:rPr lang="id-ID" sz="1400" dirty="0"/>
              <a:t>*) coret yang tidak perlu</a:t>
            </a:r>
          </a:p>
          <a:p>
            <a:pPr marL="0" indent="0">
              <a:buNone/>
              <a:defRPr/>
            </a:pPr>
            <a:r>
              <a:rPr lang="id-ID" sz="1400" dirty="0"/>
              <a:t>**) isilah sesuai dengan pejabat yang berwenang menghukum</a:t>
            </a:r>
          </a:p>
        </p:txBody>
      </p:sp>
    </p:spTree>
    <p:extLst>
      <p:ext uri="{BB962C8B-B14F-4D97-AF65-F5344CB8AC3E}">
        <p14:creationId xmlns:p14="http://schemas.microsoft.com/office/powerpoint/2010/main" val="42495676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1744663" y="104776"/>
            <a:ext cx="8413750" cy="5262563"/>
          </a:xfrm>
          <a:prstGeom prst="rect">
            <a:avLst/>
          </a:prstGeom>
          <a:noFill/>
          <a:ln>
            <a:noFill/>
          </a:ln>
          <a:extLst/>
        </p:spPr>
        <p:txBody>
          <a:bodyPr anchor="ctr">
            <a:spAutoFit/>
          </a:bodyPr>
          <a:lstStyle/>
          <a:p>
            <a:pPr algn="just">
              <a:tabLst>
                <a:tab pos="914400" algn="l"/>
              </a:tabLst>
              <a:defRPr/>
            </a:pPr>
            <a:r>
              <a:rPr lang="id-ID" sz="1400" b="1" dirty="0">
                <a:latin typeface="Arial" charset="0"/>
                <a:cs typeface="Times New Roman" pitchFamily="18" charset="0"/>
              </a:rPr>
              <a:t>contoh</a:t>
            </a:r>
            <a:endParaRPr lang="id-ID" sz="1400" dirty="0">
              <a:latin typeface="Arial" charset="0"/>
              <a:cs typeface="Times New Roman" pitchFamily="18" charset="0"/>
            </a:endParaRPr>
          </a:p>
          <a:p>
            <a:pPr algn="just">
              <a:tabLst>
                <a:tab pos="914400" algn="l"/>
              </a:tabLst>
              <a:defRPr/>
            </a:pPr>
            <a:r>
              <a:rPr lang="id-ID" sz="1400" b="1" dirty="0">
                <a:latin typeface="Arial" charset="0"/>
                <a:cs typeface="Times New Roman" pitchFamily="18" charset="0"/>
              </a:rPr>
              <a:t>Keputusan Hukuman Disipli</a:t>
            </a:r>
            <a:r>
              <a:rPr lang="en-US" sz="1400" b="1" dirty="0">
                <a:latin typeface="Arial" charset="0"/>
                <a:cs typeface="Times New Roman" pitchFamily="18" charset="0"/>
              </a:rPr>
              <a:t>n</a:t>
            </a:r>
            <a:r>
              <a:rPr lang="id-ID" sz="1400" b="1" dirty="0">
                <a:latin typeface="Arial" charset="0"/>
                <a:cs typeface="Times New Roman" pitchFamily="18" charset="0"/>
              </a:rPr>
              <a:t> Teguran Lisan  </a:t>
            </a:r>
            <a:endParaRPr lang="id-ID" sz="1400" dirty="0">
              <a:latin typeface="Arial" charset="0"/>
              <a:cs typeface="Times New Roman" pitchFamily="18" charset="0"/>
            </a:endParaRPr>
          </a:p>
          <a:p>
            <a:pPr algn="ctr">
              <a:tabLst>
                <a:tab pos="914400" algn="l"/>
              </a:tabLst>
              <a:defRPr/>
            </a:pPr>
            <a:r>
              <a:rPr lang="id-ID" sz="1400" b="1" dirty="0">
                <a:latin typeface="Arial" charset="0"/>
                <a:cs typeface="Times New Roman" pitchFamily="18" charset="0"/>
              </a:rPr>
              <a:t>RAHASIA</a:t>
            </a:r>
            <a:endParaRPr lang="id-ID" sz="1400" dirty="0">
              <a:latin typeface="Arial" charset="0"/>
              <a:cs typeface="Times New Roman" pitchFamily="18" charset="0"/>
            </a:endParaRPr>
          </a:p>
          <a:p>
            <a:pPr algn="ctr">
              <a:tabLst>
                <a:tab pos="914400" algn="l"/>
              </a:tabLst>
              <a:defRPr/>
            </a:pPr>
            <a:r>
              <a:rPr lang="id-ID" sz="1400" b="1" dirty="0">
                <a:latin typeface="Arial" charset="0"/>
                <a:cs typeface="Times New Roman" pitchFamily="18" charset="0"/>
              </a:rPr>
              <a:t>KEPUTUSAN........................................................</a:t>
            </a:r>
            <a:endParaRPr lang="id-ID" sz="1400" dirty="0">
              <a:latin typeface="Arial" charset="0"/>
              <a:cs typeface="Times New Roman" pitchFamily="18" charset="0"/>
            </a:endParaRPr>
          </a:p>
          <a:p>
            <a:pPr algn="ctr">
              <a:tabLst>
                <a:tab pos="914400" algn="l"/>
              </a:tabLst>
              <a:defRPr/>
            </a:pPr>
            <a:r>
              <a:rPr lang="id-ID" sz="1400" b="1" dirty="0">
                <a:latin typeface="Arial" charset="0"/>
                <a:cs typeface="Times New Roman" pitchFamily="18" charset="0"/>
              </a:rPr>
              <a:t>        NOMOR :</a:t>
            </a:r>
            <a:r>
              <a:rPr lang="id-ID" sz="1400" dirty="0">
                <a:latin typeface="Arial" charset="0"/>
                <a:cs typeface="Times New Roman" pitchFamily="18" charset="0"/>
              </a:rPr>
              <a:t> ...........................................</a:t>
            </a:r>
          </a:p>
          <a:p>
            <a:pPr algn="ctr">
              <a:tabLst>
                <a:tab pos="914400" algn="l"/>
              </a:tabLst>
              <a:defRPr/>
            </a:pPr>
            <a:r>
              <a:rPr lang="id-ID" sz="1400" dirty="0">
                <a:latin typeface="Arial" charset="0"/>
                <a:cs typeface="Times New Roman" pitchFamily="18" charset="0"/>
              </a:rPr>
              <a:t>DENGAN RAHMAT  TUHAN YANG MAHA ESA</a:t>
            </a:r>
          </a:p>
          <a:p>
            <a:pPr algn="ctr">
              <a:tabLst>
                <a:tab pos="914400" algn="l"/>
              </a:tabLst>
              <a:defRPr/>
            </a:pPr>
            <a:r>
              <a:rPr lang="id-ID" sz="1400" dirty="0">
                <a:latin typeface="Arial" charset="0"/>
                <a:cs typeface="Times New Roman" pitchFamily="18" charset="0"/>
              </a:rPr>
              <a:t>.................................................................*)</a:t>
            </a:r>
          </a:p>
          <a:p>
            <a:pPr algn="ctr">
              <a:tabLst>
                <a:tab pos="914400" algn="l"/>
              </a:tabLst>
              <a:defRPr/>
            </a:pPr>
            <a:endParaRPr lang="id-ID" sz="1400" dirty="0">
              <a:latin typeface="Arial" charset="0"/>
              <a:cs typeface="Times New Roman" pitchFamily="18" charset="0"/>
            </a:endParaRPr>
          </a:p>
          <a:p>
            <a:pPr algn="just">
              <a:tabLst>
                <a:tab pos="914400" algn="l"/>
              </a:tabLst>
              <a:defRPr/>
            </a:pPr>
            <a:r>
              <a:rPr lang="id-ID" sz="1400" dirty="0">
                <a:latin typeface="Arial" charset="0"/>
                <a:cs typeface="Times New Roman" pitchFamily="18" charset="0"/>
              </a:rPr>
              <a:t>Membaca      : 1.  Laporan **) dari ..........tanggal.............tentang </a:t>
            </a:r>
            <a:endParaRPr lang="en-US" sz="1400" dirty="0">
              <a:latin typeface="Arial" charset="0"/>
              <a:cs typeface="Times New Roman" pitchFamily="18" charset="0"/>
            </a:endParaRPr>
          </a:p>
          <a:p>
            <a:pPr algn="just">
              <a:tabLst>
                <a:tab pos="914400" algn="l"/>
              </a:tabLst>
              <a:defRPr/>
            </a:pPr>
            <a:r>
              <a:rPr lang="en-US" sz="1400" dirty="0">
                <a:latin typeface="Arial" charset="0"/>
                <a:cs typeface="Times New Roman" pitchFamily="18" charset="0"/>
              </a:rPr>
              <a:t>                       </a:t>
            </a:r>
            <a:r>
              <a:rPr lang="id-ID" sz="1400" dirty="0">
                <a:latin typeface="Arial" charset="0"/>
                <a:cs typeface="Times New Roman" pitchFamily="18" charset="0"/>
              </a:rPr>
              <a:t> </a:t>
            </a:r>
            <a:r>
              <a:rPr lang="en-US" sz="1400" dirty="0">
                <a:latin typeface="Arial" charset="0"/>
                <a:cs typeface="Times New Roman" pitchFamily="18" charset="0"/>
              </a:rPr>
              <a:t>   </a:t>
            </a:r>
            <a:r>
              <a:rPr lang="id-ID" sz="1400" dirty="0">
                <a:latin typeface="Arial" charset="0"/>
                <a:cs typeface="Times New Roman" pitchFamily="18" charset="0"/>
              </a:rPr>
              <a:t> pelanggaran</a:t>
            </a:r>
            <a:r>
              <a:rPr lang="en-US" sz="1400" dirty="0">
                <a:latin typeface="Arial" charset="0"/>
                <a:cs typeface="Times New Roman" pitchFamily="18" charset="0"/>
              </a:rPr>
              <a:t> </a:t>
            </a:r>
            <a:r>
              <a:rPr lang="id-ID" sz="1400" dirty="0">
                <a:latin typeface="Arial" charset="0"/>
                <a:cs typeface="Times New Roman" pitchFamily="18" charset="0"/>
              </a:rPr>
              <a:t>disiplin yang dilakukan oleh sdr....................,</a:t>
            </a:r>
            <a:endParaRPr lang="en-US" sz="1400" dirty="0">
              <a:latin typeface="Arial" charset="0"/>
              <a:cs typeface="Times New Roman" pitchFamily="18" charset="0"/>
            </a:endParaRPr>
          </a:p>
          <a:p>
            <a:pPr algn="just">
              <a:tabLst>
                <a:tab pos="914400" algn="l"/>
              </a:tabLst>
              <a:defRPr/>
            </a:pPr>
            <a:r>
              <a:rPr lang="en-US" sz="1400" dirty="0">
                <a:latin typeface="Arial" charset="0"/>
                <a:cs typeface="Times New Roman" pitchFamily="18" charset="0"/>
              </a:rPr>
              <a:t>                           </a:t>
            </a:r>
            <a:r>
              <a:rPr lang="id-ID" sz="1400" dirty="0">
                <a:latin typeface="Arial" charset="0"/>
                <a:cs typeface="Times New Roman" pitchFamily="18" charset="0"/>
              </a:rPr>
              <a:t> NIP .................., tanggal...................................,</a:t>
            </a:r>
          </a:p>
          <a:p>
            <a:pPr algn="just">
              <a:tabLst>
                <a:tab pos="914400" algn="l"/>
              </a:tabLst>
              <a:defRPr/>
            </a:pPr>
            <a:r>
              <a:rPr lang="id-ID" sz="1400" dirty="0">
                <a:latin typeface="Arial" charset="0"/>
                <a:cs typeface="Times New Roman" pitchFamily="18" charset="0"/>
              </a:rPr>
              <a:t>                      </a:t>
            </a:r>
            <a:r>
              <a:rPr lang="en-US" sz="1400" dirty="0">
                <a:latin typeface="Arial" charset="0"/>
                <a:cs typeface="Times New Roman" pitchFamily="18" charset="0"/>
              </a:rPr>
              <a:t> </a:t>
            </a:r>
            <a:r>
              <a:rPr lang="id-ID" sz="1400" dirty="0">
                <a:latin typeface="Arial" charset="0"/>
                <a:cs typeface="Times New Roman" pitchFamily="18" charset="0"/>
              </a:rPr>
              <a:t> 2.  ...........................................................................,</a:t>
            </a:r>
          </a:p>
          <a:p>
            <a:pPr algn="just">
              <a:tabLst>
                <a:tab pos="914400" algn="l"/>
              </a:tabLst>
              <a:defRPr/>
            </a:pPr>
            <a:r>
              <a:rPr lang="id-ID" sz="1400" dirty="0">
                <a:latin typeface="Arial" charset="0"/>
                <a:cs typeface="Times New Roman" pitchFamily="18" charset="0"/>
              </a:rPr>
              <a:t>                     </a:t>
            </a:r>
            <a:r>
              <a:rPr lang="en-US" sz="1400" dirty="0">
                <a:latin typeface="Arial" charset="0"/>
                <a:cs typeface="Times New Roman" pitchFamily="18" charset="0"/>
              </a:rPr>
              <a:t> </a:t>
            </a:r>
            <a:r>
              <a:rPr lang="id-ID" sz="1400" dirty="0">
                <a:latin typeface="Arial" charset="0"/>
                <a:cs typeface="Times New Roman" pitchFamily="18" charset="0"/>
              </a:rPr>
              <a:t>  3.  Hasil pemeriksaan tanggal............................................., </a:t>
            </a:r>
          </a:p>
          <a:p>
            <a:pPr algn="just">
              <a:tabLst>
                <a:tab pos="914400" algn="l"/>
              </a:tabLst>
              <a:defRPr/>
            </a:pPr>
            <a:r>
              <a:rPr lang="id-ID" sz="1400" dirty="0">
                <a:latin typeface="Arial" charset="0"/>
                <a:cs typeface="Times New Roman" pitchFamily="18" charset="0"/>
              </a:rPr>
              <a:t> </a:t>
            </a:r>
          </a:p>
          <a:p>
            <a:pPr algn="just">
              <a:tabLst>
                <a:tab pos="914400" algn="l"/>
              </a:tabLst>
              <a:defRPr/>
            </a:pPr>
            <a:r>
              <a:rPr lang="id-ID" sz="1400" dirty="0">
                <a:latin typeface="Arial" charset="0"/>
                <a:cs typeface="Times New Roman" pitchFamily="18" charset="0"/>
              </a:rPr>
              <a:t>Menimban	  :</a:t>
            </a:r>
            <a:r>
              <a:rPr lang="en-US" sz="1400" dirty="0">
                <a:latin typeface="Arial" charset="0"/>
                <a:cs typeface="Times New Roman" pitchFamily="18" charset="0"/>
              </a:rPr>
              <a:t> </a:t>
            </a:r>
            <a:r>
              <a:rPr lang="id-ID" sz="1400" dirty="0">
                <a:latin typeface="Arial" charset="0"/>
                <a:cs typeface="Times New Roman" pitchFamily="18" charset="0"/>
              </a:rPr>
              <a:t>a.Bahwa menuru</a:t>
            </a:r>
            <a:r>
              <a:rPr lang="en-US" sz="1400" dirty="0">
                <a:latin typeface="Arial" charset="0"/>
                <a:cs typeface="Times New Roman" pitchFamily="18" charset="0"/>
              </a:rPr>
              <a:t>t</a:t>
            </a:r>
            <a:r>
              <a:rPr lang="id-ID" sz="1400" dirty="0">
                <a:latin typeface="Arial" charset="0"/>
                <a:cs typeface="Times New Roman" pitchFamily="18" charset="0"/>
              </a:rPr>
              <a:t> hasil pemeriksaan tersebut, Sdr................... </a:t>
            </a:r>
            <a:endParaRPr lang="en-US" sz="1400" dirty="0">
              <a:latin typeface="Arial" charset="0"/>
              <a:cs typeface="Times New Roman" pitchFamily="18" charset="0"/>
            </a:endParaRPr>
          </a:p>
          <a:p>
            <a:pPr algn="just">
              <a:tabLst>
                <a:tab pos="914400" algn="l"/>
              </a:tabLst>
              <a:defRPr/>
            </a:pPr>
            <a:r>
              <a:rPr lang="en-US" sz="1400" dirty="0">
                <a:latin typeface="Arial" charset="0"/>
                <a:cs typeface="Times New Roman" pitchFamily="18" charset="0"/>
              </a:rPr>
              <a:t>                          </a:t>
            </a:r>
            <a:r>
              <a:rPr lang="id-ID" sz="1400" dirty="0">
                <a:latin typeface="Arial" charset="0"/>
                <a:cs typeface="Times New Roman" pitchFamily="18" charset="0"/>
              </a:rPr>
              <a:t>telah melakukan perbuatan berupa .......................;</a:t>
            </a:r>
            <a:r>
              <a:rPr lang="en-US" sz="1400" dirty="0">
                <a:latin typeface="Arial" charset="0"/>
                <a:cs typeface="Times New Roman" pitchFamily="18" charset="0"/>
              </a:rPr>
              <a:t>  </a:t>
            </a:r>
            <a:endParaRPr lang="id-ID" sz="1400" dirty="0">
              <a:latin typeface="Arial" charset="0"/>
              <a:cs typeface="Times New Roman" pitchFamily="18" charset="0"/>
            </a:endParaRPr>
          </a:p>
          <a:p>
            <a:pPr marL="1308100" indent="-1308100" algn="just">
              <a:tabLst>
                <a:tab pos="914400" algn="l"/>
              </a:tabLst>
              <a:defRPr/>
            </a:pPr>
            <a:r>
              <a:rPr lang="id-ID" sz="1400" dirty="0">
                <a:latin typeface="Arial" charset="0"/>
                <a:cs typeface="Times New Roman" pitchFamily="18" charset="0"/>
              </a:rPr>
              <a:t>                       b.bahwa perbuatan tersebut merupakan pelanggaran terhadap ketentuan Pasal   .....angka.....huruf....Peraturan Pemerintah Nomor  53 tahun 2010;</a:t>
            </a:r>
          </a:p>
          <a:p>
            <a:pPr algn="just">
              <a:tabLst>
                <a:tab pos="914400" algn="l"/>
              </a:tabLst>
              <a:defRPr/>
            </a:pPr>
            <a:r>
              <a:rPr lang="en-US" sz="1400" dirty="0">
                <a:latin typeface="Arial" charset="0"/>
                <a:cs typeface="Times New Roman" pitchFamily="18" charset="0"/>
              </a:rPr>
              <a:t> </a:t>
            </a:r>
            <a:r>
              <a:rPr lang="id-ID" sz="1400" dirty="0">
                <a:latin typeface="Arial" charset="0"/>
                <a:cs typeface="Times New Roman" pitchFamily="18" charset="0"/>
              </a:rPr>
              <a:t>                      c. ........................................................................,</a:t>
            </a:r>
          </a:p>
          <a:p>
            <a:pPr marL="1254125" indent="-1254125" algn="just">
              <a:tabLst>
                <a:tab pos="914400" algn="l"/>
              </a:tabLst>
              <a:defRPr/>
            </a:pPr>
            <a:r>
              <a:rPr lang="id-ID" sz="1400" dirty="0">
                <a:latin typeface="Arial" charset="0"/>
                <a:cs typeface="Times New Roman" pitchFamily="18" charset="0"/>
              </a:rPr>
              <a:t>                       d.bahwa untuk menegakkan disiplin, perlu menjatuhkan hukuman disiplin yang setimpal dengan pelanggaran disiplin yang dilakukannya;</a:t>
            </a:r>
          </a:p>
          <a:p>
            <a:pPr marL="1296988" indent="-1296988">
              <a:tabLst>
                <a:tab pos="914400" algn="l"/>
              </a:tabLst>
              <a:defRPr/>
            </a:pPr>
            <a:r>
              <a:rPr lang="id-ID" sz="1400" dirty="0">
                <a:latin typeface="Arial" charset="0"/>
                <a:cs typeface="Times New Roman" pitchFamily="18" charset="0"/>
              </a:rPr>
              <a:t>                       e. bahwa berdasarkan pertimbangan sebagaimana dimaksud dalam huruf a, huruf b,   huruf c,dan huruf d perlu menetapkan keputusan tentang penjatuhan hukuman disiplin teguran lisan;</a:t>
            </a:r>
          </a:p>
        </p:txBody>
      </p:sp>
      <p:sp>
        <p:nvSpPr>
          <p:cNvPr id="26627" name="Rectangle 3"/>
          <p:cNvSpPr>
            <a:spLocks noChangeArrowheads="1"/>
          </p:cNvSpPr>
          <p:nvPr/>
        </p:nvSpPr>
        <p:spPr bwMode="auto">
          <a:xfrm>
            <a:off x="1503363" y="5459760"/>
            <a:ext cx="9144001" cy="1077218"/>
          </a:xfrm>
          <a:prstGeom prst="rect">
            <a:avLst/>
          </a:prstGeom>
          <a:noFill/>
          <a:ln>
            <a:noFill/>
          </a:ln>
          <a:extLst/>
        </p:spPr>
        <p:txBody>
          <a:bodyPr anchor="ctr">
            <a:spAutoFit/>
          </a:bodyPr>
          <a:lstStyle/>
          <a:p>
            <a:pPr marL="1701800" indent="-1701800" algn="just">
              <a:tabLst>
                <a:tab pos="1422400" algn="l"/>
              </a:tabLst>
              <a:defRPr/>
            </a:pPr>
            <a:r>
              <a:rPr lang="id-ID" sz="1400" dirty="0">
                <a:latin typeface="Arial" charset="0"/>
                <a:cs typeface="Times New Roman" pitchFamily="18" charset="0"/>
              </a:rPr>
              <a:t>Mengingat</a:t>
            </a:r>
            <a:r>
              <a:rPr lang="en-US" sz="1400" dirty="0">
                <a:latin typeface="Arial" charset="0"/>
                <a:cs typeface="Times New Roman" pitchFamily="18" charset="0"/>
              </a:rPr>
              <a:t>         </a:t>
            </a:r>
            <a:r>
              <a:rPr lang="id-ID" sz="1400" dirty="0">
                <a:latin typeface="Arial" charset="0"/>
                <a:cs typeface="Times New Roman" pitchFamily="18" charset="0"/>
              </a:rPr>
              <a:t> : 1. </a:t>
            </a:r>
            <a:r>
              <a:rPr lang="id-ID" sz="1200" dirty="0">
                <a:latin typeface="Arial" charset="0"/>
                <a:cs typeface="Times New Roman" pitchFamily="18" charset="0"/>
              </a:rPr>
              <a:t>Undang – Undang </a:t>
            </a:r>
            <a:r>
              <a:rPr lang="id-ID" sz="1200" dirty="0" smtClean="0">
                <a:latin typeface="Arial" charset="0"/>
                <a:cs typeface="Times New Roman" pitchFamily="18" charset="0"/>
              </a:rPr>
              <a:t>Nomor 5 Tahun 2014;</a:t>
            </a:r>
            <a:endParaRPr lang="id-ID" sz="1400" dirty="0">
              <a:latin typeface="Arial" charset="0"/>
              <a:cs typeface="Times New Roman" pitchFamily="18" charset="0"/>
            </a:endParaRPr>
          </a:p>
          <a:p>
            <a:pPr algn="just">
              <a:tabLst>
                <a:tab pos="1422400" algn="l"/>
              </a:tabLst>
              <a:defRPr/>
            </a:pPr>
            <a:r>
              <a:rPr lang="id-ID" sz="1400" dirty="0">
                <a:latin typeface="Arial" charset="0"/>
                <a:cs typeface="Times New Roman" pitchFamily="18" charset="0"/>
              </a:rPr>
              <a:t>                              </a:t>
            </a:r>
            <a:r>
              <a:rPr lang="id-ID" sz="1200" dirty="0">
                <a:latin typeface="Arial" charset="0"/>
                <a:cs typeface="Times New Roman" pitchFamily="18" charset="0"/>
              </a:rPr>
              <a:t>2. Peraturan Pemerintah :</a:t>
            </a:r>
          </a:p>
          <a:p>
            <a:pPr algn="just">
              <a:tabLst>
                <a:tab pos="1422400" algn="l"/>
              </a:tabLst>
              <a:defRPr/>
            </a:pPr>
            <a:r>
              <a:rPr lang="id-ID" sz="1200" dirty="0">
                <a:latin typeface="Arial" charset="0"/>
                <a:cs typeface="Times New Roman" pitchFamily="18" charset="0"/>
              </a:rPr>
              <a:t>    	     a. Nomor </a:t>
            </a:r>
            <a:r>
              <a:rPr lang="id-ID" sz="1200" dirty="0" smtClean="0">
                <a:latin typeface="Arial" charset="0"/>
                <a:cs typeface="Times New Roman" pitchFamily="18" charset="0"/>
              </a:rPr>
              <a:t>11 Tahun 2017;</a:t>
            </a:r>
            <a:endParaRPr lang="id-ID" sz="1200" dirty="0">
              <a:latin typeface="Arial" charset="0"/>
              <a:cs typeface="Times New Roman" pitchFamily="18" charset="0"/>
            </a:endParaRPr>
          </a:p>
          <a:p>
            <a:pPr algn="just">
              <a:tabLst>
                <a:tab pos="1422400" algn="l"/>
              </a:tabLst>
              <a:defRPr/>
            </a:pPr>
            <a:r>
              <a:rPr lang="id-ID" sz="1200" dirty="0">
                <a:latin typeface="Arial" charset="0"/>
                <a:cs typeface="Times New Roman" pitchFamily="18" charset="0"/>
              </a:rPr>
              <a:t>   	     b. Nomor 53 Tahun 2010;</a:t>
            </a:r>
          </a:p>
          <a:p>
            <a:pPr algn="just">
              <a:tabLst>
                <a:tab pos="1422400" algn="l"/>
              </a:tabLst>
              <a:defRPr/>
            </a:pPr>
            <a:r>
              <a:rPr lang="id-ID" sz="1200" dirty="0">
                <a:latin typeface="Arial" charset="0"/>
                <a:cs typeface="Times New Roman" pitchFamily="18" charset="0"/>
              </a:rPr>
              <a:t>           </a:t>
            </a:r>
            <a:r>
              <a:rPr lang="en-US" sz="1200" dirty="0">
                <a:latin typeface="Arial" charset="0"/>
                <a:cs typeface="Times New Roman" pitchFamily="18" charset="0"/>
              </a:rPr>
              <a:t>                 </a:t>
            </a:r>
            <a:r>
              <a:rPr lang="id-ID" sz="1200" dirty="0">
                <a:latin typeface="Arial" charset="0"/>
                <a:cs typeface="Times New Roman" pitchFamily="18" charset="0"/>
              </a:rPr>
              <a:t>      3.Peraturan Kepala Badan Kepegawaian Negara Nomor 21 Tahun 2010;</a:t>
            </a:r>
          </a:p>
        </p:txBody>
      </p:sp>
    </p:spTree>
    <p:extLst>
      <p:ext uri="{BB962C8B-B14F-4D97-AF65-F5344CB8AC3E}">
        <p14:creationId xmlns:p14="http://schemas.microsoft.com/office/powerpoint/2010/main" val="35024663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1665288" y="444017"/>
            <a:ext cx="9002712" cy="6501780"/>
          </a:xfrm>
          <a:prstGeom prst="rect">
            <a:avLst/>
          </a:prstGeom>
          <a:noFill/>
          <a:ln>
            <a:noFill/>
          </a:ln>
          <a:extLst/>
        </p:spPr>
        <p:txBody>
          <a:bodyPr anchor="ctr">
            <a:spAutoFit/>
          </a:bodyPr>
          <a:lstStyle/>
          <a:p>
            <a:pPr indent="457200" algn="ctr">
              <a:tabLst>
                <a:tab pos="1257300" algn="l"/>
              </a:tabLst>
              <a:defRPr/>
            </a:pPr>
            <a:r>
              <a:rPr lang="id-ID" sz="1400" dirty="0">
                <a:latin typeface="Arial" charset="0"/>
                <a:cs typeface="Times New Roman" pitchFamily="18" charset="0"/>
              </a:rPr>
              <a:t>MEMUTUSKAN :</a:t>
            </a:r>
          </a:p>
          <a:p>
            <a:pPr indent="457200" algn="just">
              <a:tabLst>
                <a:tab pos="1257300" algn="l"/>
              </a:tabLst>
              <a:defRPr/>
            </a:pPr>
            <a:r>
              <a:rPr lang="id-ID" sz="1400" dirty="0">
                <a:latin typeface="Arial" charset="0"/>
                <a:cs typeface="Times New Roman" pitchFamily="18" charset="0"/>
              </a:rPr>
              <a:t>Menetapkan,</a:t>
            </a:r>
          </a:p>
          <a:p>
            <a:pPr indent="457200" algn="just">
              <a:tabLst>
                <a:tab pos="1257300" algn="l"/>
              </a:tabLst>
              <a:defRPr/>
            </a:pPr>
            <a:r>
              <a:rPr lang="id-ID" sz="1400" dirty="0">
                <a:latin typeface="Arial" charset="0"/>
                <a:cs typeface="Times New Roman" pitchFamily="18" charset="0"/>
              </a:rPr>
              <a:t>KESATU              : Menjatuhkan hukuman, disiplin berupa</a:t>
            </a:r>
            <a:r>
              <a:rPr lang="en-US" sz="1400" dirty="0">
                <a:latin typeface="Arial" charset="0"/>
                <a:cs typeface="Times New Roman" pitchFamily="18" charset="0"/>
              </a:rPr>
              <a:t> </a:t>
            </a:r>
            <a:r>
              <a:rPr lang="id-ID" sz="1400" dirty="0">
                <a:latin typeface="Arial" charset="0"/>
                <a:cs typeface="Times New Roman" pitchFamily="18" charset="0"/>
              </a:rPr>
              <a:t>hukuman</a:t>
            </a:r>
            <a:r>
              <a:rPr lang="en-US" sz="1400" dirty="0">
                <a:latin typeface="Arial" charset="0"/>
                <a:cs typeface="Times New Roman" pitchFamily="18" charset="0"/>
              </a:rPr>
              <a:t> </a:t>
            </a:r>
            <a:r>
              <a:rPr lang="id-ID" sz="1400" dirty="0">
                <a:latin typeface="Arial" charset="0"/>
                <a:cs typeface="Times New Roman" pitchFamily="18" charset="0"/>
              </a:rPr>
              <a:t>Teguran Lisan kepada: </a:t>
            </a:r>
          </a:p>
          <a:p>
            <a:pPr indent="457200" algn="just">
              <a:tabLst>
                <a:tab pos="1257300" algn="l"/>
              </a:tabLst>
              <a:defRPr/>
            </a:pPr>
            <a:r>
              <a:rPr lang="id-ID" sz="1400" dirty="0">
                <a:latin typeface="Arial" charset="0"/>
                <a:cs typeface="Times New Roman" pitchFamily="18" charset="0"/>
              </a:rPr>
              <a:t>                               Nama	                          : ............................................</a:t>
            </a:r>
          </a:p>
          <a:p>
            <a:pPr indent="457200" algn="just">
              <a:tabLst>
                <a:tab pos="1257300" algn="l"/>
              </a:tabLst>
              <a:defRPr/>
            </a:pPr>
            <a:r>
              <a:rPr lang="id-ID" sz="1400" dirty="0">
                <a:latin typeface="Arial" charset="0"/>
                <a:cs typeface="Times New Roman" pitchFamily="18" charset="0"/>
              </a:rPr>
              <a:t>                               NIP	                 	        : ............................................</a:t>
            </a:r>
          </a:p>
          <a:p>
            <a:pPr indent="457200" algn="just">
              <a:tabLst>
                <a:tab pos="1257300" algn="l"/>
              </a:tabLst>
              <a:defRPr/>
            </a:pPr>
            <a:r>
              <a:rPr lang="id-ID" sz="1400" dirty="0">
                <a:latin typeface="Arial" charset="0"/>
                <a:cs typeface="Times New Roman" pitchFamily="18" charset="0"/>
              </a:rPr>
              <a:t>                               Pangkat/Golongan Ruang : ............................................ </a:t>
            </a:r>
          </a:p>
          <a:p>
            <a:pPr indent="457200" algn="just">
              <a:tabLst>
                <a:tab pos="1257300" algn="l"/>
              </a:tabLst>
              <a:defRPr/>
            </a:pPr>
            <a:r>
              <a:rPr lang="id-ID" sz="1400" dirty="0">
                <a:latin typeface="Arial" charset="0"/>
                <a:cs typeface="Times New Roman" pitchFamily="18" charset="0"/>
              </a:rPr>
              <a:t>                               Jabatan		       : ............................................                                         </a:t>
            </a:r>
          </a:p>
          <a:p>
            <a:pPr indent="457200" algn="just">
              <a:tabLst>
                <a:tab pos="1257300" algn="l"/>
              </a:tabLst>
              <a:defRPr/>
            </a:pPr>
            <a:r>
              <a:rPr lang="id-ID" sz="1400" dirty="0">
                <a:latin typeface="Arial" charset="0"/>
                <a:cs typeface="Times New Roman" pitchFamily="18" charset="0"/>
              </a:rPr>
              <a:t>                               Unit Kerja 	      : ............................................</a:t>
            </a:r>
          </a:p>
          <a:p>
            <a:pPr indent="457200" algn="just">
              <a:tabLst>
                <a:tab pos="1257300" algn="l"/>
              </a:tabLst>
              <a:defRPr/>
            </a:pPr>
            <a:endParaRPr lang="id-ID" sz="1050" dirty="0">
              <a:latin typeface="Arial" charset="0"/>
              <a:cs typeface="Times New Roman" pitchFamily="18" charset="0"/>
            </a:endParaRPr>
          </a:p>
          <a:p>
            <a:pPr marL="1881188" algn="just">
              <a:tabLst>
                <a:tab pos="1257300" algn="l"/>
              </a:tabLst>
              <a:defRPr/>
            </a:pPr>
            <a:r>
              <a:rPr lang="id-ID" sz="1400" dirty="0">
                <a:latin typeface="Arial" charset="0"/>
                <a:cs typeface="Times New Roman" pitchFamily="18" charset="0"/>
              </a:rPr>
              <a:t>karena yang bersangkutan pada tanggal...............telah </a:t>
            </a:r>
            <a:r>
              <a:rPr lang="id-ID" sz="1400" dirty="0" smtClean="0">
                <a:latin typeface="Arial" charset="0"/>
                <a:cs typeface="Times New Roman" pitchFamily="18" charset="0"/>
              </a:rPr>
              <a:t>melakukan pelanggaran disiplin berupa tidak masuk kerja dan menaati ketentuan jam kerja tanpa alasan yang sah Selama ...... Terus menerus/ berselang.........  (* jika perbuatan meinggalkan tugas perbuatan tersebut </a:t>
            </a:r>
            <a:r>
              <a:rPr lang="id-ID" sz="1400" dirty="0">
                <a:latin typeface="Arial" charset="0"/>
                <a:cs typeface="Times New Roman" pitchFamily="18" charset="0"/>
              </a:rPr>
              <a:t>melanggar ketentuan Pasal......angka.......huruf.......peraturan pemerintah Nomor 53  Tahun 2010.  </a:t>
            </a:r>
          </a:p>
          <a:p>
            <a:pPr indent="457200">
              <a:tabLst>
                <a:tab pos="1257300" algn="l"/>
              </a:tabLst>
              <a:defRPr/>
            </a:pPr>
            <a:r>
              <a:rPr lang="id-ID" sz="1400" dirty="0">
                <a:latin typeface="Arial" charset="0"/>
                <a:cs typeface="Times New Roman" pitchFamily="18" charset="0"/>
              </a:rPr>
              <a:t>	</a:t>
            </a:r>
          </a:p>
          <a:p>
            <a:pPr indent="457200" algn="just">
              <a:tabLst>
                <a:tab pos="1257300" algn="l"/>
              </a:tabLst>
              <a:defRPr/>
            </a:pPr>
            <a:r>
              <a:rPr lang="id-ID" sz="1400" dirty="0">
                <a:latin typeface="Arial" charset="0"/>
                <a:cs typeface="Times New Roman" pitchFamily="18" charset="0"/>
              </a:rPr>
              <a:t>KEDUA	 :  Keputusan ini mulai berlaku sejak tanggal ditetapkan.</a:t>
            </a:r>
          </a:p>
          <a:p>
            <a:pPr marL="1435100" indent="-977900" algn="just">
              <a:tabLst>
                <a:tab pos="1257300" algn="l"/>
              </a:tabLst>
              <a:defRPr/>
            </a:pPr>
            <a:r>
              <a:rPr lang="id-ID" sz="1400" dirty="0">
                <a:latin typeface="Arial" charset="0"/>
                <a:cs typeface="Times New Roman" pitchFamily="18" charset="0"/>
              </a:rPr>
              <a:t>KETIGA  : Keputusan ini disampaikan kepada yang bersangkutan untuk dilaksanakan sebagaimana mestinya.</a:t>
            </a:r>
          </a:p>
          <a:p>
            <a:pPr indent="457200">
              <a:tabLst>
                <a:tab pos="1257300" algn="l"/>
              </a:tabLst>
              <a:defRPr/>
            </a:pPr>
            <a:r>
              <a:rPr lang="id-ID" sz="1400" dirty="0">
                <a:latin typeface="Arial" charset="0"/>
                <a:cs typeface="Times New Roman" pitchFamily="18" charset="0"/>
              </a:rPr>
              <a:t>                                                                                                              								Ditetapkan di :  </a:t>
            </a:r>
          </a:p>
          <a:p>
            <a:pPr indent="457200">
              <a:tabLst>
                <a:tab pos="1257300" algn="l"/>
              </a:tabLst>
              <a:defRPr/>
            </a:pPr>
            <a:r>
              <a:rPr lang="id-ID" sz="1400" dirty="0">
                <a:latin typeface="Arial" charset="0"/>
                <a:cs typeface="Times New Roman" pitchFamily="18" charset="0"/>
              </a:rPr>
              <a:t>		 			pada tanggal:   </a:t>
            </a:r>
          </a:p>
          <a:p>
            <a:pPr indent="457200">
              <a:tabLst>
                <a:tab pos="1257300" algn="l"/>
              </a:tabLst>
              <a:defRPr/>
            </a:pPr>
            <a:r>
              <a:rPr lang="id-ID" sz="1400" dirty="0">
                <a:latin typeface="Arial" charset="0"/>
                <a:cs typeface="Times New Roman" pitchFamily="18" charset="0"/>
              </a:rPr>
              <a:t>                                                                                                                                            	                                                                    					......................................*)</a:t>
            </a:r>
          </a:p>
          <a:p>
            <a:pPr indent="457200" algn="r">
              <a:tabLst>
                <a:tab pos="1257300" algn="l"/>
              </a:tabLst>
              <a:defRPr/>
            </a:pPr>
            <a:endParaRPr lang="id-ID" sz="1400" dirty="0">
              <a:latin typeface="Arial" charset="0"/>
              <a:cs typeface="Times New Roman" pitchFamily="18" charset="0"/>
            </a:endParaRPr>
          </a:p>
          <a:p>
            <a:pPr indent="457200">
              <a:tabLst>
                <a:tab pos="1257300" algn="l"/>
              </a:tabLst>
              <a:defRPr/>
            </a:pPr>
            <a:r>
              <a:rPr lang="id-ID" sz="1400" dirty="0">
                <a:latin typeface="Arial" charset="0"/>
                <a:cs typeface="Times New Roman" pitchFamily="18" charset="0"/>
              </a:rPr>
              <a:t>		                   		Nama................................</a:t>
            </a:r>
          </a:p>
          <a:p>
            <a:pPr indent="457200">
              <a:tabLst>
                <a:tab pos="1257300" algn="l"/>
              </a:tabLst>
              <a:defRPr/>
            </a:pPr>
            <a:r>
              <a:rPr lang="id-ID" sz="1400" dirty="0">
                <a:latin typeface="Arial" charset="0"/>
                <a:cs typeface="Times New Roman" pitchFamily="18" charset="0"/>
              </a:rPr>
              <a:t>		                                                        NIP    ...............................</a:t>
            </a:r>
          </a:p>
          <a:p>
            <a:pPr indent="457200">
              <a:tabLst>
                <a:tab pos="1257300" algn="l"/>
              </a:tabLst>
              <a:defRPr/>
            </a:pPr>
            <a:r>
              <a:rPr lang="id-ID" sz="800" dirty="0">
                <a:latin typeface="Arial" charset="0"/>
                <a:cs typeface="Times New Roman" pitchFamily="18" charset="0"/>
              </a:rPr>
              <a:t>Tembusan:</a:t>
            </a:r>
          </a:p>
          <a:p>
            <a:pPr indent="457200">
              <a:tabLst>
                <a:tab pos="1257300" algn="l"/>
              </a:tabLst>
              <a:defRPr/>
            </a:pPr>
            <a:r>
              <a:rPr lang="id-ID" sz="800" dirty="0">
                <a:latin typeface="Arial" charset="0"/>
                <a:cs typeface="Times New Roman" pitchFamily="18" charset="0"/>
              </a:rPr>
              <a:t>1........................</a:t>
            </a:r>
          </a:p>
          <a:p>
            <a:pPr indent="457200">
              <a:tabLst>
                <a:tab pos="1257300" algn="l"/>
              </a:tabLst>
              <a:defRPr/>
            </a:pPr>
            <a:r>
              <a:rPr lang="id-ID" sz="800" dirty="0">
                <a:latin typeface="Arial" charset="0"/>
                <a:cs typeface="Times New Roman" pitchFamily="18" charset="0"/>
              </a:rPr>
              <a:t>2 Deputi Bidang Informasi Kepegawaian Badan Kepegawaian Negara di Jakarta</a:t>
            </a:r>
          </a:p>
          <a:p>
            <a:pPr indent="457200">
              <a:tabLst>
                <a:tab pos="1257300" algn="l"/>
              </a:tabLst>
              <a:defRPr/>
            </a:pPr>
            <a:r>
              <a:rPr lang="id-ID" sz="800" dirty="0">
                <a:latin typeface="Arial" charset="0"/>
                <a:cs typeface="Times New Roman" pitchFamily="18" charset="0"/>
              </a:rPr>
              <a:t>3. Pejabat lain yang dianggap perlu </a:t>
            </a:r>
          </a:p>
          <a:p>
            <a:pPr indent="457200">
              <a:tabLst>
                <a:tab pos="1257300" algn="l"/>
              </a:tabLst>
              <a:defRPr/>
            </a:pPr>
            <a:endParaRPr lang="id-ID" sz="800" dirty="0">
              <a:latin typeface="Arial" charset="0"/>
              <a:cs typeface="Times New Roman" pitchFamily="18" charset="0"/>
            </a:endParaRPr>
          </a:p>
          <a:p>
            <a:pPr indent="457200">
              <a:tabLst>
                <a:tab pos="1257300" algn="l"/>
              </a:tabLst>
              <a:defRPr/>
            </a:pPr>
            <a:r>
              <a:rPr lang="id-ID" sz="800" dirty="0">
                <a:latin typeface="Arial" charset="0"/>
                <a:cs typeface="Times New Roman" pitchFamily="18" charset="0"/>
              </a:rPr>
              <a:t>*) Tulislah nama jabatan dari pejabat yang berwenang menghukum</a:t>
            </a:r>
          </a:p>
          <a:p>
            <a:pPr indent="457200">
              <a:tabLst>
                <a:tab pos="1257300" algn="l"/>
              </a:tabLst>
              <a:defRPr/>
            </a:pPr>
            <a:r>
              <a:rPr lang="id-ID" sz="800" dirty="0">
                <a:latin typeface="Arial" charset="0"/>
                <a:cs typeface="Times New Roman" pitchFamily="18" charset="0"/>
              </a:rPr>
              <a:t>**) Disesuaikan dengan kondisi/kasusnya</a:t>
            </a:r>
          </a:p>
        </p:txBody>
      </p:sp>
    </p:spTree>
    <p:extLst>
      <p:ext uri="{BB962C8B-B14F-4D97-AF65-F5344CB8AC3E}">
        <p14:creationId xmlns:p14="http://schemas.microsoft.com/office/powerpoint/2010/main" val="33422567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847850" y="223838"/>
            <a:ext cx="8413750" cy="5048250"/>
          </a:xfrm>
          <a:prstGeom prst="rect">
            <a:avLst/>
          </a:prstGeom>
          <a:noFill/>
          <a:ln>
            <a:noFill/>
          </a:ln>
          <a:extLst/>
        </p:spPr>
        <p:txBody>
          <a:bodyPr anchor="ctr">
            <a:spAutoFit/>
          </a:bodyPr>
          <a:lstStyle/>
          <a:p>
            <a:pPr algn="just">
              <a:tabLst>
                <a:tab pos="914400" algn="l"/>
              </a:tabLst>
              <a:defRPr/>
            </a:pPr>
            <a:r>
              <a:rPr lang="id-ID" sz="1400" b="1" dirty="0">
                <a:latin typeface="Arial" charset="0"/>
                <a:cs typeface="Times New Roman" pitchFamily="18" charset="0"/>
              </a:rPr>
              <a:t>contoh</a:t>
            </a:r>
            <a:endParaRPr lang="id-ID" sz="1400" dirty="0">
              <a:latin typeface="Arial" charset="0"/>
              <a:cs typeface="Times New Roman" pitchFamily="18" charset="0"/>
            </a:endParaRPr>
          </a:p>
          <a:p>
            <a:pPr algn="just">
              <a:tabLst>
                <a:tab pos="914400" algn="l"/>
              </a:tabLst>
              <a:defRPr/>
            </a:pPr>
            <a:r>
              <a:rPr lang="id-ID" sz="1400" b="1" dirty="0">
                <a:latin typeface="Arial" charset="0"/>
                <a:cs typeface="Times New Roman" pitchFamily="18" charset="0"/>
              </a:rPr>
              <a:t>Keputusan Hukuman  Disipli</a:t>
            </a:r>
            <a:r>
              <a:rPr lang="en-US" sz="1400" b="1" dirty="0">
                <a:latin typeface="Arial" charset="0"/>
                <a:cs typeface="Times New Roman" pitchFamily="18" charset="0"/>
              </a:rPr>
              <a:t>n</a:t>
            </a:r>
            <a:r>
              <a:rPr lang="id-ID" sz="1400" b="1" dirty="0">
                <a:latin typeface="Arial" charset="0"/>
                <a:cs typeface="Times New Roman" pitchFamily="18" charset="0"/>
              </a:rPr>
              <a:t> Teguran Tertulis </a:t>
            </a:r>
            <a:endParaRPr lang="id-ID" sz="1400" dirty="0">
              <a:latin typeface="Arial" charset="0"/>
              <a:cs typeface="Times New Roman" pitchFamily="18" charset="0"/>
            </a:endParaRPr>
          </a:p>
          <a:p>
            <a:pPr algn="ctr">
              <a:tabLst>
                <a:tab pos="914400" algn="l"/>
              </a:tabLst>
              <a:defRPr/>
            </a:pPr>
            <a:r>
              <a:rPr lang="id-ID" sz="1400" b="1" dirty="0">
                <a:latin typeface="Arial" charset="0"/>
                <a:cs typeface="Times New Roman" pitchFamily="18" charset="0"/>
              </a:rPr>
              <a:t>RAHASIA</a:t>
            </a:r>
            <a:endParaRPr lang="id-ID" sz="1400" dirty="0">
              <a:latin typeface="Arial" charset="0"/>
              <a:cs typeface="Times New Roman" pitchFamily="18" charset="0"/>
            </a:endParaRPr>
          </a:p>
          <a:p>
            <a:pPr algn="ctr">
              <a:tabLst>
                <a:tab pos="914400" algn="l"/>
              </a:tabLst>
              <a:defRPr/>
            </a:pPr>
            <a:r>
              <a:rPr lang="id-ID" sz="1400" b="1" dirty="0">
                <a:latin typeface="Arial" charset="0"/>
                <a:cs typeface="Times New Roman" pitchFamily="18" charset="0"/>
              </a:rPr>
              <a:t>KEPUTUSAN.......................................................</a:t>
            </a:r>
            <a:endParaRPr lang="id-ID" sz="1400" dirty="0">
              <a:latin typeface="Arial" charset="0"/>
              <a:cs typeface="Times New Roman" pitchFamily="18" charset="0"/>
            </a:endParaRPr>
          </a:p>
          <a:p>
            <a:pPr algn="ctr">
              <a:tabLst>
                <a:tab pos="914400" algn="l"/>
              </a:tabLst>
              <a:defRPr/>
            </a:pPr>
            <a:r>
              <a:rPr lang="id-ID" sz="1400" b="1" dirty="0">
                <a:latin typeface="Arial" charset="0"/>
                <a:cs typeface="Times New Roman" pitchFamily="18" charset="0"/>
              </a:rPr>
              <a:t>NOMOR :</a:t>
            </a:r>
            <a:r>
              <a:rPr lang="id-ID" sz="1400" dirty="0">
                <a:latin typeface="Arial" charset="0"/>
                <a:cs typeface="Times New Roman" pitchFamily="18" charset="0"/>
              </a:rPr>
              <a:t> ................................................</a:t>
            </a:r>
          </a:p>
          <a:p>
            <a:pPr algn="ctr">
              <a:tabLst>
                <a:tab pos="914400" algn="l"/>
              </a:tabLst>
              <a:defRPr/>
            </a:pPr>
            <a:r>
              <a:rPr lang="id-ID" sz="1400" dirty="0">
                <a:latin typeface="Arial" charset="0"/>
                <a:cs typeface="Times New Roman" pitchFamily="18" charset="0"/>
              </a:rPr>
              <a:t>DENGAN RAHMAT TUHAN YANG MAHA ESA</a:t>
            </a:r>
          </a:p>
          <a:p>
            <a:pPr algn="ctr">
              <a:tabLst>
                <a:tab pos="914400" algn="l"/>
              </a:tabLst>
              <a:defRPr/>
            </a:pPr>
            <a:r>
              <a:rPr lang="id-ID" sz="1400" dirty="0">
                <a:latin typeface="Arial" charset="0"/>
                <a:cs typeface="Times New Roman" pitchFamily="18" charset="0"/>
              </a:rPr>
              <a:t>.................................................................*)</a:t>
            </a:r>
          </a:p>
          <a:p>
            <a:pPr algn="ctr">
              <a:tabLst>
                <a:tab pos="914400" algn="l"/>
              </a:tabLst>
              <a:defRPr/>
            </a:pPr>
            <a:endParaRPr lang="id-ID" sz="1400" dirty="0">
              <a:latin typeface="Arial" charset="0"/>
              <a:cs typeface="Times New Roman" pitchFamily="18" charset="0"/>
            </a:endParaRPr>
          </a:p>
          <a:p>
            <a:pPr marL="1797050" indent="-1797050">
              <a:defRPr/>
            </a:pPr>
            <a:r>
              <a:rPr lang="id-ID" sz="1400" dirty="0">
                <a:latin typeface="Arial" charset="0"/>
                <a:cs typeface="Times New Roman" pitchFamily="18" charset="0"/>
              </a:rPr>
              <a:t>Membaca             :  1. Laporan **)dari............tanggal......................tentang  pelanggaran</a:t>
            </a:r>
            <a:r>
              <a:rPr lang="en-US" sz="1400" dirty="0">
                <a:latin typeface="Arial" charset="0"/>
                <a:cs typeface="Times New Roman" pitchFamily="18" charset="0"/>
              </a:rPr>
              <a:t> </a:t>
            </a:r>
            <a:r>
              <a:rPr lang="id-ID" sz="1400" dirty="0">
                <a:latin typeface="Arial" charset="0"/>
                <a:cs typeface="Times New Roman" pitchFamily="18" charset="0"/>
              </a:rPr>
              <a:t>disiplin yang dilakukan oleh Sdr...................,</a:t>
            </a:r>
            <a:r>
              <a:rPr lang="en-US" sz="1400" dirty="0">
                <a:latin typeface="Arial" charset="0"/>
                <a:cs typeface="Times New Roman" pitchFamily="18" charset="0"/>
              </a:rPr>
              <a:t> </a:t>
            </a:r>
            <a:r>
              <a:rPr lang="id-ID" sz="1400" dirty="0">
                <a:latin typeface="Arial" charset="0"/>
                <a:cs typeface="Times New Roman" pitchFamily="18" charset="0"/>
              </a:rPr>
              <a:t>NIP ................., tanggal.............;</a:t>
            </a:r>
          </a:p>
          <a:p>
            <a:pPr>
              <a:tabLst>
                <a:tab pos="914400" algn="l"/>
              </a:tabLst>
              <a:defRPr/>
            </a:pPr>
            <a:r>
              <a:rPr lang="id-ID" sz="1400" dirty="0">
                <a:latin typeface="Arial" charset="0"/>
                <a:cs typeface="Times New Roman" pitchFamily="18" charset="0"/>
              </a:rPr>
              <a:t>                                2.  ...........................................................................;</a:t>
            </a:r>
          </a:p>
          <a:p>
            <a:pPr>
              <a:tabLst>
                <a:tab pos="914400" algn="l"/>
              </a:tabLst>
              <a:defRPr/>
            </a:pPr>
            <a:r>
              <a:rPr lang="id-ID" sz="1400" dirty="0">
                <a:latin typeface="Arial" charset="0"/>
                <a:cs typeface="Times New Roman" pitchFamily="18" charset="0"/>
              </a:rPr>
              <a:t>                           </a:t>
            </a:r>
            <a:r>
              <a:rPr lang="en-US" sz="1400" dirty="0">
                <a:latin typeface="Arial" charset="0"/>
                <a:cs typeface="Times New Roman" pitchFamily="18" charset="0"/>
              </a:rPr>
              <a:t> </a:t>
            </a:r>
            <a:r>
              <a:rPr lang="id-ID" sz="1400" dirty="0">
                <a:latin typeface="Arial" charset="0"/>
                <a:cs typeface="Times New Roman" pitchFamily="18" charset="0"/>
              </a:rPr>
              <a:t>    3.  Hasil pemeriksaan tanggal................................;</a:t>
            </a:r>
          </a:p>
          <a:p>
            <a:pPr>
              <a:tabLst>
                <a:tab pos="914400" algn="l"/>
              </a:tabLst>
              <a:defRPr/>
            </a:pPr>
            <a:r>
              <a:rPr lang="id-ID" sz="1400" dirty="0">
                <a:latin typeface="Arial" charset="0"/>
                <a:cs typeface="Times New Roman" pitchFamily="18" charset="0"/>
              </a:rPr>
              <a:t> </a:t>
            </a:r>
          </a:p>
          <a:p>
            <a:pPr marL="1797050" indent="-1797050">
              <a:tabLst>
                <a:tab pos="914400" algn="l"/>
              </a:tabLst>
              <a:defRPr/>
            </a:pPr>
            <a:r>
              <a:rPr lang="id-ID" sz="1400" dirty="0">
                <a:latin typeface="Arial" charset="0"/>
                <a:cs typeface="Times New Roman" pitchFamily="18" charset="0"/>
              </a:rPr>
              <a:t>Menimban </a:t>
            </a:r>
            <a:r>
              <a:rPr lang="en-US" sz="1400" dirty="0">
                <a:latin typeface="Arial" charset="0"/>
                <a:cs typeface="Times New Roman" pitchFamily="18" charset="0"/>
              </a:rPr>
              <a:t>        </a:t>
            </a:r>
            <a:r>
              <a:rPr lang="id-ID" sz="1400" dirty="0">
                <a:latin typeface="Arial" charset="0"/>
                <a:cs typeface="Times New Roman" pitchFamily="18" charset="0"/>
              </a:rPr>
              <a:t>    :</a:t>
            </a:r>
            <a:r>
              <a:rPr lang="en-US" sz="1400" dirty="0">
                <a:latin typeface="Arial" charset="0"/>
                <a:cs typeface="Times New Roman" pitchFamily="18" charset="0"/>
              </a:rPr>
              <a:t> </a:t>
            </a:r>
            <a:r>
              <a:rPr lang="id-ID" sz="1400" dirty="0">
                <a:latin typeface="Arial" charset="0"/>
                <a:cs typeface="Times New Roman" pitchFamily="18" charset="0"/>
              </a:rPr>
              <a:t>a. Bahwa menuru</a:t>
            </a:r>
            <a:r>
              <a:rPr lang="en-US" sz="1400" dirty="0">
                <a:latin typeface="Arial" charset="0"/>
                <a:cs typeface="Times New Roman" pitchFamily="18" charset="0"/>
              </a:rPr>
              <a:t>t</a:t>
            </a:r>
            <a:r>
              <a:rPr lang="id-ID" sz="1400" dirty="0">
                <a:latin typeface="Arial" charset="0"/>
                <a:cs typeface="Times New Roman" pitchFamily="18" charset="0"/>
              </a:rPr>
              <a:t> hasil pemeriksaan tersebut, Sdr....................... telah melakukan perbuatan berupa .......................;</a:t>
            </a:r>
            <a:r>
              <a:rPr lang="en-US" sz="1400" dirty="0">
                <a:latin typeface="Arial" charset="0"/>
                <a:cs typeface="Times New Roman" pitchFamily="18" charset="0"/>
              </a:rPr>
              <a:t>  </a:t>
            </a:r>
            <a:endParaRPr lang="id-ID" sz="1400" dirty="0">
              <a:latin typeface="Arial" charset="0"/>
              <a:cs typeface="Times New Roman" pitchFamily="18" charset="0"/>
            </a:endParaRPr>
          </a:p>
          <a:p>
            <a:pPr marL="1701800" indent="-180975">
              <a:tabLst>
                <a:tab pos="914400" algn="l"/>
              </a:tabLst>
              <a:defRPr/>
            </a:pPr>
            <a:r>
              <a:rPr lang="id-ID" sz="1400" dirty="0">
                <a:latin typeface="Arial" charset="0"/>
                <a:cs typeface="Times New Roman" pitchFamily="18" charset="0"/>
              </a:rPr>
              <a:t>b. bahwa perbuatan tersebut merupakan pelanggaran terhadap ketentuan Pasal...angka.....huruf....  Peraturan Pemerintah Nomor  53 tahun 2010;</a:t>
            </a:r>
          </a:p>
          <a:p>
            <a:pPr>
              <a:tabLst>
                <a:tab pos="914400" algn="l"/>
              </a:tabLst>
              <a:defRPr/>
            </a:pPr>
            <a:r>
              <a:rPr lang="en-US" sz="1400" dirty="0">
                <a:latin typeface="Arial" charset="0"/>
                <a:cs typeface="Times New Roman" pitchFamily="18" charset="0"/>
              </a:rPr>
              <a:t> </a:t>
            </a:r>
            <a:r>
              <a:rPr lang="id-ID" sz="1400" dirty="0">
                <a:latin typeface="Arial" charset="0"/>
                <a:cs typeface="Times New Roman" pitchFamily="18" charset="0"/>
              </a:rPr>
              <a:t>                              c.  ........................................................................,</a:t>
            </a:r>
          </a:p>
          <a:p>
            <a:pPr marL="1711325" indent="-1711325">
              <a:tabLst>
                <a:tab pos="914400" algn="l"/>
              </a:tabLst>
              <a:defRPr/>
            </a:pPr>
            <a:r>
              <a:rPr lang="id-ID" sz="1400" dirty="0">
                <a:latin typeface="Arial" charset="0"/>
                <a:cs typeface="Times New Roman" pitchFamily="18" charset="0"/>
              </a:rPr>
              <a:t>                               d.  bahwa untuk menegakkan disiplin, perlu menjatuhkan hukuman disiplin yang setimpal dengan pelanggaran disiplin yang dilakukannya;</a:t>
            </a:r>
          </a:p>
          <a:p>
            <a:pPr>
              <a:tabLst>
                <a:tab pos="914400" algn="l"/>
              </a:tabLst>
              <a:defRPr/>
            </a:pPr>
            <a:r>
              <a:rPr lang="id-ID" sz="1400" dirty="0">
                <a:latin typeface="Arial" charset="0"/>
                <a:cs typeface="Times New Roman" pitchFamily="18" charset="0"/>
              </a:rPr>
              <a:t>                               e. bahwa berdasarkan pertimbangan sebagaimana dimaksud dalam huruf a,                    </a:t>
            </a:r>
          </a:p>
          <a:p>
            <a:pPr>
              <a:tabLst>
                <a:tab pos="914400" algn="l"/>
              </a:tabLst>
              <a:defRPr/>
            </a:pPr>
            <a:r>
              <a:rPr lang="id-ID" sz="1400" dirty="0">
                <a:latin typeface="Arial" charset="0"/>
                <a:cs typeface="Times New Roman" pitchFamily="18" charset="0"/>
              </a:rPr>
              <a:t>                                   huruf b, huruf c, dan huruf d perlu menetapkan keputusan tentang Penjatuhan </a:t>
            </a:r>
            <a:r>
              <a:rPr lang="en-US" sz="1400" dirty="0">
                <a:latin typeface="Arial" charset="0"/>
                <a:cs typeface="Times New Roman" pitchFamily="18" charset="0"/>
              </a:rPr>
              <a:t>     </a:t>
            </a:r>
          </a:p>
          <a:p>
            <a:pPr>
              <a:tabLst>
                <a:tab pos="914400" algn="l"/>
              </a:tabLst>
              <a:defRPr/>
            </a:pPr>
            <a:r>
              <a:rPr lang="en-US" sz="1400" dirty="0">
                <a:latin typeface="Arial" charset="0"/>
                <a:cs typeface="Times New Roman" pitchFamily="18" charset="0"/>
              </a:rPr>
              <a:t>                               </a:t>
            </a:r>
            <a:r>
              <a:rPr lang="id-ID" sz="1400" dirty="0">
                <a:latin typeface="Arial" charset="0"/>
                <a:cs typeface="Times New Roman" pitchFamily="18" charset="0"/>
              </a:rPr>
              <a:t>    Hukuman Disiplin Teguran Lisan;</a:t>
            </a:r>
          </a:p>
        </p:txBody>
      </p:sp>
      <p:sp>
        <p:nvSpPr>
          <p:cNvPr id="28675" name="Rectangle 3"/>
          <p:cNvSpPr>
            <a:spLocks noChangeArrowheads="1"/>
          </p:cNvSpPr>
          <p:nvPr/>
        </p:nvSpPr>
        <p:spPr bwMode="auto">
          <a:xfrm>
            <a:off x="1714500" y="5373688"/>
            <a:ext cx="89535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tabLst>
                <a:tab pos="1422400" algn="l"/>
              </a:tabLst>
              <a:defRPr>
                <a:solidFill>
                  <a:schemeClr val="tx1"/>
                </a:solidFill>
                <a:latin typeface="Arial" panose="020B0604020202020204" pitchFamily="34" charset="0"/>
                <a:cs typeface="Arial" panose="020B0604020202020204" pitchFamily="34" charset="0"/>
              </a:defRPr>
            </a:lvl1pPr>
            <a:lvl2pPr marL="742950" indent="-285750">
              <a:tabLst>
                <a:tab pos="1422400" algn="l"/>
              </a:tabLst>
              <a:defRPr>
                <a:solidFill>
                  <a:schemeClr val="tx1"/>
                </a:solidFill>
                <a:latin typeface="Arial" panose="020B0604020202020204" pitchFamily="34" charset="0"/>
                <a:cs typeface="Arial" panose="020B0604020202020204" pitchFamily="34" charset="0"/>
              </a:defRPr>
            </a:lvl2pPr>
            <a:lvl3pPr marL="1143000" indent="-228600">
              <a:tabLst>
                <a:tab pos="1422400" algn="l"/>
              </a:tabLst>
              <a:defRPr>
                <a:solidFill>
                  <a:schemeClr val="tx1"/>
                </a:solidFill>
                <a:latin typeface="Arial" panose="020B0604020202020204" pitchFamily="34" charset="0"/>
                <a:cs typeface="Arial" panose="020B0604020202020204" pitchFamily="34" charset="0"/>
              </a:defRPr>
            </a:lvl3pPr>
            <a:lvl4pPr marL="1600200" indent="-228600">
              <a:tabLst>
                <a:tab pos="1422400" algn="l"/>
              </a:tabLst>
              <a:defRPr>
                <a:solidFill>
                  <a:schemeClr val="tx1"/>
                </a:solidFill>
                <a:latin typeface="Arial" panose="020B0604020202020204" pitchFamily="34" charset="0"/>
                <a:cs typeface="Arial" panose="020B0604020202020204" pitchFamily="34" charset="0"/>
              </a:defRPr>
            </a:lvl4pPr>
            <a:lvl5pPr marL="2057400" indent="-228600">
              <a:tabLst>
                <a:tab pos="14224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4224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4224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4224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422400" algn="l"/>
              </a:tabLst>
              <a:defRPr>
                <a:solidFill>
                  <a:schemeClr val="tx1"/>
                </a:solidFill>
                <a:latin typeface="Arial" panose="020B0604020202020204" pitchFamily="34" charset="0"/>
                <a:cs typeface="Arial" panose="020B0604020202020204" pitchFamily="34" charset="0"/>
              </a:defRPr>
            </a:lvl9pPr>
          </a:lstStyle>
          <a:p>
            <a:pPr algn="just" eaLnBrk="1" hangingPunct="1"/>
            <a:r>
              <a:rPr lang="id-ID" altLang="id-ID" sz="1400">
                <a:cs typeface="Times New Roman" panose="02020603050405020304" pitchFamily="18" charset="0"/>
              </a:rPr>
              <a:t>Mengingat</a:t>
            </a:r>
            <a:r>
              <a:rPr lang="en-US" altLang="id-ID" sz="1400">
                <a:cs typeface="Times New Roman" panose="02020603050405020304" pitchFamily="18" charset="0"/>
              </a:rPr>
              <a:t>         </a:t>
            </a:r>
            <a:r>
              <a:rPr lang="id-ID" altLang="id-ID" sz="1400">
                <a:cs typeface="Times New Roman" panose="02020603050405020304" pitchFamily="18" charset="0"/>
              </a:rPr>
              <a:t> : 1. Undang – Undang Nomor 8 Tahun 1974  sebagaiman  telah diubah dengan </a:t>
            </a:r>
          </a:p>
          <a:p>
            <a:pPr algn="just" eaLnBrk="1" hangingPunct="1"/>
            <a:r>
              <a:rPr lang="id-ID" altLang="id-ID" sz="1400">
                <a:cs typeface="Times New Roman" panose="02020603050405020304" pitchFamily="18" charset="0"/>
              </a:rPr>
              <a:t>	    Undang-undangNomor 43 Tahun 1999;</a:t>
            </a:r>
          </a:p>
          <a:p>
            <a:pPr algn="just"/>
            <a:r>
              <a:rPr lang="id-ID" altLang="id-ID" sz="1400">
                <a:cs typeface="Times New Roman" panose="02020603050405020304" pitchFamily="18" charset="0"/>
              </a:rPr>
              <a:t>                             2. Peraturan Pemerintah :</a:t>
            </a:r>
          </a:p>
          <a:p>
            <a:pPr algn="just"/>
            <a:r>
              <a:rPr lang="id-ID" altLang="id-ID" sz="1400">
                <a:cs typeface="Times New Roman" panose="02020603050405020304" pitchFamily="18" charset="0"/>
              </a:rPr>
              <a:t>    	    a. Nomor 9 Tahun 2003;</a:t>
            </a:r>
          </a:p>
          <a:p>
            <a:pPr algn="just"/>
            <a:r>
              <a:rPr lang="id-ID" altLang="id-ID" sz="1400">
                <a:cs typeface="Times New Roman" panose="02020603050405020304" pitchFamily="18" charset="0"/>
              </a:rPr>
              <a:t>   	    b. Nomor 53 Tahun 2010;</a:t>
            </a:r>
          </a:p>
          <a:p>
            <a:pPr algn="just"/>
            <a:r>
              <a:rPr lang="id-ID" altLang="id-ID" sz="1400">
                <a:cs typeface="Times New Roman" panose="02020603050405020304" pitchFamily="18" charset="0"/>
              </a:rPr>
              <a:t>           </a:t>
            </a:r>
            <a:r>
              <a:rPr lang="en-US" altLang="id-ID" sz="1400">
                <a:cs typeface="Times New Roman" panose="02020603050405020304" pitchFamily="18" charset="0"/>
              </a:rPr>
              <a:t>                </a:t>
            </a:r>
            <a:r>
              <a:rPr lang="id-ID" altLang="id-ID" sz="1400">
                <a:cs typeface="Times New Roman" panose="02020603050405020304" pitchFamily="18" charset="0"/>
              </a:rPr>
              <a:t>  3. Peraturan Kepala Badan Kepegawaian Negara Nomor 21 Tahun 2010;</a:t>
            </a:r>
          </a:p>
        </p:txBody>
      </p:sp>
    </p:spTree>
    <p:extLst>
      <p:ext uri="{BB962C8B-B14F-4D97-AF65-F5344CB8AC3E}">
        <p14:creationId xmlns:p14="http://schemas.microsoft.com/office/powerpoint/2010/main" val="33098840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ChangeArrowheads="1"/>
          </p:cNvSpPr>
          <p:nvPr/>
        </p:nvSpPr>
        <p:spPr bwMode="auto">
          <a:xfrm>
            <a:off x="1725613" y="188914"/>
            <a:ext cx="8712200" cy="7324725"/>
          </a:xfrm>
          <a:prstGeom prst="rect">
            <a:avLst/>
          </a:prstGeom>
          <a:noFill/>
          <a:ln>
            <a:noFill/>
          </a:ln>
          <a:extLst/>
        </p:spPr>
        <p:txBody>
          <a:bodyPr anchor="ctr">
            <a:spAutoFit/>
          </a:bodyPr>
          <a:lstStyle/>
          <a:p>
            <a:pPr indent="457200" algn="ctr">
              <a:tabLst>
                <a:tab pos="1257300" algn="l"/>
              </a:tabLst>
              <a:defRPr/>
            </a:pPr>
            <a:endParaRPr lang="id-ID" sz="1400" dirty="0">
              <a:latin typeface="Arial" charset="0"/>
              <a:cs typeface="Times New Roman" pitchFamily="18" charset="0"/>
            </a:endParaRPr>
          </a:p>
          <a:p>
            <a:pPr indent="457200" algn="ctr">
              <a:tabLst>
                <a:tab pos="1257300" algn="l"/>
              </a:tabLst>
              <a:defRPr/>
            </a:pPr>
            <a:r>
              <a:rPr lang="id-ID" sz="1400" dirty="0">
                <a:latin typeface="Arial" charset="0"/>
                <a:cs typeface="Times New Roman" pitchFamily="18" charset="0"/>
              </a:rPr>
              <a:t>MEMUTUSKAN :</a:t>
            </a:r>
          </a:p>
          <a:p>
            <a:pPr indent="457200" algn="just">
              <a:tabLst>
                <a:tab pos="1257300" algn="l"/>
              </a:tabLst>
              <a:defRPr/>
            </a:pPr>
            <a:r>
              <a:rPr lang="id-ID" sz="1400" dirty="0">
                <a:latin typeface="Arial" charset="0"/>
                <a:cs typeface="Times New Roman" pitchFamily="18" charset="0"/>
              </a:rPr>
              <a:t>Menetapkan,</a:t>
            </a:r>
          </a:p>
          <a:p>
            <a:pPr indent="457200" algn="just">
              <a:tabLst>
                <a:tab pos="1257300" algn="l"/>
              </a:tabLst>
              <a:defRPr/>
            </a:pPr>
            <a:r>
              <a:rPr lang="id-ID" sz="1400" dirty="0">
                <a:latin typeface="Arial" charset="0"/>
                <a:cs typeface="Times New Roman" pitchFamily="18" charset="0"/>
              </a:rPr>
              <a:t>KESATU   :     Menjatuhkan hukuman, disiplin berupa</a:t>
            </a:r>
            <a:r>
              <a:rPr lang="en-US" sz="1400" dirty="0">
                <a:latin typeface="Arial" charset="0"/>
                <a:cs typeface="Times New Roman" pitchFamily="18" charset="0"/>
              </a:rPr>
              <a:t> </a:t>
            </a:r>
            <a:r>
              <a:rPr lang="id-ID" sz="1400" dirty="0">
                <a:latin typeface="Arial" charset="0"/>
                <a:cs typeface="Times New Roman" pitchFamily="18" charset="0"/>
              </a:rPr>
              <a:t>hukuman</a:t>
            </a:r>
            <a:r>
              <a:rPr lang="en-US" sz="1400" dirty="0">
                <a:latin typeface="Arial" charset="0"/>
                <a:cs typeface="Times New Roman" pitchFamily="18" charset="0"/>
              </a:rPr>
              <a:t> </a:t>
            </a:r>
            <a:r>
              <a:rPr lang="id-ID" sz="1400" dirty="0">
                <a:latin typeface="Arial" charset="0"/>
                <a:cs typeface="Times New Roman" pitchFamily="18" charset="0"/>
              </a:rPr>
              <a:t>Teguran Tertulis kepada: </a:t>
            </a:r>
          </a:p>
          <a:p>
            <a:pPr indent="457200" algn="just">
              <a:tabLst>
                <a:tab pos="1257300" algn="l"/>
              </a:tabLst>
              <a:defRPr/>
            </a:pPr>
            <a:r>
              <a:rPr lang="id-ID" sz="1400" dirty="0">
                <a:latin typeface="Arial" charset="0"/>
                <a:cs typeface="Times New Roman" pitchFamily="18" charset="0"/>
              </a:rPr>
              <a:t>                       Nama	                              : ............................................</a:t>
            </a:r>
          </a:p>
          <a:p>
            <a:pPr indent="457200" algn="just">
              <a:tabLst>
                <a:tab pos="1257300" algn="l"/>
              </a:tabLst>
              <a:defRPr/>
            </a:pPr>
            <a:r>
              <a:rPr lang="id-ID" sz="1400" dirty="0">
                <a:latin typeface="Arial" charset="0"/>
                <a:cs typeface="Times New Roman" pitchFamily="18" charset="0"/>
              </a:rPr>
              <a:t>                       NIP	                 	           : ............................................</a:t>
            </a:r>
          </a:p>
          <a:p>
            <a:pPr indent="457200" algn="just">
              <a:tabLst>
                <a:tab pos="1257300" algn="l"/>
              </a:tabLst>
              <a:defRPr/>
            </a:pPr>
            <a:r>
              <a:rPr lang="id-ID" sz="1400" dirty="0">
                <a:latin typeface="Arial" charset="0"/>
                <a:cs typeface="Times New Roman" pitchFamily="18" charset="0"/>
              </a:rPr>
              <a:t>                       Pangkat/Golongan Ruang            : ............................................ </a:t>
            </a:r>
          </a:p>
          <a:p>
            <a:pPr indent="457200" algn="just">
              <a:tabLst>
                <a:tab pos="1257300" algn="l"/>
              </a:tabLst>
              <a:defRPr/>
            </a:pPr>
            <a:r>
              <a:rPr lang="id-ID" sz="1400" dirty="0">
                <a:latin typeface="Arial" charset="0"/>
                <a:cs typeface="Times New Roman" pitchFamily="18" charset="0"/>
              </a:rPr>
              <a:t>                       Jabatan		           : ............................................                                         </a:t>
            </a:r>
          </a:p>
          <a:p>
            <a:pPr indent="457200" algn="just">
              <a:tabLst>
                <a:tab pos="1257300" algn="l"/>
              </a:tabLst>
              <a:defRPr/>
            </a:pPr>
            <a:r>
              <a:rPr lang="id-ID" sz="1400" dirty="0">
                <a:latin typeface="Arial" charset="0"/>
                <a:cs typeface="Times New Roman" pitchFamily="18" charset="0"/>
              </a:rPr>
              <a:t>                       Unit Kerja	 	           : ............................................</a:t>
            </a:r>
          </a:p>
          <a:p>
            <a:pPr indent="457200" algn="just">
              <a:tabLst>
                <a:tab pos="1257300" algn="l"/>
              </a:tabLst>
              <a:defRPr/>
            </a:pPr>
            <a:r>
              <a:rPr lang="id-ID" sz="1400" dirty="0">
                <a:latin typeface="Arial" charset="0"/>
                <a:cs typeface="Times New Roman" pitchFamily="18" charset="0"/>
              </a:rPr>
              <a:t>		  	</a:t>
            </a:r>
          </a:p>
          <a:p>
            <a:pPr marL="446088" indent="11113" algn="just">
              <a:tabLst>
                <a:tab pos="1257300" algn="l"/>
              </a:tabLst>
              <a:defRPr/>
            </a:pPr>
            <a:r>
              <a:rPr lang="id-ID" sz="1400" dirty="0">
                <a:latin typeface="Arial" charset="0"/>
                <a:cs typeface="Times New Roman" pitchFamily="18" charset="0"/>
              </a:rPr>
              <a:t>	       karena yang bersangkutan pada tanggal........................telah melakukan perbuatan  		       melanggar ketentuan Pasal......angka........huruf...........Peraturan Pemerintah Nomor 53  	       Tahun 2010.  </a:t>
            </a:r>
          </a:p>
          <a:p>
            <a:pPr indent="457200" algn="just">
              <a:tabLst>
                <a:tab pos="1257300" algn="l"/>
              </a:tabLst>
              <a:defRPr/>
            </a:pPr>
            <a:r>
              <a:rPr lang="id-ID" sz="1400" dirty="0">
                <a:latin typeface="Arial" charset="0"/>
                <a:cs typeface="Times New Roman" pitchFamily="18" charset="0"/>
              </a:rPr>
              <a:t>	</a:t>
            </a:r>
          </a:p>
          <a:p>
            <a:pPr indent="457200" algn="just">
              <a:tabLst>
                <a:tab pos="1257300" algn="l"/>
              </a:tabLst>
              <a:defRPr/>
            </a:pPr>
            <a:r>
              <a:rPr lang="id-ID" sz="1400" dirty="0">
                <a:latin typeface="Arial" charset="0"/>
                <a:cs typeface="Times New Roman" pitchFamily="18" charset="0"/>
              </a:rPr>
              <a:t>KEDUA	:   Keputusan ini mulai berlaku sejak tanggal ditetapkan.</a:t>
            </a:r>
          </a:p>
          <a:p>
            <a:pPr marL="1435100" indent="-977900" algn="just">
              <a:tabLst>
                <a:tab pos="1257300" algn="l"/>
              </a:tabLst>
              <a:defRPr/>
            </a:pPr>
            <a:r>
              <a:rPr lang="id-ID" sz="1400" dirty="0">
                <a:latin typeface="Arial" charset="0"/>
                <a:cs typeface="Times New Roman" pitchFamily="18" charset="0"/>
              </a:rPr>
              <a:t>KETIGA   :  Keputusan ini disampaikan kepada yang bersangkutan untuk dilaksanakan sebagaimana mestinya.</a:t>
            </a:r>
          </a:p>
          <a:p>
            <a:pPr indent="457200">
              <a:tabLst>
                <a:tab pos="1257300" algn="l"/>
              </a:tabLst>
              <a:defRPr/>
            </a:pPr>
            <a:r>
              <a:rPr lang="id-ID" sz="1400" dirty="0">
                <a:latin typeface="Arial" charset="0"/>
                <a:cs typeface="Times New Roman" pitchFamily="18" charset="0"/>
              </a:rPr>
              <a:t>                                                                                                           								Ditetapkan di :  </a:t>
            </a:r>
          </a:p>
          <a:p>
            <a:pPr indent="457200">
              <a:tabLst>
                <a:tab pos="1257300" algn="l"/>
              </a:tabLst>
              <a:defRPr/>
            </a:pPr>
            <a:r>
              <a:rPr lang="id-ID" sz="1400" dirty="0">
                <a:latin typeface="Arial" charset="0"/>
                <a:cs typeface="Times New Roman" pitchFamily="18" charset="0"/>
              </a:rPr>
              <a:t>				                   pada tanggal: </a:t>
            </a:r>
          </a:p>
          <a:p>
            <a:pPr indent="457200" algn="r">
              <a:tabLst>
                <a:tab pos="1257300" algn="l"/>
              </a:tabLst>
              <a:defRPr/>
            </a:pPr>
            <a:r>
              <a:rPr lang="id-ID" sz="1400" dirty="0">
                <a:latin typeface="Arial" charset="0"/>
                <a:cs typeface="Times New Roman" pitchFamily="18" charset="0"/>
              </a:rPr>
              <a:t>                                                                                   </a:t>
            </a:r>
          </a:p>
          <a:p>
            <a:pPr indent="457200">
              <a:tabLst>
                <a:tab pos="1257300" algn="l"/>
              </a:tabLst>
              <a:defRPr/>
            </a:pPr>
            <a:r>
              <a:rPr lang="id-ID" sz="1400" dirty="0">
                <a:latin typeface="Arial" charset="0"/>
                <a:cs typeface="Times New Roman" pitchFamily="18" charset="0"/>
              </a:rPr>
              <a:t>	                                                                   ....................................*)</a:t>
            </a:r>
          </a:p>
          <a:p>
            <a:pPr indent="457200" algn="r">
              <a:tabLst>
                <a:tab pos="1257300" algn="l"/>
                <a:tab pos="4752975" algn="l"/>
              </a:tabLst>
              <a:defRPr/>
            </a:pPr>
            <a:r>
              <a:rPr lang="id-ID" sz="1400" dirty="0">
                <a:latin typeface="Arial" charset="0"/>
                <a:cs typeface="Times New Roman" pitchFamily="18" charset="0"/>
              </a:rPr>
              <a:t>                                                       	Nama................................                           	              	</a:t>
            </a:r>
          </a:p>
          <a:p>
            <a:pPr indent="457200">
              <a:tabLst>
                <a:tab pos="1257300" algn="l"/>
              </a:tabLst>
              <a:defRPr/>
            </a:pPr>
            <a:r>
              <a:rPr lang="id-ID" sz="1400" dirty="0">
                <a:latin typeface="Arial" charset="0"/>
                <a:cs typeface="Times New Roman" pitchFamily="18" charset="0"/>
              </a:rPr>
              <a:t> 	                                                                    NIP ...................................</a:t>
            </a:r>
          </a:p>
          <a:p>
            <a:pPr indent="457200">
              <a:tabLst>
                <a:tab pos="1257300" algn="l"/>
              </a:tabLst>
              <a:defRPr/>
            </a:pPr>
            <a:r>
              <a:rPr lang="id-ID" sz="1000" dirty="0">
                <a:latin typeface="Arial" charset="0"/>
                <a:cs typeface="Times New Roman" pitchFamily="18" charset="0"/>
              </a:rPr>
              <a:t>Tembusan:</a:t>
            </a:r>
          </a:p>
          <a:p>
            <a:pPr indent="457200">
              <a:tabLst>
                <a:tab pos="1257300" algn="l"/>
              </a:tabLst>
              <a:defRPr/>
            </a:pPr>
            <a:r>
              <a:rPr lang="id-ID" sz="1000" dirty="0">
                <a:latin typeface="Arial" charset="0"/>
                <a:cs typeface="Times New Roman" pitchFamily="18" charset="0"/>
              </a:rPr>
              <a:t>1........................</a:t>
            </a:r>
          </a:p>
          <a:p>
            <a:pPr indent="457200">
              <a:tabLst>
                <a:tab pos="1257300" algn="l"/>
              </a:tabLst>
              <a:defRPr/>
            </a:pPr>
            <a:r>
              <a:rPr lang="id-ID" sz="1000" dirty="0">
                <a:latin typeface="Arial" charset="0"/>
                <a:cs typeface="Times New Roman" pitchFamily="18" charset="0"/>
              </a:rPr>
              <a:t>2 Deputi Bidang Informasi Kepegawaian Badan Kepegawaian Negara di Jakarta</a:t>
            </a:r>
          </a:p>
          <a:p>
            <a:pPr indent="457200">
              <a:tabLst>
                <a:tab pos="1257300" algn="l"/>
              </a:tabLst>
              <a:defRPr/>
            </a:pPr>
            <a:r>
              <a:rPr lang="id-ID" sz="1000" dirty="0">
                <a:latin typeface="Arial" charset="0"/>
                <a:cs typeface="Times New Roman" pitchFamily="18" charset="0"/>
              </a:rPr>
              <a:t>3. Pejabat lain yang dianggap perlu </a:t>
            </a:r>
          </a:p>
          <a:p>
            <a:pPr indent="457200">
              <a:tabLst>
                <a:tab pos="1257300" algn="l"/>
              </a:tabLst>
              <a:defRPr/>
            </a:pPr>
            <a:endParaRPr lang="id-ID" sz="1000" dirty="0">
              <a:latin typeface="Arial" charset="0"/>
              <a:cs typeface="Times New Roman" pitchFamily="18" charset="0"/>
            </a:endParaRPr>
          </a:p>
          <a:p>
            <a:pPr indent="457200">
              <a:tabLst>
                <a:tab pos="1257300" algn="l"/>
              </a:tabLst>
              <a:defRPr/>
            </a:pPr>
            <a:r>
              <a:rPr lang="id-ID" sz="1000" dirty="0">
                <a:latin typeface="Arial" charset="0"/>
                <a:cs typeface="Times New Roman" pitchFamily="18" charset="0"/>
              </a:rPr>
              <a:t>*) Tulislah nama jabatan dari pejabat yang berwenang menghukum</a:t>
            </a:r>
          </a:p>
          <a:p>
            <a:pPr indent="457200">
              <a:tabLst>
                <a:tab pos="1257300" algn="l"/>
              </a:tabLst>
              <a:defRPr/>
            </a:pPr>
            <a:r>
              <a:rPr lang="id-ID" sz="1000" dirty="0">
                <a:latin typeface="Arial" charset="0"/>
                <a:cs typeface="Times New Roman" pitchFamily="18" charset="0"/>
              </a:rPr>
              <a:t>**) Disesuaikan dengan kondisi/kasusnya</a:t>
            </a:r>
          </a:p>
          <a:p>
            <a:pPr indent="457200">
              <a:tabLst>
                <a:tab pos="1257300" algn="l"/>
              </a:tabLst>
              <a:defRPr/>
            </a:pPr>
            <a:endParaRPr lang="id-ID" sz="1000" dirty="0">
              <a:latin typeface="Arial" charset="0"/>
              <a:cs typeface="Times New Roman" pitchFamily="18" charset="0"/>
            </a:endParaRPr>
          </a:p>
          <a:p>
            <a:pPr indent="457200">
              <a:tabLst>
                <a:tab pos="1257300" algn="l"/>
              </a:tabLst>
              <a:defRPr/>
            </a:pPr>
            <a:endParaRPr lang="id-ID" sz="1000" dirty="0">
              <a:latin typeface="Arial" charset="0"/>
              <a:cs typeface="Times New Roman" pitchFamily="18" charset="0"/>
            </a:endParaRPr>
          </a:p>
          <a:p>
            <a:pPr indent="457200">
              <a:tabLst>
                <a:tab pos="1257300" algn="l"/>
              </a:tabLst>
              <a:defRPr/>
            </a:pPr>
            <a:endParaRPr lang="id-ID" sz="1000" dirty="0">
              <a:latin typeface="Arial" charset="0"/>
              <a:cs typeface="Times New Roman" pitchFamily="18" charset="0"/>
            </a:endParaRPr>
          </a:p>
          <a:p>
            <a:pPr indent="457200">
              <a:tabLst>
                <a:tab pos="1257300" algn="l"/>
              </a:tabLst>
              <a:defRPr/>
            </a:pPr>
            <a:endParaRPr lang="id-ID" sz="1000" dirty="0">
              <a:latin typeface="Arial" charset="0"/>
              <a:cs typeface="Times New Roman" pitchFamily="18" charset="0"/>
            </a:endParaRPr>
          </a:p>
          <a:p>
            <a:pPr indent="457200">
              <a:tabLst>
                <a:tab pos="1257300" algn="l"/>
              </a:tabLst>
              <a:defRPr/>
            </a:pPr>
            <a:endParaRPr lang="id-ID" sz="1000" dirty="0">
              <a:latin typeface="Arial" charset="0"/>
              <a:cs typeface="Times New Roman" pitchFamily="18" charset="0"/>
            </a:endParaRPr>
          </a:p>
        </p:txBody>
      </p:sp>
    </p:spTree>
    <p:extLst>
      <p:ext uri="{BB962C8B-B14F-4D97-AF65-F5344CB8AC3E}">
        <p14:creationId xmlns:p14="http://schemas.microsoft.com/office/powerpoint/2010/main" val="29002029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958624" y="-906486"/>
            <a:ext cx="10281557" cy="607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tabLst>
                <a:tab pos="914400" algn="l"/>
              </a:tabLst>
              <a:defRPr>
                <a:solidFill>
                  <a:schemeClr val="tx1"/>
                </a:solidFill>
                <a:latin typeface="Arial" panose="020B0604020202020204" pitchFamily="34" charset="0"/>
                <a:cs typeface="Arial" panose="020B0604020202020204" pitchFamily="34" charset="0"/>
              </a:defRPr>
            </a:lvl1pPr>
            <a:lvl2pPr marL="742950" indent="-285750">
              <a:tabLst>
                <a:tab pos="914400" algn="l"/>
              </a:tabLst>
              <a:defRPr>
                <a:solidFill>
                  <a:schemeClr val="tx1"/>
                </a:solidFill>
                <a:latin typeface="Arial" panose="020B0604020202020204" pitchFamily="34" charset="0"/>
                <a:cs typeface="Arial" panose="020B0604020202020204" pitchFamily="34" charset="0"/>
              </a:defRPr>
            </a:lvl2pPr>
            <a:lvl3pPr marL="1143000" indent="-228600">
              <a:tabLst>
                <a:tab pos="914400" algn="l"/>
              </a:tabLst>
              <a:defRPr>
                <a:solidFill>
                  <a:schemeClr val="tx1"/>
                </a:solidFill>
                <a:latin typeface="Arial" panose="020B0604020202020204" pitchFamily="34" charset="0"/>
                <a:cs typeface="Arial" panose="020B0604020202020204" pitchFamily="34" charset="0"/>
              </a:defRPr>
            </a:lvl3pPr>
            <a:lvl4pPr marL="1600200" indent="-228600">
              <a:tabLst>
                <a:tab pos="914400" algn="l"/>
              </a:tabLst>
              <a:defRPr>
                <a:solidFill>
                  <a:schemeClr val="tx1"/>
                </a:solidFill>
                <a:latin typeface="Arial" panose="020B0604020202020204" pitchFamily="34" charset="0"/>
                <a:cs typeface="Arial" panose="020B0604020202020204" pitchFamily="34" charset="0"/>
              </a:defRPr>
            </a:lvl4pPr>
            <a:lvl5pPr marL="2057400" indent="-228600">
              <a:tabLst>
                <a:tab pos="9144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9144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9144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9144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914400" algn="l"/>
              </a:tabLst>
              <a:defRPr>
                <a:solidFill>
                  <a:schemeClr val="tx1"/>
                </a:solidFill>
                <a:latin typeface="Arial" panose="020B0604020202020204" pitchFamily="34" charset="0"/>
                <a:cs typeface="Arial" panose="020B0604020202020204" pitchFamily="34" charset="0"/>
              </a:defRPr>
            </a:lvl9pPr>
          </a:lstStyle>
          <a:p>
            <a:pPr algn="just" eaLnBrk="1" hangingPunct="1"/>
            <a:endParaRPr lang="id-ID" altLang="id-ID" sz="1400" b="1" dirty="0">
              <a:cs typeface="Times New Roman" panose="02020603050405020304" pitchFamily="18" charset="0"/>
            </a:endParaRPr>
          </a:p>
          <a:p>
            <a:pPr algn="just" eaLnBrk="1" hangingPunct="1"/>
            <a:endParaRPr lang="id-ID" altLang="id-ID" sz="1400" b="1" dirty="0">
              <a:cs typeface="Times New Roman" panose="02020603050405020304" pitchFamily="18" charset="0"/>
            </a:endParaRPr>
          </a:p>
          <a:p>
            <a:pPr algn="just" eaLnBrk="1" hangingPunct="1"/>
            <a:endParaRPr lang="id-ID" altLang="id-ID" sz="1400" b="1" dirty="0">
              <a:cs typeface="Times New Roman" panose="02020603050405020304" pitchFamily="18" charset="0"/>
            </a:endParaRPr>
          </a:p>
          <a:p>
            <a:pPr algn="just" eaLnBrk="1" hangingPunct="1"/>
            <a:endParaRPr lang="id-ID" altLang="id-ID" sz="1400" b="1" dirty="0">
              <a:cs typeface="Times New Roman" panose="02020603050405020304" pitchFamily="18" charset="0"/>
            </a:endParaRPr>
          </a:p>
          <a:p>
            <a:pPr algn="just" eaLnBrk="1" hangingPunct="1"/>
            <a:endParaRPr lang="id-ID" altLang="id-ID" sz="1400" b="1" dirty="0">
              <a:cs typeface="Times New Roman" panose="02020603050405020304" pitchFamily="18" charset="0"/>
            </a:endParaRPr>
          </a:p>
          <a:p>
            <a:pPr algn="just" eaLnBrk="1" hangingPunct="1"/>
            <a:r>
              <a:rPr lang="id-ID" altLang="id-ID" sz="1400" b="1" dirty="0">
                <a:cs typeface="Times New Roman" panose="02020603050405020304" pitchFamily="18" charset="0"/>
              </a:rPr>
              <a:t>contoh</a:t>
            </a:r>
            <a:endParaRPr lang="id-ID" altLang="id-ID" sz="1400" dirty="0">
              <a:cs typeface="Times New Roman" panose="02020603050405020304" pitchFamily="18" charset="0"/>
            </a:endParaRPr>
          </a:p>
          <a:p>
            <a:pPr algn="just"/>
            <a:r>
              <a:rPr lang="id-ID" altLang="id-ID" sz="1100" b="1" dirty="0">
                <a:cs typeface="Times New Roman" panose="02020603050405020304" pitchFamily="18" charset="0"/>
              </a:rPr>
              <a:t>Keputusan Hukuman  Disipli</a:t>
            </a:r>
            <a:r>
              <a:rPr lang="en-US" altLang="id-ID" sz="1100" b="1" dirty="0">
                <a:cs typeface="Times New Roman" panose="02020603050405020304" pitchFamily="18" charset="0"/>
              </a:rPr>
              <a:t>n</a:t>
            </a:r>
            <a:r>
              <a:rPr lang="id-ID" altLang="id-ID" sz="1100" b="1" dirty="0">
                <a:cs typeface="Times New Roman" panose="02020603050405020304" pitchFamily="18" charset="0"/>
              </a:rPr>
              <a:t> Pernyataan Tidak Puas Secara Tertulis </a:t>
            </a:r>
            <a:endParaRPr lang="id-ID" altLang="id-ID" sz="1100" dirty="0">
              <a:cs typeface="Times New Roman" panose="02020603050405020304" pitchFamily="18" charset="0"/>
            </a:endParaRPr>
          </a:p>
          <a:p>
            <a:pPr algn="ctr"/>
            <a:r>
              <a:rPr lang="id-ID" altLang="id-ID" sz="1400" b="1" dirty="0">
                <a:cs typeface="Times New Roman" panose="02020603050405020304" pitchFamily="18" charset="0"/>
              </a:rPr>
              <a:t>RAHASIA</a:t>
            </a:r>
            <a:endParaRPr lang="id-ID" altLang="id-ID" sz="1400" dirty="0">
              <a:cs typeface="Times New Roman" panose="02020603050405020304" pitchFamily="18" charset="0"/>
            </a:endParaRPr>
          </a:p>
          <a:p>
            <a:pPr algn="ctr"/>
            <a:r>
              <a:rPr lang="id-ID" altLang="id-ID" sz="1400" b="1" dirty="0">
                <a:cs typeface="Times New Roman" panose="02020603050405020304" pitchFamily="18" charset="0"/>
              </a:rPr>
              <a:t>KEPUTUSAN...................................................</a:t>
            </a:r>
            <a:endParaRPr lang="id-ID" altLang="id-ID" sz="1400" dirty="0">
              <a:cs typeface="Times New Roman" panose="02020603050405020304" pitchFamily="18" charset="0"/>
            </a:endParaRPr>
          </a:p>
          <a:p>
            <a:pPr algn="ctr"/>
            <a:r>
              <a:rPr lang="id-ID" altLang="id-ID" sz="1400" b="1" dirty="0">
                <a:cs typeface="Times New Roman" panose="02020603050405020304" pitchFamily="18" charset="0"/>
              </a:rPr>
              <a:t>NOMOR :</a:t>
            </a:r>
            <a:r>
              <a:rPr lang="id-ID" altLang="id-ID" sz="1400" dirty="0">
                <a:cs typeface="Times New Roman" panose="02020603050405020304" pitchFamily="18" charset="0"/>
              </a:rPr>
              <a:t> ................................ </a:t>
            </a:r>
          </a:p>
          <a:p>
            <a:pPr algn="ctr"/>
            <a:r>
              <a:rPr lang="id-ID" altLang="id-ID" sz="1400" dirty="0">
                <a:cs typeface="Times New Roman" panose="02020603050405020304" pitchFamily="18" charset="0"/>
              </a:rPr>
              <a:t>DENGAN RAHMAT TUHAN YANG MAHA ESA</a:t>
            </a:r>
          </a:p>
          <a:p>
            <a:pPr algn="ctr"/>
            <a:r>
              <a:rPr lang="id-ID" altLang="id-ID" sz="1400" dirty="0">
                <a:cs typeface="Times New Roman" panose="02020603050405020304" pitchFamily="18" charset="0"/>
              </a:rPr>
              <a:t>.................................................................*)</a:t>
            </a:r>
          </a:p>
          <a:p>
            <a:pPr algn="ctr"/>
            <a:endParaRPr lang="id-ID" altLang="id-ID" sz="1400" dirty="0">
              <a:cs typeface="Times New Roman" panose="02020603050405020304" pitchFamily="18" charset="0"/>
            </a:endParaRPr>
          </a:p>
          <a:p>
            <a:r>
              <a:rPr lang="id-ID" altLang="id-ID" sz="1400" dirty="0">
                <a:cs typeface="Times New Roman" panose="02020603050405020304" pitchFamily="18" charset="0"/>
              </a:rPr>
              <a:t>Membaca 		:  1. Laporan**) dari............tanggal......................tentang      </a:t>
            </a:r>
            <a:endParaRPr lang="en-US" altLang="id-ID" sz="1400" dirty="0">
              <a:cs typeface="Times New Roman" panose="02020603050405020304" pitchFamily="18" charset="0"/>
            </a:endParaRPr>
          </a:p>
          <a:p>
            <a:r>
              <a:rPr lang="en-US" altLang="id-ID" sz="1400" dirty="0">
                <a:cs typeface="Times New Roman" panose="02020603050405020304" pitchFamily="18" charset="0"/>
              </a:rPr>
              <a:t>                                </a:t>
            </a:r>
            <a:r>
              <a:rPr lang="id-ID" altLang="id-ID" sz="1400" dirty="0">
                <a:cs typeface="Times New Roman" panose="02020603050405020304" pitchFamily="18" charset="0"/>
              </a:rPr>
              <a:t>            pelanggaran</a:t>
            </a:r>
            <a:r>
              <a:rPr lang="en-US" altLang="id-ID" sz="1400" dirty="0">
                <a:cs typeface="Times New Roman" panose="02020603050405020304" pitchFamily="18" charset="0"/>
              </a:rPr>
              <a:t> </a:t>
            </a:r>
            <a:r>
              <a:rPr lang="id-ID" altLang="id-ID" sz="1400" dirty="0">
                <a:cs typeface="Times New Roman" panose="02020603050405020304" pitchFamily="18" charset="0"/>
              </a:rPr>
              <a:t>disiplin yang dilakukan oleh  </a:t>
            </a:r>
            <a:r>
              <a:rPr lang="id-ID" altLang="id-ID" sz="1400" dirty="0" smtClean="0">
                <a:cs typeface="Times New Roman" panose="02020603050405020304" pitchFamily="18" charset="0"/>
              </a:rPr>
              <a:t>Sdr</a:t>
            </a:r>
            <a:r>
              <a:rPr lang="id-ID" altLang="id-ID" sz="1400" dirty="0">
                <a:cs typeface="Times New Roman" panose="02020603050405020304" pitchFamily="18" charset="0"/>
              </a:rPr>
              <a:t>...................,</a:t>
            </a:r>
            <a:r>
              <a:rPr lang="en-US" altLang="id-ID" sz="1400" dirty="0">
                <a:cs typeface="Times New Roman" panose="02020603050405020304" pitchFamily="18" charset="0"/>
              </a:rPr>
              <a:t> </a:t>
            </a:r>
            <a:r>
              <a:rPr lang="id-ID" altLang="id-ID" sz="1400" dirty="0">
                <a:cs typeface="Times New Roman" panose="02020603050405020304" pitchFamily="18" charset="0"/>
              </a:rPr>
              <a:t>NIP ................., pangkat.............,</a:t>
            </a:r>
          </a:p>
          <a:p>
            <a:r>
              <a:rPr lang="id-ID" altLang="id-ID" sz="1400" dirty="0">
                <a:cs typeface="Times New Roman" panose="02020603050405020304" pitchFamily="18" charset="0"/>
              </a:rPr>
              <a:t>                                        2.  ...........................................................................,</a:t>
            </a:r>
          </a:p>
          <a:p>
            <a:r>
              <a:rPr lang="id-ID" altLang="id-ID" sz="1400" dirty="0">
                <a:cs typeface="Times New Roman" panose="02020603050405020304" pitchFamily="18" charset="0"/>
              </a:rPr>
              <a:t>                           </a:t>
            </a:r>
            <a:r>
              <a:rPr lang="en-US" altLang="id-ID" sz="1400" dirty="0">
                <a:cs typeface="Times New Roman" panose="02020603050405020304" pitchFamily="18" charset="0"/>
              </a:rPr>
              <a:t> </a:t>
            </a:r>
            <a:r>
              <a:rPr lang="id-ID" altLang="id-ID" sz="1400" dirty="0">
                <a:cs typeface="Times New Roman" panose="02020603050405020304" pitchFamily="18" charset="0"/>
              </a:rPr>
              <a:t>            3.  Hasil pemeriksaan tanggal................................, </a:t>
            </a:r>
          </a:p>
          <a:p>
            <a:r>
              <a:rPr lang="id-ID" altLang="id-ID" sz="1400" dirty="0">
                <a:cs typeface="Times New Roman" panose="02020603050405020304" pitchFamily="18" charset="0"/>
              </a:rPr>
              <a:t> </a:t>
            </a:r>
          </a:p>
          <a:p>
            <a:r>
              <a:rPr lang="id-ID" altLang="id-ID" sz="1400" dirty="0">
                <a:cs typeface="Times New Roman" panose="02020603050405020304" pitchFamily="18" charset="0"/>
              </a:rPr>
              <a:t>Menimban </a:t>
            </a:r>
            <a:r>
              <a:rPr lang="en-US" altLang="id-ID" sz="1400" dirty="0">
                <a:cs typeface="Times New Roman" panose="02020603050405020304" pitchFamily="18" charset="0"/>
              </a:rPr>
              <a:t>        </a:t>
            </a:r>
            <a:r>
              <a:rPr lang="id-ID" altLang="id-ID" sz="1400" dirty="0">
                <a:cs typeface="Times New Roman" panose="02020603050405020304" pitchFamily="18" charset="0"/>
              </a:rPr>
              <a:t>           </a:t>
            </a:r>
            <a:r>
              <a:rPr lang="en-US" altLang="id-ID" sz="1400" dirty="0">
                <a:cs typeface="Times New Roman" panose="02020603050405020304" pitchFamily="18" charset="0"/>
              </a:rPr>
              <a:t> </a:t>
            </a:r>
            <a:r>
              <a:rPr lang="id-ID" altLang="id-ID" sz="1400" dirty="0">
                <a:cs typeface="Times New Roman" panose="02020603050405020304" pitchFamily="18" charset="0"/>
              </a:rPr>
              <a:t>:</a:t>
            </a:r>
            <a:r>
              <a:rPr lang="en-US" altLang="id-ID" sz="1400" dirty="0">
                <a:cs typeface="Times New Roman" panose="02020603050405020304" pitchFamily="18" charset="0"/>
              </a:rPr>
              <a:t> </a:t>
            </a:r>
            <a:r>
              <a:rPr lang="id-ID" altLang="id-ID" sz="1400" dirty="0">
                <a:cs typeface="Times New Roman" panose="02020603050405020304" pitchFamily="18" charset="0"/>
              </a:rPr>
              <a:t>a. Bahwa menuru</a:t>
            </a:r>
            <a:r>
              <a:rPr lang="en-US" altLang="id-ID" sz="1400" dirty="0">
                <a:cs typeface="Times New Roman" panose="02020603050405020304" pitchFamily="18" charset="0"/>
              </a:rPr>
              <a:t>t</a:t>
            </a:r>
            <a:r>
              <a:rPr lang="id-ID" altLang="id-ID" sz="1400" dirty="0">
                <a:cs typeface="Times New Roman" panose="02020603050405020304" pitchFamily="18" charset="0"/>
              </a:rPr>
              <a:t> hasil pemeriksaan tersebut, Sdr</a:t>
            </a:r>
            <a:r>
              <a:rPr lang="id-ID" altLang="id-ID" sz="1400" dirty="0" smtClean="0">
                <a:cs typeface="Times New Roman" panose="02020603050405020304" pitchFamily="18" charset="0"/>
              </a:rPr>
              <a:t>.....    </a:t>
            </a:r>
            <a:r>
              <a:rPr lang="id-ID" altLang="id-ID" sz="1400" dirty="0">
                <a:cs typeface="Times New Roman" panose="02020603050405020304" pitchFamily="18" charset="0"/>
              </a:rPr>
              <a:t>telah melakukan </a:t>
            </a:r>
            <a:r>
              <a:rPr lang="id-ID" altLang="id-ID" sz="1400" dirty="0" smtClean="0">
                <a:cs typeface="Times New Roman" panose="02020603050405020304" pitchFamily="18" charset="0"/>
              </a:rPr>
              <a:t>perbuatan berupa...................;                </a:t>
            </a:r>
            <a:r>
              <a:rPr lang="id-ID" altLang="id-ID" sz="1400" dirty="0">
                <a:cs typeface="Times New Roman" panose="02020603050405020304" pitchFamily="18" charset="0"/>
              </a:rPr>
              <a:t>	                      </a:t>
            </a:r>
            <a:r>
              <a:rPr lang="id-ID" altLang="id-ID" sz="1400" dirty="0" smtClean="0">
                <a:cs typeface="Times New Roman" panose="02020603050405020304" pitchFamily="18" charset="0"/>
              </a:rPr>
              <a:t>b</a:t>
            </a:r>
            <a:r>
              <a:rPr lang="id-ID" altLang="id-ID" sz="1400" dirty="0">
                <a:cs typeface="Times New Roman" panose="02020603050405020304" pitchFamily="18" charset="0"/>
              </a:rPr>
              <a:t>. bahwa perbuatan tersebut merupakan </a:t>
            </a:r>
            <a:r>
              <a:rPr lang="id-ID" altLang="id-ID" sz="1400" dirty="0" smtClean="0">
                <a:cs typeface="Times New Roman" panose="02020603050405020304" pitchFamily="18" charset="0"/>
              </a:rPr>
              <a:t>pelanggaran terhadap </a:t>
            </a:r>
            <a:r>
              <a:rPr lang="id-ID" altLang="id-ID" sz="1400" dirty="0">
                <a:cs typeface="Times New Roman" panose="02020603050405020304" pitchFamily="18" charset="0"/>
              </a:rPr>
              <a:t>ketentuan </a:t>
            </a:r>
            <a:r>
              <a:rPr lang="en-US" altLang="id-ID" sz="1400" dirty="0">
                <a:cs typeface="Times New Roman" panose="02020603050405020304" pitchFamily="18" charset="0"/>
              </a:rPr>
              <a:t> </a:t>
            </a:r>
            <a:r>
              <a:rPr lang="id-ID" altLang="id-ID" sz="1400" dirty="0" smtClean="0">
                <a:cs typeface="Times New Roman" panose="02020603050405020304" pitchFamily="18" charset="0"/>
              </a:rPr>
              <a:t>Pasal </a:t>
            </a:r>
          </a:p>
          <a:p>
            <a:r>
              <a:rPr lang="id-ID" altLang="id-ID" sz="1400" dirty="0">
                <a:cs typeface="Times New Roman" panose="02020603050405020304" pitchFamily="18" charset="0"/>
              </a:rPr>
              <a:t> </a:t>
            </a:r>
            <a:r>
              <a:rPr lang="id-ID" altLang="id-ID" sz="1400" dirty="0" smtClean="0">
                <a:cs typeface="Times New Roman" panose="02020603050405020304" pitchFamily="18" charset="0"/>
              </a:rPr>
              <a:t>                                           ........</a:t>
            </a:r>
            <a:r>
              <a:rPr lang="id-ID" altLang="id-ID" sz="1400" dirty="0">
                <a:cs typeface="Times New Roman" panose="02020603050405020304" pitchFamily="18" charset="0"/>
              </a:rPr>
              <a:t>angka.........huruf........  </a:t>
            </a:r>
            <a:endParaRPr lang="en-US" altLang="id-ID" sz="1400" dirty="0">
              <a:cs typeface="Times New Roman" panose="02020603050405020304" pitchFamily="18" charset="0"/>
            </a:endParaRPr>
          </a:p>
          <a:p>
            <a:r>
              <a:rPr lang="id-ID" altLang="id-ID" sz="1400" dirty="0">
                <a:cs typeface="Times New Roman" panose="02020603050405020304" pitchFamily="18" charset="0"/>
              </a:rPr>
              <a:t> 	                         Peraturan Pemerintah Nomor  53 tahun 2010;</a:t>
            </a:r>
          </a:p>
          <a:p>
            <a:r>
              <a:rPr lang="en-US" altLang="id-ID" sz="1400" dirty="0">
                <a:cs typeface="Times New Roman" panose="02020603050405020304" pitchFamily="18" charset="0"/>
              </a:rPr>
              <a:t> </a:t>
            </a:r>
            <a:r>
              <a:rPr lang="id-ID" altLang="id-ID" sz="1400" dirty="0">
                <a:cs typeface="Times New Roman" panose="02020603050405020304" pitchFamily="18" charset="0"/>
              </a:rPr>
              <a:t>                           	  c.  ........................................................................,</a:t>
            </a:r>
          </a:p>
          <a:p>
            <a:r>
              <a:rPr lang="id-ID" altLang="id-ID" sz="1400" dirty="0">
                <a:cs typeface="Times New Roman" panose="02020603050405020304" pitchFamily="18" charset="0"/>
              </a:rPr>
              <a:t>                                       d.  bahwa untuk menegakkan disiplin, perlu menjatuhkan </a:t>
            </a:r>
            <a:r>
              <a:rPr lang="id-ID" altLang="id-ID" sz="1400" dirty="0" smtClean="0">
                <a:cs typeface="Times New Roman" panose="02020603050405020304" pitchFamily="18" charset="0"/>
              </a:rPr>
              <a:t>hukuman disiplin yang </a:t>
            </a:r>
            <a:r>
              <a:rPr lang="id-ID" altLang="id-ID" sz="1400" dirty="0">
                <a:cs typeface="Times New Roman" panose="02020603050405020304" pitchFamily="18" charset="0"/>
              </a:rPr>
              <a:t>setimpal </a:t>
            </a:r>
            <a:r>
              <a:rPr lang="id-ID" altLang="id-ID" sz="1400" dirty="0" smtClean="0">
                <a:cs typeface="Times New Roman" panose="02020603050405020304" pitchFamily="18" charset="0"/>
              </a:rPr>
              <a:t>dengan</a:t>
            </a:r>
          </a:p>
          <a:p>
            <a:r>
              <a:rPr lang="id-ID" altLang="id-ID" sz="1400" dirty="0">
                <a:cs typeface="Times New Roman" panose="02020603050405020304" pitchFamily="18" charset="0"/>
              </a:rPr>
              <a:t> </a:t>
            </a:r>
            <a:r>
              <a:rPr lang="id-ID" altLang="id-ID" sz="1400" dirty="0" smtClean="0">
                <a:cs typeface="Times New Roman" panose="02020603050405020304" pitchFamily="18" charset="0"/>
              </a:rPr>
              <a:t>                                           pelanggaran disiplin </a:t>
            </a:r>
            <a:r>
              <a:rPr lang="id-ID" altLang="id-ID" sz="1400" dirty="0">
                <a:cs typeface="Times New Roman" panose="02020603050405020304" pitchFamily="18" charset="0"/>
              </a:rPr>
              <a:t>yang dilakukannya;</a:t>
            </a:r>
          </a:p>
          <a:p>
            <a:r>
              <a:rPr lang="id-ID" altLang="id-ID" sz="1400" dirty="0">
                <a:cs typeface="Times New Roman" panose="02020603050405020304" pitchFamily="18" charset="0"/>
              </a:rPr>
              <a:t>                            	  e.   bahwa berdasarkan pertimbangan </a:t>
            </a:r>
            <a:r>
              <a:rPr lang="id-ID" altLang="id-ID" sz="1400" dirty="0" smtClean="0">
                <a:cs typeface="Times New Roman" panose="02020603050405020304" pitchFamily="18" charset="0"/>
              </a:rPr>
              <a:t>sebagaimana dimaksud </a:t>
            </a:r>
            <a:r>
              <a:rPr lang="id-ID" altLang="id-ID" sz="1400" dirty="0">
                <a:cs typeface="Times New Roman" panose="02020603050405020304" pitchFamily="18" charset="0"/>
              </a:rPr>
              <a:t>dalam huruf a,  huruf b, huruf c, </a:t>
            </a:r>
            <a:r>
              <a:rPr lang="id-ID" altLang="id-ID" sz="1400" dirty="0" smtClean="0">
                <a:cs typeface="Times New Roman" panose="02020603050405020304" pitchFamily="18" charset="0"/>
              </a:rPr>
              <a:t>dan </a:t>
            </a:r>
          </a:p>
          <a:p>
            <a:r>
              <a:rPr lang="id-ID" altLang="id-ID" sz="1400" dirty="0">
                <a:cs typeface="Times New Roman" panose="02020603050405020304" pitchFamily="18" charset="0"/>
              </a:rPr>
              <a:t> </a:t>
            </a:r>
            <a:r>
              <a:rPr lang="id-ID" altLang="id-ID" sz="1400" dirty="0" smtClean="0">
                <a:cs typeface="Times New Roman" panose="02020603050405020304" pitchFamily="18" charset="0"/>
              </a:rPr>
              <a:t>                                            huruf </a:t>
            </a:r>
            <a:r>
              <a:rPr lang="id-ID" altLang="id-ID" sz="1400" dirty="0">
                <a:cs typeface="Times New Roman" panose="02020603050405020304" pitchFamily="18" charset="0"/>
              </a:rPr>
              <a:t>d </a:t>
            </a:r>
            <a:r>
              <a:rPr lang="id-ID" altLang="id-ID" sz="1400" dirty="0" smtClean="0">
                <a:cs typeface="Times New Roman" panose="02020603050405020304" pitchFamily="18" charset="0"/>
              </a:rPr>
              <a:t>perlu </a:t>
            </a:r>
            <a:r>
              <a:rPr lang="id-ID" altLang="id-ID" sz="1400" dirty="0">
                <a:cs typeface="Times New Roman" panose="02020603050405020304" pitchFamily="18" charset="0"/>
              </a:rPr>
              <a:t>menetapkan keputusan tentang </a:t>
            </a:r>
            <a:r>
              <a:rPr lang="id-ID" altLang="id-ID" sz="1400" dirty="0" smtClean="0">
                <a:cs typeface="Times New Roman" panose="02020603050405020304" pitchFamily="18" charset="0"/>
              </a:rPr>
              <a:t>Penjatuhan Hukuman Pernyataan tidak puas secara</a:t>
            </a:r>
          </a:p>
          <a:p>
            <a:r>
              <a:rPr lang="id-ID" altLang="id-ID" sz="1400" dirty="0">
                <a:cs typeface="Times New Roman" panose="02020603050405020304" pitchFamily="18" charset="0"/>
              </a:rPr>
              <a:t> </a:t>
            </a:r>
            <a:r>
              <a:rPr lang="id-ID" altLang="id-ID" sz="1400" dirty="0" smtClean="0">
                <a:cs typeface="Times New Roman" panose="02020603050405020304" pitchFamily="18" charset="0"/>
              </a:rPr>
              <a:t>                                             tertulis;</a:t>
            </a:r>
            <a:endParaRPr lang="id-ID" altLang="id-ID" sz="1400" dirty="0">
              <a:cs typeface="Times New Roman" panose="02020603050405020304" pitchFamily="18" charset="0"/>
            </a:endParaRPr>
          </a:p>
        </p:txBody>
      </p:sp>
      <p:sp>
        <p:nvSpPr>
          <p:cNvPr id="30723" name="Rectangle 3"/>
          <p:cNvSpPr>
            <a:spLocks noChangeArrowheads="1"/>
          </p:cNvSpPr>
          <p:nvPr/>
        </p:nvSpPr>
        <p:spPr bwMode="auto">
          <a:xfrm>
            <a:off x="958624" y="5064379"/>
            <a:ext cx="8858251"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tabLst>
                <a:tab pos="1422400" algn="l"/>
              </a:tabLst>
              <a:defRPr>
                <a:solidFill>
                  <a:schemeClr val="tx1"/>
                </a:solidFill>
                <a:latin typeface="Arial" panose="020B0604020202020204" pitchFamily="34" charset="0"/>
                <a:cs typeface="Arial" panose="020B0604020202020204" pitchFamily="34" charset="0"/>
              </a:defRPr>
            </a:lvl1pPr>
            <a:lvl2pPr marL="742950" indent="-285750">
              <a:tabLst>
                <a:tab pos="1422400" algn="l"/>
              </a:tabLst>
              <a:defRPr>
                <a:solidFill>
                  <a:schemeClr val="tx1"/>
                </a:solidFill>
                <a:latin typeface="Arial" panose="020B0604020202020204" pitchFamily="34" charset="0"/>
                <a:cs typeface="Arial" panose="020B0604020202020204" pitchFamily="34" charset="0"/>
              </a:defRPr>
            </a:lvl2pPr>
            <a:lvl3pPr marL="1143000" indent="-228600">
              <a:tabLst>
                <a:tab pos="1422400" algn="l"/>
              </a:tabLst>
              <a:defRPr>
                <a:solidFill>
                  <a:schemeClr val="tx1"/>
                </a:solidFill>
                <a:latin typeface="Arial" panose="020B0604020202020204" pitchFamily="34" charset="0"/>
                <a:cs typeface="Arial" panose="020B0604020202020204" pitchFamily="34" charset="0"/>
              </a:defRPr>
            </a:lvl3pPr>
            <a:lvl4pPr marL="1600200" indent="-228600">
              <a:tabLst>
                <a:tab pos="1422400" algn="l"/>
              </a:tabLst>
              <a:defRPr>
                <a:solidFill>
                  <a:schemeClr val="tx1"/>
                </a:solidFill>
                <a:latin typeface="Arial" panose="020B0604020202020204" pitchFamily="34" charset="0"/>
                <a:cs typeface="Arial" panose="020B0604020202020204" pitchFamily="34" charset="0"/>
              </a:defRPr>
            </a:lvl4pPr>
            <a:lvl5pPr marL="2057400" indent="-228600">
              <a:tabLst>
                <a:tab pos="14224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4224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4224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4224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422400" algn="l"/>
              </a:tabLst>
              <a:defRPr>
                <a:solidFill>
                  <a:schemeClr val="tx1"/>
                </a:solidFill>
                <a:latin typeface="Arial" panose="020B0604020202020204" pitchFamily="34" charset="0"/>
                <a:cs typeface="Arial" panose="020B0604020202020204" pitchFamily="34" charset="0"/>
              </a:defRPr>
            </a:lvl9pPr>
          </a:lstStyle>
          <a:p>
            <a:pPr algn="just" eaLnBrk="1" hangingPunct="1"/>
            <a:r>
              <a:rPr lang="id-ID" altLang="id-ID" sz="1400" dirty="0">
                <a:cs typeface="Times New Roman" panose="02020603050405020304" pitchFamily="18" charset="0"/>
              </a:rPr>
              <a:t>Mengingat</a:t>
            </a:r>
            <a:r>
              <a:rPr lang="en-US" altLang="id-ID" sz="1400" dirty="0">
                <a:cs typeface="Times New Roman" panose="02020603050405020304" pitchFamily="18" charset="0"/>
              </a:rPr>
              <a:t>         </a:t>
            </a:r>
            <a:r>
              <a:rPr lang="id-ID" altLang="id-ID" sz="1400" dirty="0">
                <a:cs typeface="Times New Roman" panose="02020603050405020304" pitchFamily="18" charset="0"/>
              </a:rPr>
              <a:t> </a:t>
            </a:r>
            <a:r>
              <a:rPr lang="id-ID" altLang="id-ID" sz="1400" dirty="0" smtClean="0">
                <a:cs typeface="Times New Roman" panose="02020603050405020304" pitchFamily="18" charset="0"/>
              </a:rPr>
              <a:t>          : </a:t>
            </a:r>
            <a:r>
              <a:rPr lang="id-ID" altLang="id-ID" sz="1400" dirty="0">
                <a:cs typeface="Times New Roman" panose="02020603050405020304" pitchFamily="18" charset="0"/>
              </a:rPr>
              <a:t>1. Undang – Undang Nomor </a:t>
            </a:r>
            <a:r>
              <a:rPr lang="id-ID" altLang="id-ID" sz="1400" dirty="0" smtClean="0">
                <a:cs typeface="Times New Roman" panose="02020603050405020304" pitchFamily="18" charset="0"/>
              </a:rPr>
              <a:t>5 Tahun 2014    </a:t>
            </a:r>
            <a:r>
              <a:rPr lang="id-ID" altLang="id-ID" sz="1400" dirty="0">
                <a:cs typeface="Times New Roman" panose="02020603050405020304" pitchFamily="18" charset="0"/>
              </a:rPr>
              <a:t>		  	</a:t>
            </a:r>
          </a:p>
          <a:p>
            <a:pPr algn="just"/>
            <a:r>
              <a:rPr lang="id-ID" altLang="id-ID" sz="1400" dirty="0">
                <a:cs typeface="Times New Roman" panose="02020603050405020304" pitchFamily="18" charset="0"/>
              </a:rPr>
              <a:t>                           </a:t>
            </a:r>
            <a:r>
              <a:rPr lang="id-ID" altLang="id-ID" sz="1400" dirty="0" smtClean="0">
                <a:cs typeface="Times New Roman" panose="02020603050405020304" pitchFamily="18" charset="0"/>
              </a:rPr>
              <a:t>            </a:t>
            </a:r>
            <a:r>
              <a:rPr lang="id-ID" altLang="id-ID" sz="1400" dirty="0">
                <a:cs typeface="Times New Roman" panose="02020603050405020304" pitchFamily="18" charset="0"/>
              </a:rPr>
              <a:t>2. Peraturan Pemerintah :</a:t>
            </a:r>
          </a:p>
          <a:p>
            <a:pPr algn="just"/>
            <a:r>
              <a:rPr lang="id-ID" altLang="id-ID" sz="1400" dirty="0">
                <a:cs typeface="Times New Roman" panose="02020603050405020304" pitchFamily="18" charset="0"/>
              </a:rPr>
              <a:t>    	  </a:t>
            </a:r>
            <a:r>
              <a:rPr lang="id-ID" altLang="id-ID" sz="1400" dirty="0" smtClean="0">
                <a:cs typeface="Times New Roman" panose="02020603050405020304" pitchFamily="18" charset="0"/>
              </a:rPr>
              <a:t>            </a:t>
            </a:r>
            <a:r>
              <a:rPr lang="id-ID" altLang="id-ID" sz="1400" dirty="0">
                <a:cs typeface="Times New Roman" panose="02020603050405020304" pitchFamily="18" charset="0"/>
              </a:rPr>
              <a:t>a. Nomor </a:t>
            </a:r>
            <a:r>
              <a:rPr lang="id-ID" altLang="id-ID" sz="1400" dirty="0" smtClean="0">
                <a:cs typeface="Times New Roman" panose="02020603050405020304" pitchFamily="18" charset="0"/>
              </a:rPr>
              <a:t>11 </a:t>
            </a:r>
            <a:r>
              <a:rPr lang="id-ID" altLang="id-ID" sz="1400" dirty="0">
                <a:cs typeface="Times New Roman" panose="02020603050405020304" pitchFamily="18" charset="0"/>
              </a:rPr>
              <a:t>Tahun </a:t>
            </a:r>
            <a:r>
              <a:rPr lang="id-ID" altLang="id-ID" sz="1400" dirty="0" smtClean="0">
                <a:cs typeface="Times New Roman" panose="02020603050405020304" pitchFamily="18" charset="0"/>
              </a:rPr>
              <a:t>2017;</a:t>
            </a:r>
            <a:endParaRPr lang="id-ID" altLang="id-ID" sz="1400" dirty="0">
              <a:cs typeface="Times New Roman" panose="02020603050405020304" pitchFamily="18" charset="0"/>
            </a:endParaRPr>
          </a:p>
          <a:p>
            <a:pPr algn="just"/>
            <a:r>
              <a:rPr lang="id-ID" altLang="id-ID" sz="1400" dirty="0">
                <a:cs typeface="Times New Roman" panose="02020603050405020304" pitchFamily="18" charset="0"/>
              </a:rPr>
              <a:t>   	  </a:t>
            </a:r>
            <a:r>
              <a:rPr lang="id-ID" altLang="id-ID" sz="1400" dirty="0" smtClean="0">
                <a:cs typeface="Times New Roman" panose="02020603050405020304" pitchFamily="18" charset="0"/>
              </a:rPr>
              <a:t>            </a:t>
            </a:r>
            <a:r>
              <a:rPr lang="id-ID" altLang="id-ID" sz="1400" dirty="0">
                <a:cs typeface="Times New Roman" panose="02020603050405020304" pitchFamily="18" charset="0"/>
              </a:rPr>
              <a:t>b. Nomor 53 Tahun 2010;</a:t>
            </a:r>
          </a:p>
          <a:p>
            <a:pPr algn="just"/>
            <a:r>
              <a:rPr lang="id-ID" altLang="id-ID" sz="1400" dirty="0">
                <a:cs typeface="Times New Roman" panose="02020603050405020304" pitchFamily="18" charset="0"/>
              </a:rPr>
              <a:t>           </a:t>
            </a:r>
            <a:r>
              <a:rPr lang="en-US" altLang="id-ID" sz="1400" dirty="0">
                <a:cs typeface="Times New Roman" panose="02020603050405020304" pitchFamily="18" charset="0"/>
              </a:rPr>
              <a:t>                 </a:t>
            </a:r>
            <a:r>
              <a:rPr lang="id-ID" altLang="id-ID" sz="1400" dirty="0" smtClean="0">
                <a:cs typeface="Times New Roman" panose="02020603050405020304" pitchFamily="18" charset="0"/>
              </a:rPr>
              <a:t>          </a:t>
            </a:r>
            <a:r>
              <a:rPr lang="id-ID" altLang="id-ID" sz="1400" dirty="0">
                <a:cs typeface="Times New Roman" panose="02020603050405020304" pitchFamily="18" charset="0"/>
              </a:rPr>
              <a:t>3. Peraturan Kepala Badan Kepegawaian </a:t>
            </a:r>
            <a:r>
              <a:rPr lang="id-ID" altLang="id-ID" sz="1400" dirty="0" smtClean="0">
                <a:cs typeface="Times New Roman" panose="02020603050405020304" pitchFamily="18" charset="0"/>
              </a:rPr>
              <a:t>Negara Nomor </a:t>
            </a:r>
            <a:r>
              <a:rPr lang="id-ID" altLang="id-ID" sz="1400" dirty="0">
                <a:cs typeface="Times New Roman" panose="02020603050405020304" pitchFamily="18" charset="0"/>
              </a:rPr>
              <a:t>21 Tahun 2010</a:t>
            </a:r>
            <a:r>
              <a:rPr lang="id-ID" altLang="id-ID" sz="1400" dirty="0" smtClean="0">
                <a:cs typeface="Times New Roman" panose="02020603050405020304" pitchFamily="18" charset="0"/>
              </a:rPr>
              <a:t>;</a:t>
            </a:r>
          </a:p>
          <a:p>
            <a:pPr algn="just"/>
            <a:r>
              <a:rPr lang="id-ID" altLang="id-ID" sz="1400" dirty="0">
                <a:cs typeface="Times New Roman" panose="02020603050405020304" pitchFamily="18" charset="0"/>
              </a:rPr>
              <a:t> </a:t>
            </a:r>
            <a:r>
              <a:rPr lang="id-ID" altLang="id-ID" sz="1400" dirty="0" smtClean="0">
                <a:cs typeface="Times New Roman" panose="02020603050405020304" pitchFamily="18" charset="0"/>
              </a:rPr>
              <a:t>                                     4. dst.</a:t>
            </a:r>
            <a:endParaRPr lang="id-ID" altLang="id-ID" sz="1400" dirty="0">
              <a:cs typeface="Times New Roman" panose="02020603050405020304" pitchFamily="18" charset="0"/>
            </a:endParaRPr>
          </a:p>
        </p:txBody>
      </p:sp>
    </p:spTree>
    <p:extLst>
      <p:ext uri="{BB962C8B-B14F-4D97-AF65-F5344CB8AC3E}">
        <p14:creationId xmlns:p14="http://schemas.microsoft.com/office/powerpoint/2010/main" val="1166439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524000" y="-1289823"/>
            <a:ext cx="9144000" cy="10402848"/>
          </a:xfrm>
          <a:prstGeom prst="rect">
            <a:avLst/>
          </a:prstGeom>
          <a:noFill/>
          <a:ln w="9525">
            <a:noFill/>
            <a:miter lim="800000"/>
            <a:headEnd/>
            <a:tailEnd/>
          </a:ln>
        </p:spPr>
        <p:txBody>
          <a:bodyPr anchor="ctr">
            <a:spAutoFit/>
          </a:bodyPr>
          <a:lstStyle/>
          <a:p>
            <a:pPr algn="ctr">
              <a:tabLst>
                <a:tab pos="904875" algn="l"/>
                <a:tab pos="1257300" algn="l"/>
                <a:tab pos="2286000" algn="l"/>
              </a:tabLst>
              <a:defRPr/>
            </a:pPr>
            <a:endParaRPr lang="sv-SE" sz="1100" b="1" dirty="0">
              <a:latin typeface="Arial" charset="0"/>
              <a:ea typeface="Times New Roman" pitchFamily="18" charset="0"/>
              <a:cs typeface="Arial" charset="0"/>
            </a:endParaRPr>
          </a:p>
          <a:p>
            <a:pPr algn="ctr">
              <a:tabLst>
                <a:tab pos="904875" algn="l"/>
                <a:tab pos="1257300" algn="l"/>
                <a:tab pos="2286000" algn="l"/>
              </a:tabLst>
              <a:defRPr/>
            </a:pPr>
            <a:endParaRPr lang="sv-SE" sz="1100" b="1" dirty="0">
              <a:latin typeface="Arial" charset="0"/>
              <a:ea typeface="Times New Roman" pitchFamily="18" charset="0"/>
              <a:cs typeface="Arial" charset="0"/>
            </a:endParaRPr>
          </a:p>
          <a:p>
            <a:pPr algn="ctr">
              <a:tabLst>
                <a:tab pos="904875" algn="l"/>
                <a:tab pos="1257300" algn="l"/>
                <a:tab pos="2286000" algn="l"/>
              </a:tabLst>
              <a:defRPr/>
            </a:pPr>
            <a:endParaRPr lang="sv-SE" sz="1100" b="1" dirty="0">
              <a:latin typeface="Arial" charset="0"/>
              <a:ea typeface="Times New Roman" pitchFamily="18" charset="0"/>
              <a:cs typeface="Arial" charset="0"/>
            </a:endParaRPr>
          </a:p>
          <a:p>
            <a:pPr algn="ctr">
              <a:tabLst>
                <a:tab pos="904875" algn="l"/>
                <a:tab pos="1257300" algn="l"/>
                <a:tab pos="2286000" algn="l"/>
              </a:tabLst>
              <a:defRPr/>
            </a:pPr>
            <a:endParaRPr lang="sv-SE" sz="1100" b="1" dirty="0">
              <a:latin typeface="Arial" charset="0"/>
              <a:ea typeface="Times New Roman" pitchFamily="18" charset="0"/>
              <a:cs typeface="Arial" charset="0"/>
            </a:endParaRPr>
          </a:p>
          <a:p>
            <a:pPr algn="ctr">
              <a:tabLst>
                <a:tab pos="904875" algn="l"/>
                <a:tab pos="1257300" algn="l"/>
                <a:tab pos="2286000" algn="l"/>
              </a:tabLst>
              <a:defRPr/>
            </a:pPr>
            <a:endParaRPr lang="sv-SE" sz="1100" b="1" dirty="0">
              <a:latin typeface="Arial" charset="0"/>
              <a:ea typeface="Times New Roman" pitchFamily="18" charset="0"/>
              <a:cs typeface="Arial" charset="0"/>
            </a:endParaRPr>
          </a:p>
          <a:p>
            <a:pPr algn="ctr">
              <a:tabLst>
                <a:tab pos="904875" algn="l"/>
                <a:tab pos="1257300" algn="l"/>
                <a:tab pos="2286000" algn="l"/>
              </a:tabLst>
              <a:defRPr/>
            </a:pPr>
            <a:endParaRPr lang="sv-SE" sz="1100" b="1" dirty="0">
              <a:latin typeface="Arial" charset="0"/>
              <a:ea typeface="Times New Roman" pitchFamily="18" charset="0"/>
              <a:cs typeface="Arial" charset="0"/>
            </a:endParaRPr>
          </a:p>
          <a:p>
            <a:pPr algn="ctr">
              <a:tabLst>
                <a:tab pos="904875" algn="l"/>
                <a:tab pos="1257300" algn="l"/>
                <a:tab pos="2286000" algn="l"/>
              </a:tabLst>
              <a:defRPr/>
            </a:pPr>
            <a:r>
              <a:rPr lang="sv-SE" sz="1100" b="1" dirty="0">
                <a:latin typeface="Arial" charset="0"/>
                <a:ea typeface="Times New Roman" pitchFamily="18" charset="0"/>
                <a:cs typeface="Arial" charset="0"/>
              </a:rPr>
              <a:t>RAHASIA</a:t>
            </a:r>
            <a:endParaRPr lang="id-ID" sz="1100" dirty="0">
              <a:latin typeface="Arial" charset="0"/>
              <a:ea typeface="Times New Roman" pitchFamily="18" charset="0"/>
              <a:cs typeface="Arial" charset="0"/>
            </a:endParaRPr>
          </a:p>
          <a:p>
            <a:pPr algn="ctr">
              <a:tabLst>
                <a:tab pos="904875" algn="l"/>
                <a:tab pos="1257300" algn="l"/>
                <a:tab pos="2286000" algn="l"/>
              </a:tabLst>
              <a:defRPr/>
            </a:pPr>
            <a:r>
              <a:rPr lang="sv-SE" sz="1100" b="1" dirty="0">
                <a:latin typeface="Arial" charset="0"/>
                <a:ea typeface="Times New Roman" pitchFamily="18" charset="0"/>
                <a:cs typeface="Arial" charset="0"/>
              </a:rPr>
              <a:t>SURAT PANGGILAN</a:t>
            </a:r>
            <a:r>
              <a:rPr lang="id-ID" sz="1100" b="1" dirty="0">
                <a:latin typeface="Arial" charset="0"/>
                <a:ea typeface="Times New Roman" pitchFamily="18" charset="0"/>
                <a:cs typeface="Arial" charset="0"/>
              </a:rPr>
              <a:t> I/II *)</a:t>
            </a:r>
            <a:endParaRPr lang="id-ID" sz="1100" dirty="0">
              <a:latin typeface="Arial" charset="0"/>
              <a:ea typeface="Times New Roman" pitchFamily="18" charset="0"/>
              <a:cs typeface="Arial" charset="0"/>
            </a:endParaRPr>
          </a:p>
          <a:p>
            <a:pPr algn="ctr">
              <a:tabLst>
                <a:tab pos="904875" algn="l"/>
                <a:tab pos="1257300" algn="l"/>
                <a:tab pos="2286000" algn="l"/>
              </a:tabLst>
              <a:defRPr/>
            </a:pPr>
            <a:r>
              <a:rPr lang="sv-SE" sz="1100" b="1" dirty="0">
                <a:latin typeface="Arial" charset="0"/>
                <a:ea typeface="Times New Roman" pitchFamily="18" charset="0"/>
                <a:cs typeface="Arial" charset="0"/>
              </a:rPr>
              <a:t>NOMOR: </a:t>
            </a:r>
            <a:r>
              <a:rPr lang="sv-SE" sz="1100" dirty="0">
                <a:latin typeface="Arial" charset="0"/>
                <a:ea typeface="Times New Roman" pitchFamily="18" charset="0"/>
                <a:cs typeface="Arial" charset="0"/>
              </a:rPr>
              <a:t>……………………………………</a:t>
            </a:r>
            <a:r>
              <a:rPr lang="sv-SE" sz="1100" b="1" dirty="0">
                <a:latin typeface="Arial" charset="0"/>
                <a:ea typeface="Times New Roman" pitchFamily="18" charset="0"/>
                <a:cs typeface="Arial" charset="0"/>
              </a:rPr>
              <a:t> </a:t>
            </a:r>
            <a:endParaRPr lang="id-ID" sz="1100" b="1" dirty="0">
              <a:latin typeface="Arial" charset="0"/>
              <a:ea typeface="Times New Roman" pitchFamily="18" charset="0"/>
              <a:cs typeface="Arial" charset="0"/>
            </a:endParaRPr>
          </a:p>
          <a:p>
            <a:pPr algn="ctr">
              <a:tabLst>
                <a:tab pos="904875" algn="l"/>
                <a:tab pos="1257300" algn="l"/>
                <a:tab pos="2286000" algn="l"/>
              </a:tabLst>
              <a:defRPr/>
            </a:pPr>
            <a:endParaRPr lang="id-ID" sz="1100" b="1" dirty="0">
              <a:latin typeface="Arial" charset="0"/>
              <a:ea typeface="Times New Roman" pitchFamily="18" charset="0"/>
              <a:cs typeface="Arial" charset="0"/>
            </a:endParaRPr>
          </a:p>
          <a:p>
            <a:pPr marL="361950" indent="-361950">
              <a:buAutoNum type="arabicPeriod"/>
              <a:tabLst>
                <a:tab pos="904875" algn="l"/>
                <a:tab pos="1257300" algn="l"/>
                <a:tab pos="2286000" algn="l"/>
              </a:tabLst>
              <a:defRPr/>
            </a:pPr>
            <a:r>
              <a:rPr lang="sv-SE" sz="1100" dirty="0" smtClean="0">
                <a:latin typeface="Arial" charset="0"/>
                <a:ea typeface="Times New Roman" pitchFamily="18" charset="0"/>
                <a:cs typeface="Arial" charset="0"/>
              </a:rPr>
              <a:t>Bersama </a:t>
            </a:r>
            <a:r>
              <a:rPr lang="sv-SE" sz="1100" dirty="0">
                <a:latin typeface="Arial" charset="0"/>
                <a:ea typeface="Times New Roman" pitchFamily="18" charset="0"/>
                <a:cs typeface="Arial" charset="0"/>
              </a:rPr>
              <a:t>ini diminta dengan hormat kehadiran  Saudara:</a:t>
            </a:r>
            <a:r>
              <a:rPr lang="id-ID" sz="1100" dirty="0">
                <a:latin typeface="Arial" charset="0"/>
                <a:ea typeface="Times New Roman" pitchFamily="18" charset="0"/>
                <a:cs typeface="Arial" charset="0"/>
              </a:rPr>
              <a:t>                                           </a:t>
            </a:r>
            <a:endParaRPr lang="id-ID" sz="1100" dirty="0" smtClean="0">
              <a:latin typeface="Arial" charset="0"/>
              <a:ea typeface="Times New Roman" pitchFamily="18" charset="0"/>
              <a:cs typeface="Arial" charset="0"/>
            </a:endParaRPr>
          </a:p>
          <a:p>
            <a:pPr>
              <a:tabLst>
                <a:tab pos="904875" algn="l"/>
                <a:tab pos="1257300" algn="l"/>
                <a:tab pos="2286000" algn="l"/>
              </a:tabLst>
              <a:defRPr/>
            </a:pP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a:t>
            </a:r>
            <a:r>
              <a:rPr lang="id-ID" sz="1100" dirty="0">
                <a:latin typeface="Arial" charset="0"/>
                <a:ea typeface="Times New Roman" pitchFamily="18" charset="0"/>
                <a:cs typeface="Arial" charset="0"/>
              </a:rPr>
              <a:t>Nama			          : ............................................       </a:t>
            </a:r>
          </a:p>
          <a:p>
            <a:pPr marL="342900" indent="-342900">
              <a:tabLst>
                <a:tab pos="904875" algn="l"/>
                <a:tab pos="1257300" algn="l"/>
                <a:tab pos="2286000" algn="l"/>
              </a:tabLst>
              <a:defRPr/>
            </a:pP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NIP</a:t>
            </a:r>
            <a:r>
              <a:rPr lang="id-ID" sz="1100" dirty="0">
                <a:latin typeface="Arial" charset="0"/>
                <a:ea typeface="Times New Roman" pitchFamily="18" charset="0"/>
                <a:cs typeface="Arial" charset="0"/>
              </a:rPr>
              <a:t>	 		         </a:t>
            </a:r>
            <a:r>
              <a:rPr lang="en-US"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p>
          <a:p>
            <a:pPr>
              <a:tabLst>
                <a:tab pos="904875" algn="l"/>
                <a:tab pos="1257300" algn="l"/>
                <a:tab pos="2286000" algn="l"/>
              </a:tabLst>
              <a:defRPr/>
            </a:pPr>
            <a:r>
              <a:rPr lang="id-ID" sz="1100" dirty="0">
                <a:latin typeface="Arial" charset="0"/>
                <a:ea typeface="Times New Roman" pitchFamily="18" charset="0"/>
                <a:cs typeface="Arial" charset="0"/>
              </a:rPr>
              <a:t>    </a:t>
            </a:r>
            <a:r>
              <a:rPr lang="en-US"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a:t>
            </a:r>
            <a:r>
              <a:rPr lang="en-US" sz="1100" dirty="0" smtClean="0">
                <a:latin typeface="Arial" charset="0"/>
                <a:ea typeface="Times New Roman" pitchFamily="18" charset="0"/>
                <a:cs typeface="Arial" charset="0"/>
              </a:rPr>
              <a:t> </a:t>
            </a:r>
            <a:r>
              <a:rPr lang="en-US" sz="1100" dirty="0">
                <a:latin typeface="Arial" charset="0"/>
                <a:ea typeface="Times New Roman" pitchFamily="18" charset="0"/>
                <a:cs typeface="Arial" charset="0"/>
              </a:rPr>
              <a:t>P</a:t>
            </a:r>
            <a:r>
              <a:rPr lang="id-ID" sz="1100" dirty="0">
                <a:latin typeface="Arial" charset="0"/>
                <a:ea typeface="Times New Roman" pitchFamily="18" charset="0"/>
                <a:cs typeface="Arial" charset="0"/>
              </a:rPr>
              <a:t>angkat/Golongan Ruang	</a:t>
            </a:r>
            <a:r>
              <a:rPr lang="id-ID" sz="1100" dirty="0" smtClean="0">
                <a:latin typeface="Arial" charset="0"/>
                <a:ea typeface="Times New Roman" pitchFamily="18" charset="0"/>
                <a:cs typeface="Arial" charset="0"/>
              </a:rPr>
              <a:t>          : </a:t>
            </a:r>
            <a:r>
              <a:rPr lang="id-ID" sz="1100" dirty="0">
                <a:latin typeface="Arial" charset="0"/>
                <a:ea typeface="Times New Roman" pitchFamily="18" charset="0"/>
                <a:cs typeface="Arial" charset="0"/>
              </a:rPr>
              <a:t>............................................</a:t>
            </a:r>
            <a:r>
              <a:rPr lang="en-US" sz="1100" dirty="0">
                <a:latin typeface="Arial" charset="0"/>
                <a:ea typeface="Times New Roman" pitchFamily="18" charset="0"/>
                <a:cs typeface="Arial" charset="0"/>
              </a:rPr>
              <a:t>  </a:t>
            </a:r>
            <a:endParaRPr lang="id-ID" sz="1100" dirty="0">
              <a:latin typeface="Arial" charset="0"/>
              <a:ea typeface="Times New Roman" pitchFamily="18" charset="0"/>
              <a:cs typeface="Arial" charset="0"/>
            </a:endParaRPr>
          </a:p>
          <a:p>
            <a:pPr>
              <a:tabLst>
                <a:tab pos="904875" algn="l"/>
                <a:tab pos="1257300" algn="l"/>
                <a:tab pos="2286000" algn="l"/>
              </a:tabLst>
              <a:defRPr/>
            </a:pP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Jabatan</a:t>
            </a:r>
            <a:r>
              <a:rPr lang="id-ID" sz="1100" dirty="0">
                <a:latin typeface="Arial" charset="0"/>
                <a:ea typeface="Times New Roman" pitchFamily="18" charset="0"/>
                <a:cs typeface="Arial" charset="0"/>
              </a:rPr>
              <a:t>	                            </a:t>
            </a:r>
            <a:r>
              <a:rPr lang="en-US"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  </a:t>
            </a:r>
            <a:r>
              <a:rPr lang="id-ID" sz="1100" dirty="0">
                <a:latin typeface="Arial" charset="0"/>
                <a:ea typeface="Times New Roman" pitchFamily="18" charset="0"/>
                <a:cs typeface="Arial" charset="0"/>
              </a:rPr>
              <a:t>...........................................                                        </a:t>
            </a:r>
          </a:p>
          <a:p>
            <a:pPr>
              <a:tabLst>
                <a:tab pos="904875" algn="l"/>
                <a:tab pos="1257300" algn="l"/>
                <a:tab pos="2286000" algn="l"/>
              </a:tabLst>
              <a:defRPr/>
            </a:pPr>
            <a:r>
              <a:rPr lang="id-ID" sz="1100" dirty="0">
                <a:latin typeface="Arial" charset="0"/>
                <a:ea typeface="Times New Roman" pitchFamily="18" charset="0"/>
                <a:cs typeface="Arial" charset="0"/>
              </a:rPr>
              <a:t>  </a:t>
            </a:r>
            <a:r>
              <a:rPr lang="en-US"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Unit </a:t>
            </a:r>
            <a:r>
              <a:rPr lang="id-ID" sz="1100" dirty="0">
                <a:latin typeface="Arial" charset="0"/>
                <a:ea typeface="Times New Roman" pitchFamily="18" charset="0"/>
                <a:cs typeface="Arial" charset="0"/>
              </a:rPr>
              <a:t>Kerja                            	 </a:t>
            </a:r>
            <a:r>
              <a:rPr lang="id-ID" sz="1100" dirty="0" smtClean="0">
                <a:latin typeface="Arial" charset="0"/>
                <a:ea typeface="Times New Roman" pitchFamily="18" charset="0"/>
                <a:cs typeface="Arial" charset="0"/>
              </a:rPr>
              <a:t>         :  </a:t>
            </a:r>
            <a:r>
              <a:rPr lang="id-ID" sz="1100" dirty="0">
                <a:latin typeface="Arial" charset="0"/>
                <a:ea typeface="Times New Roman" pitchFamily="18" charset="0"/>
                <a:cs typeface="Arial" charset="0"/>
              </a:rPr>
              <a:t>............................................</a:t>
            </a:r>
          </a:p>
          <a:p>
            <a:pPr indent="266700">
              <a:tabLst>
                <a:tab pos="266700" algn="l"/>
                <a:tab pos="895350" algn="l"/>
                <a:tab pos="1257300" algn="l"/>
                <a:tab pos="2286000" algn="l"/>
              </a:tabLst>
              <a:defRPr/>
            </a:pPr>
            <a:endParaRPr lang="id-ID" sz="1100" dirty="0">
              <a:latin typeface="Arial" charset="0"/>
              <a:ea typeface="Times New Roman" pitchFamily="18" charset="0"/>
              <a:cs typeface="Arial" charset="0"/>
            </a:endParaRPr>
          </a:p>
          <a:p>
            <a:pPr indent="266700">
              <a:tabLst>
                <a:tab pos="266700" algn="l"/>
                <a:tab pos="895350" algn="l"/>
                <a:tab pos="1257300" algn="l"/>
                <a:tab pos="2286000" algn="l"/>
              </a:tabLst>
              <a:defRPr/>
            </a:pPr>
            <a:r>
              <a:rPr lang="id-ID" sz="1100" dirty="0" smtClean="0">
                <a:latin typeface="Arial" charset="0"/>
                <a:ea typeface="Times New Roman" pitchFamily="18" charset="0"/>
                <a:cs typeface="Arial" charset="0"/>
              </a:rPr>
              <a:t>untuk </a:t>
            </a:r>
            <a:r>
              <a:rPr lang="id-ID" sz="1100" dirty="0">
                <a:latin typeface="Arial" charset="0"/>
                <a:ea typeface="Times New Roman" pitchFamily="18" charset="0"/>
                <a:cs typeface="Arial" charset="0"/>
              </a:rPr>
              <a:t>menghadap </a:t>
            </a:r>
            <a:r>
              <a:rPr lang="id-ID" sz="1100" dirty="0" smtClean="0">
                <a:latin typeface="Arial" charset="0"/>
                <a:ea typeface="Times New Roman" pitchFamily="18" charset="0"/>
                <a:cs typeface="Arial" charset="0"/>
              </a:rPr>
              <a:t>   kepada</a:t>
            </a:r>
            <a:r>
              <a:rPr lang="id-ID" sz="1100" dirty="0">
                <a:latin typeface="Arial" charset="0"/>
                <a:ea typeface="Times New Roman" pitchFamily="18" charset="0"/>
                <a:cs typeface="Arial" charset="0"/>
              </a:rPr>
              <a:t>:</a:t>
            </a:r>
            <a:br>
              <a:rPr lang="id-ID" sz="1100" dirty="0">
                <a:latin typeface="Arial" charset="0"/>
                <a:ea typeface="Times New Roman" pitchFamily="18" charset="0"/>
                <a:cs typeface="Arial" charset="0"/>
              </a:rPr>
            </a:br>
            <a:r>
              <a:rPr lang="id-ID" sz="1100" dirty="0">
                <a:latin typeface="Arial" charset="0"/>
                <a:ea typeface="Times New Roman" pitchFamily="18" charset="0"/>
                <a:cs typeface="Arial" charset="0"/>
              </a:rPr>
              <a:t>       Nama	</a:t>
            </a:r>
            <a:r>
              <a:rPr lang="en-US"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a:t>
            </a:r>
            <a:r>
              <a:rPr lang="id-ID" sz="1100" dirty="0">
                <a:latin typeface="Arial" charset="0"/>
                <a:ea typeface="Times New Roman" pitchFamily="18" charset="0"/>
                <a:cs typeface="Arial" charset="0"/>
              </a:rPr>
              <a:t>: ............................................</a:t>
            </a:r>
          </a:p>
          <a:p>
            <a:pPr>
              <a:tabLst>
                <a:tab pos="904875" algn="l"/>
                <a:tab pos="1257300" algn="l"/>
                <a:tab pos="2286000" algn="l"/>
              </a:tabLst>
              <a:defRPr/>
            </a:pPr>
            <a:r>
              <a:rPr lang="id-ID" sz="1100" dirty="0">
                <a:latin typeface="Arial" charset="0"/>
                <a:ea typeface="Times New Roman" pitchFamily="18" charset="0"/>
                <a:cs typeface="Arial" charset="0"/>
              </a:rPr>
              <a:t>    </a:t>
            </a:r>
            <a:r>
              <a:rPr lang="en-US"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 NIP	              </a:t>
            </a: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a:t>
            </a: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a:t>
            </a:r>
          </a:p>
          <a:p>
            <a:pPr>
              <a:tabLst>
                <a:tab pos="904875" algn="l"/>
                <a:tab pos="1257300" algn="l"/>
                <a:tab pos="2286000" algn="l"/>
              </a:tabLst>
              <a:defRPr/>
            </a:pP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  Pangkat/Golongan Ruang</a:t>
            </a: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a:t>
            </a: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a:t>
            </a:r>
          </a:p>
          <a:p>
            <a:pPr>
              <a:tabLst>
                <a:tab pos="904875" algn="l"/>
                <a:tab pos="1257300" algn="l"/>
                <a:tab pos="2286000" algn="l"/>
              </a:tabLst>
              <a:defRPr/>
            </a:pP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 Jabatan            </a:t>
            </a: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a:t>
            </a:r>
            <a:r>
              <a:rPr lang="sv-SE" sz="1100" dirty="0" smtClean="0">
                <a:latin typeface="Arial" charset="0"/>
                <a:ea typeface="Times New Roman" pitchFamily="18" charset="0"/>
                <a:cs typeface="Arial" charset="0"/>
              </a:rPr>
              <a:t>: </a:t>
            </a:r>
            <a:r>
              <a:rPr lang="id-ID" sz="1100" dirty="0">
                <a:latin typeface="Arial" charset="0"/>
                <a:ea typeface="Times New Roman" pitchFamily="18" charset="0"/>
                <a:cs typeface="Arial" charset="0"/>
              </a:rPr>
              <a:t>............................................</a:t>
            </a:r>
          </a:p>
          <a:p>
            <a:pPr>
              <a:tabLst>
                <a:tab pos="904875" algn="l"/>
                <a:tab pos="1257300" algn="l"/>
                <a:tab pos="2286000" algn="l"/>
              </a:tabLst>
              <a:defRPr/>
            </a:pP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 Kedudukan Dalam </a:t>
            </a:r>
            <a:r>
              <a:rPr lang="id-ID" sz="1100" dirty="0" smtClean="0">
                <a:latin typeface="Arial" charset="0"/>
                <a:ea typeface="Times New Roman" pitchFamily="18" charset="0"/>
                <a:cs typeface="Arial" charset="0"/>
              </a:rPr>
              <a:t>Pemeriksaan</a:t>
            </a: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a:t>
            </a:r>
            <a:r>
              <a:rPr lang="sv-SE"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Atas </a:t>
            </a:r>
            <a:r>
              <a:rPr lang="id-ID" sz="1100" dirty="0">
                <a:latin typeface="Arial" charset="0"/>
                <a:ea typeface="Times New Roman" pitchFamily="18" charset="0"/>
                <a:cs typeface="Arial" charset="0"/>
              </a:rPr>
              <a:t>langsung</a:t>
            </a:r>
            <a:endParaRPr lang="en-US" sz="1100" dirty="0">
              <a:latin typeface="Arial" charset="0"/>
              <a:ea typeface="Times New Roman" pitchFamily="18" charset="0"/>
              <a:cs typeface="Arial" charset="0"/>
            </a:endParaRP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r>
              <a:rPr lang="sv-SE" sz="1100" dirty="0">
                <a:latin typeface="Arial" charset="0"/>
                <a:ea typeface="Times New Roman" pitchFamily="18" charset="0"/>
                <a:cs typeface="Arial" charset="0"/>
              </a:rPr>
              <a:t>      pada</a:t>
            </a:r>
            <a:r>
              <a:rPr lang="id-ID" sz="1100" dirty="0">
                <a:latin typeface="Arial" charset="0"/>
                <a:ea typeface="Times New Roman" pitchFamily="18" charset="0"/>
                <a:cs typeface="Arial" charset="0"/>
              </a:rPr>
              <a:t> :</a:t>
            </a:r>
            <a:r>
              <a:rPr lang="en-US" sz="1100" dirty="0">
                <a:latin typeface="Arial" charset="0"/>
                <a:ea typeface="Times New Roman" pitchFamily="18" charset="0"/>
                <a:cs typeface="Arial" charset="0"/>
              </a:rPr>
              <a:t> </a:t>
            </a:r>
            <a:endParaRPr lang="id-ID" sz="1100" dirty="0">
              <a:latin typeface="Arial" charset="0"/>
              <a:ea typeface="Times New Roman" pitchFamily="18" charset="0"/>
              <a:cs typeface="Arial" charset="0"/>
            </a:endParaRPr>
          </a:p>
          <a:p>
            <a:pPr>
              <a:tabLst>
                <a:tab pos="904875" algn="l"/>
                <a:tab pos="1257300" algn="l"/>
                <a:tab pos="2286000" algn="l"/>
              </a:tabLst>
              <a:defRPr/>
            </a:pPr>
            <a:r>
              <a:rPr lang="sv-SE" sz="1100" dirty="0">
                <a:latin typeface="Arial" charset="0"/>
                <a:ea typeface="Times New Roman" pitchFamily="18" charset="0"/>
                <a:cs typeface="Arial" charset="0"/>
              </a:rPr>
              <a:t>      Hari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a:t>
            </a:r>
          </a:p>
          <a:p>
            <a:pPr>
              <a:tabLst>
                <a:tab pos="904875" algn="l"/>
                <a:tab pos="1257300" algn="l"/>
                <a:tab pos="2286000" algn="l"/>
              </a:tabLst>
              <a:defRPr/>
            </a:pP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 Tanggal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a:t>
            </a:r>
          </a:p>
          <a:p>
            <a:pPr>
              <a:tabLst>
                <a:tab pos="904875" algn="l"/>
                <a:tab pos="1257300" algn="l"/>
                <a:tab pos="2286000" algn="l"/>
              </a:tabLst>
              <a:defRPr/>
            </a:pPr>
            <a:r>
              <a:rPr lang="en-US"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Pukul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a:t>
            </a:r>
          </a:p>
          <a:p>
            <a:pPr>
              <a:tabLst>
                <a:tab pos="904875" algn="l"/>
                <a:tab pos="1257300" algn="l"/>
                <a:tab pos="2286000" algn="l"/>
              </a:tabLst>
              <a:defRPr/>
            </a:pP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Tempat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a:t>
            </a:r>
          </a:p>
          <a:p>
            <a:pPr>
              <a:tabLst>
                <a:tab pos="904875" algn="l"/>
                <a:tab pos="1257300" algn="l"/>
                <a:tab pos="2286000" algn="l"/>
              </a:tabLst>
              <a:defRPr/>
            </a:pPr>
            <a:r>
              <a:rPr lang="id-ID" sz="1100" dirty="0">
                <a:latin typeface="Arial" charset="0"/>
                <a:ea typeface="Times New Roman" pitchFamily="18" charset="0"/>
                <a:cs typeface="Arial" charset="0"/>
              </a:rPr>
              <a:t>			     	   .....................................................</a:t>
            </a: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r>
              <a:rPr lang="id-ID" sz="1100" dirty="0">
                <a:latin typeface="Arial" charset="0"/>
                <a:ea typeface="Times New Roman" pitchFamily="18" charset="0"/>
                <a:cs typeface="Arial" charset="0"/>
              </a:rPr>
              <a:t>Untuk diperiksa/dimintai keterangan*) sehubungan dengan dugaan pelanggaran disiplin </a:t>
            </a:r>
            <a:r>
              <a:rPr lang="id-ID" sz="1100" dirty="0" smtClean="0">
                <a:latin typeface="Arial" charset="0"/>
                <a:ea typeface="Times New Roman" pitchFamily="18" charset="0"/>
                <a:cs typeface="Arial" charset="0"/>
              </a:rPr>
              <a:t>terhadap ketentuan Pasal 3 Angka 11 PP 53 Tahun 2010 **)</a:t>
            </a:r>
            <a:endParaRPr lang="id-ID" sz="1100" dirty="0">
              <a:latin typeface="Arial" charset="0"/>
              <a:ea typeface="Times New Roman" pitchFamily="18" charset="0"/>
              <a:cs typeface="Arial" charset="0"/>
            </a:endParaRP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r>
              <a:rPr lang="id-ID" sz="1100" dirty="0">
                <a:latin typeface="Arial" charset="0"/>
                <a:ea typeface="Times New Roman" pitchFamily="18" charset="0"/>
                <a:cs typeface="Arial" charset="0"/>
              </a:rPr>
              <a:t>Demikian untuk dilaksanakan.</a:t>
            </a: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r>
              <a:rPr lang="id-ID" sz="1100" dirty="0">
                <a:latin typeface="Arial" charset="0"/>
                <a:ea typeface="Times New Roman" pitchFamily="18" charset="0"/>
                <a:cs typeface="Arial" charset="0"/>
              </a:rPr>
              <a:t>				             			Denpasar,  </a:t>
            </a:r>
            <a:endParaRPr lang="id-ID" sz="1100" dirty="0" smtClean="0">
              <a:latin typeface="Arial" charset="0"/>
              <a:ea typeface="Times New Roman" pitchFamily="18" charset="0"/>
              <a:cs typeface="Arial" charset="0"/>
            </a:endParaRPr>
          </a:p>
          <a:p>
            <a:pPr>
              <a:tabLst>
                <a:tab pos="904875" algn="l"/>
                <a:tab pos="1257300" algn="l"/>
                <a:tab pos="2286000" algn="l"/>
              </a:tabLst>
              <a:defRPr/>
            </a:pP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						Kepala Subbagian ............................</a:t>
            </a:r>
            <a:endParaRPr lang="id-ID" sz="1100" dirty="0">
              <a:latin typeface="Arial" charset="0"/>
              <a:ea typeface="Times New Roman" pitchFamily="18" charset="0"/>
              <a:cs typeface="Arial" charset="0"/>
            </a:endParaRPr>
          </a:p>
          <a:p>
            <a:pPr>
              <a:tabLst>
                <a:tab pos="904875" algn="l"/>
                <a:tab pos="1257300" algn="l"/>
                <a:tab pos="2286000" algn="l"/>
              </a:tabLst>
              <a:defRPr/>
            </a:pPr>
            <a:r>
              <a:rPr lang="id-ID" sz="1100" dirty="0">
                <a:latin typeface="Arial" charset="0"/>
                <a:ea typeface="Times New Roman" pitchFamily="18" charset="0"/>
                <a:cs typeface="Arial" charset="0"/>
              </a:rPr>
              <a:t>				              			</a:t>
            </a:r>
            <a:r>
              <a:rPr lang="id-ID" sz="1100" dirty="0" smtClean="0">
                <a:latin typeface="Arial" charset="0"/>
                <a:ea typeface="Times New Roman" pitchFamily="18" charset="0"/>
                <a:cs typeface="Arial" charset="0"/>
              </a:rPr>
              <a:t>Atasan </a:t>
            </a:r>
            <a:r>
              <a:rPr lang="id-ID" sz="1100" dirty="0">
                <a:latin typeface="Arial" charset="0"/>
                <a:ea typeface="Times New Roman" pitchFamily="18" charset="0"/>
                <a:cs typeface="Arial" charset="0"/>
              </a:rPr>
              <a:t>Langsung,</a:t>
            </a:r>
          </a:p>
          <a:p>
            <a:pPr>
              <a:tabLst>
                <a:tab pos="904875" algn="l"/>
                <a:tab pos="1257300" algn="l"/>
                <a:tab pos="2286000" algn="l"/>
              </a:tabLst>
              <a:defRPr/>
            </a:pPr>
            <a:r>
              <a:rPr lang="id-ID" sz="1100" dirty="0">
                <a:latin typeface="Arial" charset="0"/>
                <a:ea typeface="Times New Roman" pitchFamily="18" charset="0"/>
                <a:cs typeface="Arial" charset="0"/>
              </a:rPr>
              <a:t>					</a:t>
            </a:r>
          </a:p>
          <a:p>
            <a:pPr>
              <a:tabLst>
                <a:tab pos="904875" algn="l"/>
                <a:tab pos="1257300" algn="l"/>
                <a:tab pos="2286000" algn="l"/>
              </a:tabLst>
              <a:defRPr/>
            </a:pPr>
            <a:r>
              <a:rPr lang="id-ID" sz="1100" dirty="0">
                <a:latin typeface="Arial" charset="0"/>
                <a:ea typeface="Times New Roman" pitchFamily="18" charset="0"/>
                <a:cs typeface="Arial" charset="0"/>
              </a:rPr>
              <a:t>										                          	             					Nama ............................................</a:t>
            </a:r>
          </a:p>
          <a:p>
            <a:pPr>
              <a:tabLst>
                <a:tab pos="904875" algn="l"/>
                <a:tab pos="1257300" algn="l"/>
                <a:tab pos="2286000" algn="l"/>
              </a:tabLst>
              <a:defRPr/>
            </a:pPr>
            <a:r>
              <a:rPr lang="sv-SE" sz="1100" dirty="0">
                <a:latin typeface="Arial" charset="0"/>
                <a:ea typeface="Times New Roman" pitchFamily="18" charset="0"/>
                <a:cs typeface="Arial" charset="0"/>
              </a:rPr>
              <a:t>			</a:t>
            </a:r>
            <a:r>
              <a:rPr lang="id-ID" sz="1100" dirty="0">
                <a:latin typeface="Arial" charset="0"/>
                <a:ea typeface="Times New Roman" pitchFamily="18" charset="0"/>
                <a:cs typeface="Arial" charset="0"/>
              </a:rPr>
              <a:t>                       			</a:t>
            </a:r>
            <a:r>
              <a:rPr lang="sv-SE" sz="1100" dirty="0">
                <a:latin typeface="Arial" charset="0"/>
                <a:ea typeface="Times New Roman" pitchFamily="18" charset="0"/>
                <a:cs typeface="Arial" charset="0"/>
              </a:rPr>
              <a:t>NIP </a:t>
            </a:r>
            <a:r>
              <a:rPr lang="id-ID" sz="1100" dirty="0">
                <a:latin typeface="Arial" charset="0"/>
                <a:ea typeface="Times New Roman" pitchFamily="18" charset="0"/>
                <a:cs typeface="Arial" charset="0"/>
              </a:rPr>
              <a:t>......................................</a:t>
            </a: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r>
              <a:rPr lang="id-ID" sz="1100" dirty="0">
                <a:latin typeface="Arial" charset="0"/>
                <a:ea typeface="Times New Roman" pitchFamily="18" charset="0"/>
                <a:cs typeface="Arial" charset="0"/>
              </a:rPr>
              <a:t>Tembusan</a:t>
            </a:r>
          </a:p>
          <a:p>
            <a:pPr marL="342900" indent="-342900">
              <a:buFontTx/>
              <a:buAutoNum type="arabicPeriod"/>
              <a:tabLst>
                <a:tab pos="904875" algn="l"/>
                <a:tab pos="1257300" algn="l"/>
                <a:tab pos="2286000" algn="l"/>
              </a:tabLst>
              <a:defRPr/>
            </a:pPr>
            <a:r>
              <a:rPr lang="id-ID" sz="1100" dirty="0">
                <a:latin typeface="Arial" charset="0"/>
                <a:ea typeface="Times New Roman" pitchFamily="18" charset="0"/>
                <a:cs typeface="Arial" charset="0"/>
              </a:rPr>
              <a:t>................</a:t>
            </a:r>
          </a:p>
          <a:p>
            <a:pPr marL="342900" indent="-342900">
              <a:buFontTx/>
              <a:buAutoNum type="arabicPeriod"/>
              <a:tabLst>
                <a:tab pos="904875" algn="l"/>
                <a:tab pos="1257300" algn="l"/>
                <a:tab pos="2286000" algn="l"/>
              </a:tabLst>
              <a:defRPr/>
            </a:pPr>
            <a:r>
              <a:rPr lang="id-ID" sz="1100" dirty="0">
                <a:latin typeface="Arial" charset="0"/>
                <a:ea typeface="Times New Roman" pitchFamily="18" charset="0"/>
                <a:cs typeface="Arial" charset="0"/>
              </a:rPr>
              <a:t>.................</a:t>
            </a:r>
          </a:p>
          <a:p>
            <a:pPr>
              <a:tabLst>
                <a:tab pos="904875" algn="l"/>
                <a:tab pos="1257300" algn="l"/>
                <a:tab pos="2286000" algn="l"/>
              </a:tabLst>
              <a:defRPr/>
            </a:pPr>
            <a:r>
              <a:rPr lang="id-ID" sz="1100" dirty="0">
                <a:latin typeface="Arial" charset="0"/>
                <a:ea typeface="Times New Roman" pitchFamily="18" charset="0"/>
                <a:cs typeface="Arial" charset="0"/>
              </a:rPr>
              <a:t>*)  coret yang tidak perlu</a:t>
            </a:r>
          </a:p>
          <a:p>
            <a:pPr>
              <a:tabLst>
                <a:tab pos="904875" algn="l"/>
                <a:tab pos="1257300" algn="l"/>
                <a:tab pos="2286000" algn="l"/>
              </a:tabLst>
              <a:defRPr/>
            </a:pPr>
            <a:r>
              <a:rPr lang="id-ID" sz="1100" dirty="0">
                <a:latin typeface="Arial" charset="0"/>
                <a:ea typeface="Times New Roman" pitchFamily="18" charset="0"/>
                <a:cs typeface="Arial" charset="0"/>
              </a:rPr>
              <a:t>**) tulislah pelanggaran disiplin yang diduga dilakukan oleh PNS yang bersangkutan</a:t>
            </a: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endParaRPr lang="id-ID" sz="1100" dirty="0">
              <a:latin typeface="Arial" charset="0"/>
              <a:ea typeface="Times New Roman" pitchFamily="18" charset="0"/>
              <a:cs typeface="Arial" charset="0"/>
            </a:endParaRPr>
          </a:p>
          <a:p>
            <a:pPr>
              <a:tabLst>
                <a:tab pos="904875" algn="l"/>
                <a:tab pos="1257300" algn="l"/>
                <a:tab pos="2286000" algn="l"/>
              </a:tabLst>
              <a:defRPr/>
            </a:pPr>
            <a:endParaRPr lang="id-ID" sz="1200" dirty="0">
              <a:latin typeface="Arial" charset="0"/>
              <a:ea typeface="Times New Roman" pitchFamily="18" charset="0"/>
              <a:cs typeface="Arial" charset="0"/>
            </a:endParaRPr>
          </a:p>
          <a:p>
            <a:pPr>
              <a:tabLst>
                <a:tab pos="904875" algn="l"/>
                <a:tab pos="1257300" algn="l"/>
                <a:tab pos="2286000" algn="l"/>
              </a:tabLst>
              <a:defRPr/>
            </a:pPr>
            <a:endParaRPr lang="id-ID" sz="1200" dirty="0">
              <a:latin typeface="Arial" charset="0"/>
              <a:ea typeface="Times New Roman" pitchFamily="18" charset="0"/>
              <a:cs typeface="Arial" charset="0"/>
            </a:endParaRPr>
          </a:p>
          <a:p>
            <a:pPr>
              <a:tabLst>
                <a:tab pos="904875" algn="l"/>
                <a:tab pos="1257300" algn="l"/>
                <a:tab pos="2286000" algn="l"/>
              </a:tabLst>
              <a:defRPr/>
            </a:pPr>
            <a:endParaRPr lang="id-ID" sz="1200" dirty="0">
              <a:latin typeface="Arial" charset="0"/>
              <a:ea typeface="Times New Roman" pitchFamily="18" charset="0"/>
              <a:cs typeface="Arial" charset="0"/>
            </a:endParaRPr>
          </a:p>
          <a:p>
            <a:pPr>
              <a:tabLst>
                <a:tab pos="904875" algn="l"/>
                <a:tab pos="1257300" algn="l"/>
                <a:tab pos="2286000" algn="l"/>
              </a:tabLst>
              <a:defRPr/>
            </a:pPr>
            <a:endParaRPr lang="id-ID" dirty="0">
              <a:latin typeface="Arial" charset="0"/>
              <a:ea typeface="Times New Roman" pitchFamily="18" charset="0"/>
              <a:cs typeface="Arial" charset="0"/>
            </a:endParaRPr>
          </a:p>
        </p:txBody>
      </p:sp>
    </p:spTree>
    <p:extLst>
      <p:ext uri="{BB962C8B-B14F-4D97-AF65-F5344CB8AC3E}">
        <p14:creationId xmlns:p14="http://schemas.microsoft.com/office/powerpoint/2010/main" val="21186875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ChangeArrowheads="1"/>
          </p:cNvSpPr>
          <p:nvPr/>
        </p:nvSpPr>
        <p:spPr bwMode="auto">
          <a:xfrm>
            <a:off x="228599" y="-792632"/>
            <a:ext cx="11615057" cy="876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indent="457200">
              <a:tabLst>
                <a:tab pos="1257300" algn="l"/>
              </a:tabLst>
              <a:defRPr>
                <a:solidFill>
                  <a:schemeClr val="tx1"/>
                </a:solidFill>
                <a:latin typeface="Arial" panose="020B0604020202020204" pitchFamily="34" charset="0"/>
                <a:cs typeface="Arial" panose="020B0604020202020204" pitchFamily="34" charset="0"/>
              </a:defRPr>
            </a:lvl1pPr>
            <a:lvl2pPr marL="742950" indent="-285750">
              <a:tabLst>
                <a:tab pos="1257300" algn="l"/>
              </a:tabLst>
              <a:defRPr>
                <a:solidFill>
                  <a:schemeClr val="tx1"/>
                </a:solidFill>
                <a:latin typeface="Arial" panose="020B0604020202020204" pitchFamily="34" charset="0"/>
                <a:cs typeface="Arial" panose="020B0604020202020204" pitchFamily="34" charset="0"/>
              </a:defRPr>
            </a:lvl2pPr>
            <a:lvl3pPr marL="1143000" indent="-228600">
              <a:tabLst>
                <a:tab pos="1257300" algn="l"/>
              </a:tabLst>
              <a:defRPr>
                <a:solidFill>
                  <a:schemeClr val="tx1"/>
                </a:solidFill>
                <a:latin typeface="Arial" panose="020B0604020202020204" pitchFamily="34" charset="0"/>
                <a:cs typeface="Arial" panose="020B0604020202020204" pitchFamily="34" charset="0"/>
              </a:defRPr>
            </a:lvl3pPr>
            <a:lvl4pPr marL="1600200" indent="-228600">
              <a:tabLst>
                <a:tab pos="1257300" algn="l"/>
              </a:tabLst>
              <a:defRPr>
                <a:solidFill>
                  <a:schemeClr val="tx1"/>
                </a:solidFill>
                <a:latin typeface="Arial" panose="020B0604020202020204" pitchFamily="34" charset="0"/>
                <a:cs typeface="Arial" panose="020B0604020202020204" pitchFamily="34" charset="0"/>
              </a:defRPr>
            </a:lvl4pPr>
            <a:lvl5pPr marL="2057400" indent="-228600">
              <a:tabLst>
                <a:tab pos="12573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2573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2573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2573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257300" algn="l"/>
              </a:tabLst>
              <a:defRPr>
                <a:solidFill>
                  <a:schemeClr val="tx1"/>
                </a:solidFill>
                <a:latin typeface="Arial" panose="020B0604020202020204" pitchFamily="34" charset="0"/>
                <a:cs typeface="Arial" panose="020B0604020202020204" pitchFamily="34" charset="0"/>
              </a:defRPr>
            </a:lvl9pPr>
          </a:lstStyle>
          <a:p>
            <a:pPr algn="ctr" eaLnBrk="1" hangingPunct="1"/>
            <a:endParaRPr lang="id-ID" altLang="id-ID" sz="1400" dirty="0">
              <a:cs typeface="Times New Roman" panose="02020603050405020304" pitchFamily="18" charset="0"/>
            </a:endParaRPr>
          </a:p>
          <a:p>
            <a:pPr algn="ctr" eaLnBrk="1" hangingPunct="1"/>
            <a:endParaRPr lang="id-ID" altLang="id-ID" sz="1400" dirty="0">
              <a:cs typeface="Times New Roman" panose="02020603050405020304" pitchFamily="18" charset="0"/>
            </a:endParaRPr>
          </a:p>
          <a:p>
            <a:pPr algn="ctr" eaLnBrk="1" hangingPunct="1"/>
            <a:endParaRPr lang="id-ID" altLang="id-ID" sz="1400" dirty="0">
              <a:cs typeface="Times New Roman" panose="02020603050405020304" pitchFamily="18" charset="0"/>
            </a:endParaRPr>
          </a:p>
          <a:p>
            <a:pPr algn="ctr" eaLnBrk="1" hangingPunct="1"/>
            <a:r>
              <a:rPr lang="id-ID" altLang="id-ID" sz="1400" dirty="0">
                <a:cs typeface="Times New Roman" panose="02020603050405020304" pitchFamily="18" charset="0"/>
              </a:rPr>
              <a:t>MEMUTUSKAN :</a:t>
            </a:r>
          </a:p>
          <a:p>
            <a:pPr algn="just"/>
            <a:r>
              <a:rPr lang="id-ID" altLang="id-ID" sz="1400" dirty="0">
                <a:cs typeface="Times New Roman" panose="02020603050405020304" pitchFamily="18" charset="0"/>
              </a:rPr>
              <a:t>Menetapkan,</a:t>
            </a:r>
          </a:p>
          <a:p>
            <a:pPr algn="just"/>
            <a:r>
              <a:rPr lang="id-ID" altLang="id-ID" sz="1400" dirty="0">
                <a:cs typeface="Times New Roman" panose="02020603050405020304" pitchFamily="18" charset="0"/>
              </a:rPr>
              <a:t>PERTAMA    </a:t>
            </a:r>
            <a:r>
              <a:rPr lang="id-ID" altLang="id-ID" sz="1400" dirty="0" smtClean="0">
                <a:cs typeface="Times New Roman" panose="02020603050405020304" pitchFamily="18" charset="0"/>
              </a:rPr>
              <a:t> </a:t>
            </a:r>
            <a:r>
              <a:rPr lang="id-ID" altLang="id-ID" sz="1400" dirty="0">
                <a:cs typeface="Times New Roman" panose="02020603050405020304" pitchFamily="18" charset="0"/>
              </a:rPr>
              <a:t>:  Menjatuhkan hukuman, disiplin berupa</a:t>
            </a:r>
            <a:r>
              <a:rPr lang="en-US" altLang="id-ID" sz="1400" dirty="0">
                <a:cs typeface="Times New Roman" panose="02020603050405020304" pitchFamily="18" charset="0"/>
              </a:rPr>
              <a:t> </a:t>
            </a:r>
            <a:r>
              <a:rPr lang="id-ID" altLang="id-ID" sz="1400" dirty="0">
                <a:cs typeface="Times New Roman" panose="02020603050405020304" pitchFamily="18" charset="0"/>
              </a:rPr>
              <a:t>Pernyataan Tidak Puas </a:t>
            </a:r>
            <a:r>
              <a:rPr lang="id-ID" altLang="id-ID" sz="1400" dirty="0" smtClean="0">
                <a:cs typeface="Times New Roman" panose="02020603050405020304" pitchFamily="18" charset="0"/>
              </a:rPr>
              <a:t>Secara </a:t>
            </a:r>
            <a:r>
              <a:rPr lang="id-ID" altLang="id-ID" sz="1400" dirty="0">
                <a:cs typeface="Times New Roman" panose="02020603050405020304" pitchFamily="18" charset="0"/>
              </a:rPr>
              <a:t>Tertulis kepada: </a:t>
            </a:r>
          </a:p>
          <a:p>
            <a:pPr algn="just"/>
            <a:r>
              <a:rPr lang="id-ID" altLang="id-ID" sz="1400" dirty="0">
                <a:cs typeface="Times New Roman" panose="02020603050405020304" pitchFamily="18" charset="0"/>
              </a:rPr>
              <a:t>                         Nama	                              : ............................................</a:t>
            </a:r>
          </a:p>
          <a:p>
            <a:pPr algn="just"/>
            <a:r>
              <a:rPr lang="id-ID" altLang="id-ID" sz="1400" dirty="0">
                <a:cs typeface="Times New Roman" panose="02020603050405020304" pitchFamily="18" charset="0"/>
              </a:rPr>
              <a:t>                         NIP	                 	           : ............................................</a:t>
            </a:r>
          </a:p>
          <a:p>
            <a:pPr algn="just"/>
            <a:r>
              <a:rPr lang="id-ID" altLang="id-ID" sz="1400" dirty="0">
                <a:cs typeface="Times New Roman" panose="02020603050405020304" pitchFamily="18" charset="0"/>
              </a:rPr>
              <a:t>                         Pangkat/Golongan Ruang          : ............................................ </a:t>
            </a:r>
          </a:p>
          <a:p>
            <a:pPr algn="just"/>
            <a:r>
              <a:rPr lang="id-ID" altLang="id-ID" sz="1400" dirty="0">
                <a:cs typeface="Times New Roman" panose="02020603050405020304" pitchFamily="18" charset="0"/>
              </a:rPr>
              <a:t>                         Jabatan		           : ............................................                                         </a:t>
            </a:r>
          </a:p>
          <a:p>
            <a:pPr algn="just"/>
            <a:r>
              <a:rPr lang="id-ID" altLang="id-ID" sz="1400" dirty="0">
                <a:cs typeface="Times New Roman" panose="02020603050405020304" pitchFamily="18" charset="0"/>
              </a:rPr>
              <a:t>                         Unit Kerja	 	           : ............................................</a:t>
            </a:r>
          </a:p>
          <a:p>
            <a:pPr algn="just"/>
            <a:r>
              <a:rPr lang="id-ID" altLang="id-ID" sz="1400" dirty="0">
                <a:cs typeface="Times New Roman" panose="02020603050405020304" pitchFamily="18" charset="0"/>
              </a:rPr>
              <a:t>		  	 </a:t>
            </a:r>
          </a:p>
          <a:p>
            <a:r>
              <a:rPr lang="id-ID" altLang="id-ID" sz="1400" dirty="0">
                <a:cs typeface="Times New Roman" panose="02020603050405020304" pitchFamily="18" charset="0"/>
              </a:rPr>
              <a:t>	        karena yang bersangkutan pada tanggal........................telah </a:t>
            </a:r>
            <a:r>
              <a:rPr lang="id-ID" altLang="id-ID" sz="1400" dirty="0" smtClean="0">
                <a:cs typeface="Times New Roman" panose="02020603050405020304" pitchFamily="18" charset="0"/>
              </a:rPr>
              <a:t>melakukan </a:t>
            </a:r>
            <a:r>
              <a:rPr lang="id-ID" altLang="id-ID" sz="1400" dirty="0">
                <a:cs typeface="Times New Roman" panose="02020603050405020304" pitchFamily="18" charset="0"/>
              </a:rPr>
              <a:t>perbuatan melanggar ketentuan Pasal......angka....</a:t>
            </a:r>
          </a:p>
          <a:p>
            <a:r>
              <a:rPr lang="id-ID" altLang="id-ID" sz="1400" dirty="0">
                <a:cs typeface="Times New Roman" panose="02020603050405020304" pitchFamily="18" charset="0"/>
              </a:rPr>
              <a:t>	        huruf...........Peraturan Pemerintah Nomor 53 Tahun 2010.  </a:t>
            </a:r>
          </a:p>
          <a:p>
            <a:pPr algn="just"/>
            <a:r>
              <a:rPr lang="id-ID" altLang="id-ID" sz="1400" dirty="0">
                <a:cs typeface="Times New Roman" panose="02020603050405020304" pitchFamily="18" charset="0"/>
              </a:rPr>
              <a:t>	</a:t>
            </a:r>
          </a:p>
          <a:p>
            <a:pPr algn="just"/>
            <a:r>
              <a:rPr lang="id-ID" altLang="id-ID" sz="1400" dirty="0">
                <a:cs typeface="Times New Roman" panose="02020603050405020304" pitchFamily="18" charset="0"/>
              </a:rPr>
              <a:t>KEDUA	</a:t>
            </a:r>
            <a:r>
              <a:rPr lang="id-ID" altLang="id-ID" sz="1400" dirty="0" smtClean="0">
                <a:cs typeface="Times New Roman" panose="02020603050405020304" pitchFamily="18" charset="0"/>
              </a:rPr>
              <a:t> :  </a:t>
            </a:r>
            <a:r>
              <a:rPr lang="id-ID" altLang="id-ID" sz="1400" dirty="0">
                <a:cs typeface="Times New Roman" panose="02020603050405020304" pitchFamily="18" charset="0"/>
              </a:rPr>
              <a:t>Keputusan ini mulai berlaku sejak tanggal ditetapkan.</a:t>
            </a:r>
          </a:p>
          <a:p>
            <a:pPr algn="just"/>
            <a:r>
              <a:rPr lang="id-ID" altLang="id-ID" sz="1400" dirty="0">
                <a:cs typeface="Times New Roman" panose="02020603050405020304" pitchFamily="18" charset="0"/>
              </a:rPr>
              <a:t>KETIGA 	  : Keputusan ini disampaikan kepada yang bersangkutan untuk </a:t>
            </a:r>
            <a:r>
              <a:rPr lang="id-ID" altLang="id-ID" sz="1400" dirty="0" smtClean="0">
                <a:cs typeface="Times New Roman" panose="02020603050405020304" pitchFamily="18" charset="0"/>
              </a:rPr>
              <a:t>dilaksanakan </a:t>
            </a:r>
            <a:r>
              <a:rPr lang="id-ID" altLang="id-ID" sz="1400" dirty="0">
                <a:cs typeface="Times New Roman" panose="02020603050405020304" pitchFamily="18" charset="0"/>
              </a:rPr>
              <a:t>sebagaimana mestinya.</a:t>
            </a:r>
          </a:p>
          <a:p>
            <a:r>
              <a:rPr lang="id-ID" altLang="id-ID" sz="1400" dirty="0">
                <a:cs typeface="Times New Roman" panose="02020603050405020304" pitchFamily="18" charset="0"/>
              </a:rPr>
              <a:t>                                                                                                              				</a:t>
            </a:r>
          </a:p>
          <a:p>
            <a:endParaRPr lang="id-ID" altLang="id-ID" sz="1400" dirty="0">
              <a:cs typeface="Times New Roman" panose="02020603050405020304" pitchFamily="18" charset="0"/>
            </a:endParaRPr>
          </a:p>
          <a:p>
            <a:r>
              <a:rPr lang="id-ID" altLang="id-ID" sz="1400" dirty="0" smtClean="0">
                <a:cs typeface="Times New Roman" panose="02020603050405020304" pitchFamily="18" charset="0"/>
              </a:rPr>
              <a:t>					Ditetapkan </a:t>
            </a:r>
            <a:r>
              <a:rPr lang="id-ID" altLang="id-ID" sz="1400" dirty="0">
                <a:cs typeface="Times New Roman" panose="02020603050405020304" pitchFamily="18" charset="0"/>
              </a:rPr>
              <a:t>di :  </a:t>
            </a:r>
          </a:p>
          <a:p>
            <a:r>
              <a:rPr lang="id-ID" altLang="id-ID" sz="1400" dirty="0">
                <a:cs typeface="Times New Roman" panose="02020603050405020304" pitchFamily="18" charset="0"/>
              </a:rPr>
              <a:t>				                   pada tanggal: </a:t>
            </a:r>
          </a:p>
          <a:p>
            <a:pPr algn="r"/>
            <a:r>
              <a:rPr lang="id-ID" altLang="id-ID" sz="1400" dirty="0">
                <a:cs typeface="Times New Roman" panose="02020603050405020304" pitchFamily="18" charset="0"/>
              </a:rPr>
              <a:t>                                                                                     </a:t>
            </a:r>
          </a:p>
          <a:p>
            <a:r>
              <a:rPr lang="id-ID" altLang="id-ID" sz="1400" dirty="0" smtClean="0">
                <a:cs typeface="Times New Roman" panose="02020603050405020304" pitchFamily="18" charset="0"/>
              </a:rPr>
              <a:t>					.....................................*).</a:t>
            </a:r>
            <a:endParaRPr lang="id-ID" altLang="id-ID" sz="1400" dirty="0">
              <a:cs typeface="Times New Roman" panose="02020603050405020304" pitchFamily="18" charset="0"/>
            </a:endParaRPr>
          </a:p>
          <a:p>
            <a:r>
              <a:rPr lang="id-ID" altLang="id-ID" sz="1400" dirty="0">
                <a:cs typeface="Times New Roman" panose="02020603050405020304" pitchFamily="18" charset="0"/>
              </a:rPr>
              <a:t>                                                                                                               	              	                                                             </a:t>
            </a:r>
            <a:r>
              <a:rPr lang="id-ID" altLang="id-ID" sz="1400" dirty="0" smtClean="0">
                <a:cs typeface="Times New Roman" panose="02020603050405020304" pitchFamily="18" charset="0"/>
              </a:rPr>
              <a:t>						</a:t>
            </a:r>
          </a:p>
          <a:p>
            <a:r>
              <a:rPr lang="id-ID" altLang="id-ID" sz="1400" dirty="0">
                <a:cs typeface="Times New Roman" panose="02020603050405020304" pitchFamily="18" charset="0"/>
              </a:rPr>
              <a:t>	</a:t>
            </a:r>
            <a:r>
              <a:rPr lang="id-ID" altLang="id-ID" sz="1400" dirty="0" smtClean="0">
                <a:cs typeface="Times New Roman" panose="02020603050405020304" pitchFamily="18" charset="0"/>
              </a:rPr>
              <a:t>				Nama</a:t>
            </a:r>
            <a:r>
              <a:rPr lang="id-ID" altLang="id-ID" sz="1400" dirty="0">
                <a:cs typeface="Times New Roman" panose="02020603050405020304" pitchFamily="18" charset="0"/>
              </a:rPr>
              <a:t>................................</a:t>
            </a:r>
          </a:p>
          <a:p>
            <a:r>
              <a:rPr lang="id-ID" altLang="id-ID" sz="1400" dirty="0">
                <a:cs typeface="Times New Roman" panose="02020603050405020304" pitchFamily="18" charset="0"/>
              </a:rPr>
              <a:t> 	                                                                    NIP ...................................</a:t>
            </a:r>
          </a:p>
          <a:p>
            <a:endParaRPr lang="id-ID" altLang="id-ID" sz="1400" dirty="0">
              <a:cs typeface="Times New Roman" panose="02020603050405020304" pitchFamily="18" charset="0"/>
            </a:endParaRPr>
          </a:p>
          <a:p>
            <a:endParaRPr lang="id-ID" altLang="id-ID" sz="1400" dirty="0">
              <a:cs typeface="Times New Roman" panose="02020603050405020304" pitchFamily="18" charset="0"/>
            </a:endParaRPr>
          </a:p>
          <a:p>
            <a:endParaRPr lang="id-ID" altLang="id-ID" sz="1400" dirty="0">
              <a:cs typeface="Times New Roman" panose="02020603050405020304" pitchFamily="18" charset="0"/>
            </a:endParaRPr>
          </a:p>
          <a:p>
            <a:r>
              <a:rPr lang="id-ID" altLang="id-ID" sz="1050" dirty="0">
                <a:cs typeface="Times New Roman" panose="02020603050405020304" pitchFamily="18" charset="0"/>
              </a:rPr>
              <a:t>Tembusan:</a:t>
            </a:r>
          </a:p>
          <a:p>
            <a:r>
              <a:rPr lang="id-ID" altLang="id-ID" sz="1050" dirty="0">
                <a:cs typeface="Times New Roman" panose="02020603050405020304" pitchFamily="18" charset="0"/>
              </a:rPr>
              <a:t>1........................</a:t>
            </a:r>
          </a:p>
          <a:p>
            <a:r>
              <a:rPr lang="id-ID" altLang="id-ID" sz="1050" dirty="0">
                <a:cs typeface="Times New Roman" panose="02020603050405020304" pitchFamily="18" charset="0"/>
              </a:rPr>
              <a:t>2 Deputi Bidang Informasi Kepegawaian Badan Kepegawaian Negara di Jakarta</a:t>
            </a:r>
          </a:p>
          <a:p>
            <a:r>
              <a:rPr lang="id-ID" altLang="id-ID" sz="1050" dirty="0">
                <a:cs typeface="Times New Roman" panose="02020603050405020304" pitchFamily="18" charset="0"/>
              </a:rPr>
              <a:t>3. Pejabat lain yang dianggap perlu </a:t>
            </a:r>
          </a:p>
          <a:p>
            <a:endParaRPr lang="id-ID" altLang="id-ID" sz="1050" dirty="0">
              <a:cs typeface="Times New Roman" panose="02020603050405020304" pitchFamily="18" charset="0"/>
            </a:endParaRPr>
          </a:p>
          <a:p>
            <a:r>
              <a:rPr lang="id-ID" altLang="id-ID" sz="1050" dirty="0">
                <a:cs typeface="Times New Roman" panose="02020603050405020304" pitchFamily="18" charset="0"/>
              </a:rPr>
              <a:t>*) Tulislah nama jabatan dari pejabat yang berwenang menghukum</a:t>
            </a:r>
          </a:p>
          <a:p>
            <a:r>
              <a:rPr lang="id-ID" altLang="id-ID" sz="1050" dirty="0">
                <a:cs typeface="Times New Roman" panose="02020603050405020304" pitchFamily="18" charset="0"/>
              </a:rPr>
              <a:t>**) Disesuaikan dengan kondisi/kasusnya</a:t>
            </a:r>
          </a:p>
          <a:p>
            <a:endParaRPr lang="id-ID" altLang="id-ID" sz="1400" dirty="0">
              <a:cs typeface="Times New Roman" panose="02020603050405020304" pitchFamily="18" charset="0"/>
            </a:endParaRPr>
          </a:p>
          <a:p>
            <a:endParaRPr lang="id-ID" altLang="id-ID" sz="1400" dirty="0">
              <a:cs typeface="Times New Roman" panose="02020603050405020304" pitchFamily="18" charset="0"/>
            </a:endParaRPr>
          </a:p>
          <a:p>
            <a:endParaRPr lang="id-ID" altLang="id-ID" sz="1400" dirty="0">
              <a:cs typeface="Times New Roman" panose="02020603050405020304" pitchFamily="18" charset="0"/>
            </a:endParaRPr>
          </a:p>
          <a:p>
            <a:endParaRPr lang="id-ID" altLang="id-ID" sz="1400" dirty="0">
              <a:cs typeface="Times New Roman" panose="02020603050405020304" pitchFamily="18" charset="0"/>
            </a:endParaRPr>
          </a:p>
          <a:p>
            <a:endParaRPr lang="id-ID" altLang="id-ID" sz="1400" dirty="0">
              <a:cs typeface="Times New Roman" panose="02020603050405020304" pitchFamily="18" charset="0"/>
            </a:endParaRPr>
          </a:p>
        </p:txBody>
      </p:sp>
    </p:spTree>
    <p:extLst>
      <p:ext uri="{BB962C8B-B14F-4D97-AF65-F5344CB8AC3E}">
        <p14:creationId xmlns:p14="http://schemas.microsoft.com/office/powerpoint/2010/main" val="52333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80418" y="2967335"/>
            <a:ext cx="6431183" cy="1754326"/>
          </a:xfrm>
          <a:prstGeom prst="rect">
            <a:avLst/>
          </a:prstGeom>
          <a:noFill/>
        </p:spPr>
        <p:txBody>
          <a:bodyPr wrap="none" lIns="91440" tIns="45720" rIns="91440" bIns="45720">
            <a:spAutoFit/>
          </a:bodyPr>
          <a:lstStyle/>
          <a:p>
            <a:pPr algn="ctr"/>
            <a:r>
              <a:rPr lang="id-ID" sz="5400" b="1" cap="none" spc="0" dirty="0" smtClean="0">
                <a:ln w="22225">
                  <a:solidFill>
                    <a:schemeClr val="accent2"/>
                  </a:solidFill>
                  <a:prstDash val="solid"/>
                </a:ln>
                <a:solidFill>
                  <a:schemeClr val="accent2">
                    <a:lumMod val="40000"/>
                    <a:lumOff val="60000"/>
                  </a:schemeClr>
                </a:solidFill>
                <a:effectLst/>
              </a:rPr>
              <a:t>TERIMAKASIH DAN </a:t>
            </a:r>
          </a:p>
          <a:p>
            <a:pPr algn="ctr"/>
            <a:r>
              <a:rPr lang="id-ID" sz="5400" b="1" cap="none" spc="0" dirty="0" smtClean="0">
                <a:ln w="22225">
                  <a:solidFill>
                    <a:schemeClr val="accent2"/>
                  </a:solidFill>
                  <a:prstDash val="solid"/>
                </a:ln>
                <a:solidFill>
                  <a:schemeClr val="accent2">
                    <a:lumMod val="40000"/>
                    <a:lumOff val="60000"/>
                  </a:schemeClr>
                </a:solidFill>
                <a:effectLst/>
              </a:rPr>
              <a:t>SELAMAT BERDISKUSI</a:t>
            </a:r>
            <a:endParaRPr lang="en-U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4100172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524000" y="-1349167"/>
            <a:ext cx="9144000" cy="7048083"/>
          </a:xfrm>
          <a:prstGeom prst="rect">
            <a:avLst/>
          </a:prstGeom>
          <a:noFill/>
          <a:ln w="9525">
            <a:noFill/>
            <a:miter lim="800000"/>
            <a:headEnd/>
            <a:tailEnd/>
          </a:ln>
        </p:spPr>
        <p:txBody>
          <a:bodyPr anchor="ctr">
            <a:spAutoFit/>
          </a:bodyPr>
          <a:lstStyle/>
          <a:p>
            <a:pPr marL="342900" indent="-342900" algn="ctr">
              <a:tabLst>
                <a:tab pos="180975" algn="l"/>
                <a:tab pos="2070100" algn="l"/>
              </a:tabLst>
              <a:defRPr/>
            </a:pPr>
            <a:endParaRPr lang="id-ID" sz="1400" b="1" dirty="0">
              <a:latin typeface="Arial" charset="0"/>
              <a:ea typeface="Times New Roman" pitchFamily="18" charset="0"/>
              <a:cs typeface="Arial" charset="0"/>
            </a:endParaRPr>
          </a:p>
          <a:p>
            <a:pPr marL="342900" indent="-342900" algn="ctr">
              <a:tabLst>
                <a:tab pos="180975" algn="l"/>
                <a:tab pos="2070100" algn="l"/>
              </a:tabLst>
              <a:defRPr/>
            </a:pPr>
            <a:endParaRPr lang="id-ID" sz="1400" b="1" dirty="0">
              <a:latin typeface="Arial" charset="0"/>
              <a:ea typeface="Times New Roman" pitchFamily="18" charset="0"/>
              <a:cs typeface="Arial" charset="0"/>
            </a:endParaRPr>
          </a:p>
          <a:p>
            <a:pPr marL="342900" indent="-342900" algn="ctr">
              <a:tabLst>
                <a:tab pos="180975" algn="l"/>
                <a:tab pos="2070100" algn="l"/>
              </a:tabLst>
              <a:defRPr/>
            </a:pPr>
            <a:endParaRPr lang="en-US" sz="1400" b="1" dirty="0">
              <a:latin typeface="Arial" charset="0"/>
              <a:ea typeface="Times New Roman" pitchFamily="18" charset="0"/>
              <a:cs typeface="Arial" charset="0"/>
            </a:endParaRPr>
          </a:p>
          <a:p>
            <a:pPr marL="342900" indent="-342900" algn="ctr">
              <a:tabLst>
                <a:tab pos="180975" algn="l"/>
                <a:tab pos="2070100" algn="l"/>
              </a:tabLst>
              <a:defRPr/>
            </a:pPr>
            <a:endParaRPr lang="en-US" sz="1400" b="1" dirty="0">
              <a:latin typeface="Arial" charset="0"/>
              <a:ea typeface="Times New Roman" pitchFamily="18" charset="0"/>
              <a:cs typeface="Arial" charset="0"/>
            </a:endParaRPr>
          </a:p>
          <a:p>
            <a:pPr marL="342900" indent="-342900" algn="ctr">
              <a:tabLst>
                <a:tab pos="180975" algn="l"/>
                <a:tab pos="2070100" algn="l"/>
              </a:tabLst>
              <a:defRPr/>
            </a:pPr>
            <a:endParaRPr lang="en-US" sz="1400" b="1" dirty="0">
              <a:latin typeface="Arial" charset="0"/>
              <a:ea typeface="Times New Roman" pitchFamily="18" charset="0"/>
              <a:cs typeface="Arial" charset="0"/>
            </a:endParaRPr>
          </a:p>
          <a:p>
            <a:pPr marL="342900" indent="-342900" algn="ctr">
              <a:tabLst>
                <a:tab pos="180975" algn="l"/>
                <a:tab pos="2070100" algn="l"/>
              </a:tabLst>
              <a:defRPr/>
            </a:pPr>
            <a:endParaRPr lang="en-US" sz="1400" b="1" dirty="0">
              <a:latin typeface="Arial" charset="0"/>
              <a:ea typeface="Times New Roman" pitchFamily="18" charset="0"/>
              <a:cs typeface="Arial" charset="0"/>
            </a:endParaRPr>
          </a:p>
          <a:p>
            <a:pPr marL="342900" indent="-342900" algn="ctr">
              <a:tabLst>
                <a:tab pos="180975" algn="l"/>
                <a:tab pos="2070100" algn="l"/>
              </a:tabLst>
              <a:defRPr/>
            </a:pPr>
            <a:endParaRPr lang="en-US" sz="1400" b="1" dirty="0">
              <a:latin typeface="Arial" charset="0"/>
              <a:ea typeface="Times New Roman" pitchFamily="18" charset="0"/>
              <a:cs typeface="Arial" charset="0"/>
            </a:endParaRPr>
          </a:p>
          <a:p>
            <a:pPr marL="342900" indent="-342900" algn="ctr">
              <a:tabLst>
                <a:tab pos="180975" algn="l"/>
                <a:tab pos="2070100" algn="l"/>
              </a:tabLst>
              <a:defRPr/>
            </a:pPr>
            <a:endParaRPr lang="en-US" sz="1400" b="1" dirty="0">
              <a:latin typeface="Arial" charset="0"/>
              <a:ea typeface="Times New Roman" pitchFamily="18" charset="0"/>
              <a:cs typeface="Arial" charset="0"/>
            </a:endParaRPr>
          </a:p>
          <a:p>
            <a:pPr marL="342900" indent="-342900" algn="ctr">
              <a:tabLst>
                <a:tab pos="180975" algn="l"/>
                <a:tab pos="2070100" algn="l"/>
              </a:tabLst>
              <a:defRPr/>
            </a:pPr>
            <a:endParaRPr lang="en-US" sz="1400" b="1" dirty="0">
              <a:latin typeface="Arial" charset="0"/>
              <a:ea typeface="Times New Roman" pitchFamily="18" charset="0"/>
              <a:cs typeface="Arial" charset="0"/>
            </a:endParaRPr>
          </a:p>
          <a:p>
            <a:pPr marL="342900" indent="-342900" algn="ctr">
              <a:tabLst>
                <a:tab pos="180975" algn="l"/>
                <a:tab pos="2070100" algn="l"/>
              </a:tabLst>
              <a:defRPr/>
            </a:pPr>
            <a:endParaRPr lang="en-US" sz="1400" b="1" dirty="0">
              <a:latin typeface="Arial" charset="0"/>
              <a:ea typeface="Times New Roman" pitchFamily="18" charset="0"/>
              <a:cs typeface="Arial" charset="0"/>
            </a:endParaRPr>
          </a:p>
          <a:p>
            <a:pPr marL="342900" indent="-342900" algn="ctr">
              <a:tabLst>
                <a:tab pos="180975" algn="l"/>
                <a:tab pos="2070100" algn="l"/>
              </a:tabLst>
              <a:defRPr/>
            </a:pPr>
            <a:r>
              <a:rPr lang="en-US" sz="1400" b="1" dirty="0">
                <a:latin typeface="Arial" charset="0"/>
                <a:ea typeface="Times New Roman" pitchFamily="18" charset="0"/>
                <a:cs typeface="Arial" charset="0"/>
              </a:rPr>
              <a:t>RAHASIA</a:t>
            </a:r>
            <a:endParaRPr lang="id-ID" sz="1400" dirty="0">
              <a:latin typeface="Arial" charset="0"/>
              <a:ea typeface="Times New Roman" pitchFamily="18" charset="0"/>
              <a:cs typeface="Arial" charset="0"/>
            </a:endParaRPr>
          </a:p>
          <a:p>
            <a:pPr marL="342900" indent="-342900" algn="ctr">
              <a:tabLst>
                <a:tab pos="180975" algn="l"/>
                <a:tab pos="2070100" algn="l"/>
              </a:tabLst>
              <a:defRPr/>
            </a:pPr>
            <a:r>
              <a:rPr lang="en-US" sz="1400" b="1" u="sng" dirty="0">
                <a:latin typeface="Arial" charset="0"/>
                <a:ea typeface="Times New Roman" pitchFamily="18" charset="0"/>
                <a:cs typeface="Arial" charset="0"/>
              </a:rPr>
              <a:t>BERITA ACARA PEMERIKSAAN</a:t>
            </a:r>
            <a:endParaRPr lang="id-ID" sz="1400" dirty="0">
              <a:latin typeface="Arial" charset="0"/>
              <a:ea typeface="Times New Roman" pitchFamily="18" charset="0"/>
              <a:cs typeface="Arial" charset="0"/>
            </a:endParaRPr>
          </a:p>
          <a:p>
            <a:pPr marL="342900" indent="-342900">
              <a:tabLst>
                <a:tab pos="180975" algn="l"/>
                <a:tab pos="2070100" algn="l"/>
              </a:tabLst>
              <a:defRPr/>
            </a:pPr>
            <a:r>
              <a:rPr lang="en-US" sz="1400" dirty="0" err="1">
                <a:latin typeface="Arial" charset="0"/>
                <a:ea typeface="Times New Roman" pitchFamily="18" charset="0"/>
                <a:cs typeface="Arial" charset="0"/>
              </a:rPr>
              <a:t>Pada</a:t>
            </a:r>
            <a:r>
              <a:rPr lang="en-US" sz="1400" dirty="0">
                <a:latin typeface="Arial" charset="0"/>
                <a:ea typeface="Times New Roman" pitchFamily="18" charset="0"/>
                <a:cs typeface="Arial" charset="0"/>
              </a:rPr>
              <a:t> </a:t>
            </a:r>
            <a:r>
              <a:rPr lang="en-US" sz="1400" dirty="0" err="1">
                <a:latin typeface="Arial" charset="0"/>
                <a:ea typeface="Times New Roman" pitchFamily="18" charset="0"/>
                <a:cs typeface="Arial" charset="0"/>
              </a:rPr>
              <a:t>hari</a:t>
            </a:r>
            <a:r>
              <a:rPr lang="en-US" sz="1400" dirty="0">
                <a:latin typeface="Arial" charset="0"/>
                <a:ea typeface="Times New Roman" pitchFamily="18" charset="0"/>
                <a:cs typeface="Arial" charset="0"/>
              </a:rPr>
              <a:t> </a:t>
            </a:r>
            <a:r>
              <a:rPr lang="en-US" sz="1400" dirty="0" err="1">
                <a:latin typeface="Arial" charset="0"/>
                <a:ea typeface="Times New Roman" pitchFamily="18" charset="0"/>
                <a:cs typeface="Arial" charset="0"/>
              </a:rPr>
              <a:t>ini</a:t>
            </a:r>
            <a:r>
              <a:rPr lang="id-ID" sz="1400" dirty="0">
                <a:latin typeface="Arial" charset="0"/>
                <a:ea typeface="Times New Roman" pitchFamily="18" charset="0"/>
                <a:cs typeface="Arial" charset="0"/>
              </a:rPr>
              <a:t>......</a:t>
            </a:r>
            <a:r>
              <a:rPr lang="en-US" sz="1400" dirty="0" err="1">
                <a:latin typeface="Arial" charset="0"/>
                <a:ea typeface="Times New Roman" pitchFamily="18" charset="0"/>
                <a:cs typeface="Arial" charset="0"/>
              </a:rPr>
              <a:t>tanggal</a:t>
            </a:r>
            <a:r>
              <a:rPr lang="id-ID" sz="1400" dirty="0">
                <a:latin typeface="Arial" charset="0"/>
                <a:ea typeface="Times New Roman" pitchFamily="18" charset="0"/>
                <a:cs typeface="Arial" charset="0"/>
              </a:rPr>
              <a:t>......</a:t>
            </a:r>
            <a:r>
              <a:rPr lang="en-US" sz="1400" dirty="0" err="1">
                <a:latin typeface="Arial" charset="0"/>
                <a:ea typeface="Times New Roman" pitchFamily="18" charset="0"/>
                <a:cs typeface="Arial" charset="0"/>
              </a:rPr>
              <a:t>bulan</a:t>
            </a:r>
            <a:r>
              <a:rPr lang="en-US" sz="1400" dirty="0">
                <a:latin typeface="Arial" charset="0"/>
                <a:ea typeface="Times New Roman" pitchFamily="18" charset="0"/>
                <a:cs typeface="Arial" charset="0"/>
              </a:rPr>
              <a:t> </a:t>
            </a:r>
            <a:r>
              <a:rPr lang="id-ID" sz="1400" dirty="0">
                <a:latin typeface="Arial" charset="0"/>
                <a:ea typeface="Times New Roman" pitchFamily="18" charset="0"/>
                <a:cs typeface="Arial" charset="0"/>
              </a:rPr>
              <a:t>.....</a:t>
            </a:r>
            <a:r>
              <a:rPr lang="en-US" sz="1400" dirty="0" err="1">
                <a:latin typeface="Arial" charset="0"/>
                <a:ea typeface="Times New Roman" pitchFamily="18" charset="0"/>
                <a:cs typeface="Arial" charset="0"/>
              </a:rPr>
              <a:t>tahun</a:t>
            </a:r>
            <a:r>
              <a:rPr lang="en-US" sz="1400" dirty="0">
                <a:latin typeface="Arial" charset="0"/>
                <a:ea typeface="Times New Roman" pitchFamily="18" charset="0"/>
                <a:cs typeface="Arial" charset="0"/>
              </a:rPr>
              <a:t> </a:t>
            </a:r>
            <a:r>
              <a:rPr lang="en-US" sz="1400" dirty="0" err="1">
                <a:latin typeface="Arial" charset="0"/>
                <a:ea typeface="Times New Roman" pitchFamily="18" charset="0"/>
                <a:cs typeface="Arial" charset="0"/>
              </a:rPr>
              <a:t>dua</a:t>
            </a:r>
            <a:r>
              <a:rPr lang="en-US" sz="1400" dirty="0">
                <a:latin typeface="Arial" charset="0"/>
                <a:ea typeface="Times New Roman" pitchFamily="18" charset="0"/>
                <a:cs typeface="Arial" charset="0"/>
              </a:rPr>
              <a:t> </a:t>
            </a:r>
            <a:r>
              <a:rPr lang="en-US" sz="1400" dirty="0" err="1">
                <a:latin typeface="Arial" charset="0"/>
                <a:ea typeface="Times New Roman" pitchFamily="18" charset="0"/>
                <a:cs typeface="Arial" charset="0"/>
              </a:rPr>
              <a:t>ribu</a:t>
            </a:r>
            <a:r>
              <a:rPr lang="id-ID" sz="1400" dirty="0">
                <a:latin typeface="Arial" charset="0"/>
                <a:ea typeface="Times New Roman" pitchFamily="18" charset="0"/>
                <a:cs typeface="Arial" charset="0"/>
              </a:rPr>
              <a:t> sebelas</a:t>
            </a:r>
            <a:r>
              <a:rPr lang="en-US" sz="1400" dirty="0">
                <a:latin typeface="Arial" charset="0"/>
                <a:ea typeface="Times New Roman" pitchFamily="18" charset="0"/>
                <a:cs typeface="Arial" charset="0"/>
              </a:rPr>
              <a:t>, </a:t>
            </a:r>
            <a:r>
              <a:rPr lang="id-ID" sz="1400" dirty="0" smtClean="0">
                <a:latin typeface="Arial" charset="0"/>
                <a:ea typeface="Times New Roman" pitchFamily="18" charset="0"/>
                <a:cs typeface="Arial" charset="0"/>
              </a:rPr>
              <a:t>saya </a:t>
            </a:r>
            <a:r>
              <a:rPr lang="id-ID" sz="1400" dirty="0">
                <a:latin typeface="Arial" charset="0"/>
                <a:ea typeface="Times New Roman" pitchFamily="18" charset="0"/>
                <a:cs typeface="Arial" charset="0"/>
              </a:rPr>
              <a:t>*) </a:t>
            </a:r>
            <a:r>
              <a:rPr lang="en-US" sz="1400" dirty="0">
                <a:latin typeface="Arial" charset="0"/>
                <a:ea typeface="Times New Roman" pitchFamily="18" charset="0"/>
                <a:cs typeface="Arial" charset="0"/>
              </a:rPr>
              <a:t>:</a:t>
            </a:r>
            <a:endParaRPr lang="id-ID" sz="1400" dirty="0">
              <a:latin typeface="Arial" charset="0"/>
              <a:ea typeface="Times New Roman" pitchFamily="18" charset="0"/>
              <a:cs typeface="Arial" charset="0"/>
            </a:endParaRPr>
          </a:p>
          <a:p>
            <a:pPr marL="342900" indent="-342900">
              <a:tabLst>
                <a:tab pos="180975" algn="l"/>
                <a:tab pos="2070100" algn="l"/>
              </a:tabLst>
              <a:defRPr/>
            </a:pPr>
            <a:endParaRPr lang="id-ID" sz="1400" dirty="0">
              <a:latin typeface="Arial" charset="0"/>
              <a:ea typeface="Times New Roman" pitchFamily="18" charset="0"/>
              <a:cs typeface="Arial" charset="0"/>
            </a:endParaRPr>
          </a:p>
          <a:p>
            <a:pPr marL="342900" indent="-342900">
              <a:tabLst>
                <a:tab pos="180975" algn="l"/>
                <a:tab pos="2070100" algn="l"/>
              </a:tabLst>
              <a:defRPr/>
            </a:pPr>
            <a:r>
              <a:rPr lang="id-ID" sz="1400" dirty="0">
                <a:latin typeface="Arial" charset="0"/>
                <a:ea typeface="Times New Roman" pitchFamily="18" charset="0"/>
                <a:cs typeface="Arial" charset="0"/>
              </a:rPr>
              <a:t> </a:t>
            </a:r>
            <a:r>
              <a:rPr lang="id-ID" sz="1400" dirty="0" smtClean="0">
                <a:latin typeface="Arial" charset="0"/>
                <a:ea typeface="Times New Roman" pitchFamily="18" charset="0"/>
                <a:cs typeface="Arial" charset="0"/>
              </a:rPr>
              <a:t>  </a:t>
            </a:r>
            <a:r>
              <a:rPr lang="en-US" sz="1400" dirty="0" smtClean="0">
                <a:latin typeface="Arial" charset="0"/>
                <a:ea typeface="Times New Roman" pitchFamily="18" charset="0"/>
                <a:cs typeface="Arial" charset="0"/>
              </a:rPr>
              <a:t>  </a:t>
            </a:r>
            <a:r>
              <a:rPr lang="en-US" sz="1400" dirty="0">
                <a:latin typeface="Arial" charset="0"/>
                <a:ea typeface="Times New Roman" pitchFamily="18" charset="0"/>
                <a:cs typeface="Arial" charset="0"/>
              </a:rPr>
              <a:t>a.  </a:t>
            </a:r>
            <a:r>
              <a:rPr lang="sv-SE" sz="1400" dirty="0">
                <a:latin typeface="Arial" charset="0"/>
                <a:ea typeface="Times New Roman" pitchFamily="18" charset="0"/>
                <a:cs typeface="Arial" charset="0"/>
              </a:rPr>
              <a:t>Nama		</a:t>
            </a:r>
            <a:r>
              <a:rPr lang="id-ID" sz="1400" dirty="0" smtClean="0">
                <a:latin typeface="Arial" charset="0"/>
                <a:ea typeface="Times New Roman" pitchFamily="18" charset="0"/>
                <a:cs typeface="Arial" charset="0"/>
              </a:rPr>
              <a:t>	</a:t>
            </a:r>
            <a:r>
              <a:rPr lang="sv-SE" sz="1400" dirty="0" smtClean="0">
                <a:latin typeface="Arial" charset="0"/>
                <a:ea typeface="Times New Roman" pitchFamily="18" charset="0"/>
                <a:cs typeface="Arial" charset="0"/>
              </a:rPr>
              <a:t>: </a:t>
            </a:r>
            <a:r>
              <a:rPr lang="id-ID" sz="1400" dirty="0">
                <a:latin typeface="Arial" charset="0"/>
                <a:ea typeface="Times New Roman" pitchFamily="18" charset="0"/>
                <a:cs typeface="Arial" charset="0"/>
              </a:rPr>
              <a:t>.................................................</a:t>
            </a:r>
          </a:p>
          <a:p>
            <a:pPr marL="342900" indent="-342900">
              <a:tabLst>
                <a:tab pos="180975" algn="l"/>
                <a:tab pos="2070100" algn="l"/>
              </a:tabLst>
              <a:defRPr/>
            </a:pPr>
            <a:r>
              <a:rPr lang="sv-SE" sz="1400" dirty="0">
                <a:latin typeface="Arial" charset="0"/>
                <a:ea typeface="Times New Roman" pitchFamily="18" charset="0"/>
                <a:cs typeface="Arial" charset="0"/>
              </a:rPr>
              <a:t>    </a:t>
            </a:r>
            <a:r>
              <a:rPr lang="id-ID" sz="1400" dirty="0">
                <a:latin typeface="Arial" charset="0"/>
                <a:ea typeface="Times New Roman" pitchFamily="18" charset="0"/>
                <a:cs typeface="Arial" charset="0"/>
              </a:rPr>
              <a:t> </a:t>
            </a:r>
            <a:r>
              <a:rPr lang="sv-SE" sz="1400" dirty="0">
                <a:latin typeface="Arial" charset="0"/>
                <a:ea typeface="Times New Roman" pitchFamily="18" charset="0"/>
                <a:cs typeface="Arial" charset="0"/>
              </a:rPr>
              <a:t>b.  NIP		</a:t>
            </a:r>
            <a:r>
              <a:rPr lang="id-ID" sz="1400" dirty="0" smtClean="0">
                <a:latin typeface="Arial" charset="0"/>
                <a:ea typeface="Times New Roman" pitchFamily="18" charset="0"/>
                <a:cs typeface="Arial" charset="0"/>
              </a:rPr>
              <a:t>	</a:t>
            </a:r>
            <a:r>
              <a:rPr lang="sv-SE" sz="1400" dirty="0" smtClean="0">
                <a:latin typeface="Arial" charset="0"/>
                <a:ea typeface="Times New Roman" pitchFamily="18" charset="0"/>
                <a:cs typeface="Arial" charset="0"/>
              </a:rPr>
              <a:t>: </a:t>
            </a:r>
            <a:r>
              <a:rPr lang="id-ID" sz="1400" dirty="0">
                <a:latin typeface="Arial" charset="0"/>
                <a:ea typeface="Times New Roman" pitchFamily="18" charset="0"/>
                <a:cs typeface="Arial" charset="0"/>
              </a:rPr>
              <a:t>...............................................</a:t>
            </a:r>
          </a:p>
          <a:p>
            <a:pPr marL="342900" indent="-342900">
              <a:tabLst>
                <a:tab pos="180975" algn="l"/>
                <a:tab pos="2070100" algn="l"/>
              </a:tabLst>
              <a:defRPr/>
            </a:pPr>
            <a:r>
              <a:rPr lang="sv-SE" sz="1400" dirty="0">
                <a:latin typeface="Arial" charset="0"/>
                <a:ea typeface="Times New Roman" pitchFamily="18" charset="0"/>
                <a:cs typeface="Arial" charset="0"/>
              </a:rPr>
              <a:t>    </a:t>
            </a:r>
            <a:r>
              <a:rPr lang="id-ID" sz="1400" dirty="0">
                <a:latin typeface="Arial" charset="0"/>
                <a:ea typeface="Times New Roman" pitchFamily="18" charset="0"/>
                <a:cs typeface="Arial" charset="0"/>
              </a:rPr>
              <a:t> </a:t>
            </a:r>
            <a:r>
              <a:rPr lang="sv-SE" sz="1400" dirty="0">
                <a:latin typeface="Arial" charset="0"/>
                <a:ea typeface="Times New Roman" pitchFamily="18" charset="0"/>
                <a:cs typeface="Arial" charset="0"/>
              </a:rPr>
              <a:t>c.  Pangkat/Golongan Ruang	</a:t>
            </a:r>
            <a:r>
              <a:rPr lang="id-ID" sz="1400" dirty="0" smtClean="0">
                <a:latin typeface="Arial" charset="0"/>
                <a:ea typeface="Times New Roman" pitchFamily="18" charset="0"/>
                <a:cs typeface="Arial" charset="0"/>
              </a:rPr>
              <a:t>	</a:t>
            </a:r>
            <a:r>
              <a:rPr lang="sv-SE" sz="1400" dirty="0" smtClean="0">
                <a:latin typeface="Arial" charset="0"/>
                <a:ea typeface="Times New Roman" pitchFamily="18" charset="0"/>
                <a:cs typeface="Arial" charset="0"/>
              </a:rPr>
              <a:t>: </a:t>
            </a:r>
            <a:r>
              <a:rPr lang="id-ID" sz="1400" dirty="0">
                <a:latin typeface="Arial" charset="0"/>
                <a:ea typeface="Times New Roman" pitchFamily="18" charset="0"/>
                <a:cs typeface="Arial" charset="0"/>
              </a:rPr>
              <a:t>...............................................</a:t>
            </a:r>
          </a:p>
          <a:p>
            <a:pPr marL="342900" indent="-342900">
              <a:tabLst>
                <a:tab pos="180975" algn="l"/>
                <a:tab pos="2070100" algn="l"/>
              </a:tabLst>
              <a:defRPr/>
            </a:pPr>
            <a:r>
              <a:rPr lang="sv-SE" sz="1400" dirty="0">
                <a:latin typeface="Arial" charset="0"/>
                <a:ea typeface="Times New Roman" pitchFamily="18" charset="0"/>
                <a:cs typeface="Arial" charset="0"/>
              </a:rPr>
              <a:t>    </a:t>
            </a:r>
            <a:r>
              <a:rPr lang="id-ID" sz="1400" dirty="0">
                <a:latin typeface="Arial" charset="0"/>
                <a:ea typeface="Times New Roman" pitchFamily="18" charset="0"/>
                <a:cs typeface="Arial" charset="0"/>
              </a:rPr>
              <a:t> </a:t>
            </a:r>
            <a:r>
              <a:rPr lang="sv-SE" sz="1400" dirty="0">
                <a:latin typeface="Arial" charset="0"/>
                <a:ea typeface="Times New Roman" pitchFamily="18" charset="0"/>
                <a:cs typeface="Arial" charset="0"/>
              </a:rPr>
              <a:t>d.  Jabatan		</a:t>
            </a:r>
            <a:r>
              <a:rPr lang="id-ID" sz="1400" dirty="0" smtClean="0">
                <a:latin typeface="Arial" charset="0"/>
                <a:ea typeface="Times New Roman" pitchFamily="18" charset="0"/>
                <a:cs typeface="Arial" charset="0"/>
              </a:rPr>
              <a:t>	</a:t>
            </a:r>
            <a:r>
              <a:rPr lang="sv-SE" sz="1400" dirty="0" smtClean="0">
                <a:latin typeface="Arial" charset="0"/>
                <a:ea typeface="Times New Roman" pitchFamily="18" charset="0"/>
                <a:cs typeface="Arial" charset="0"/>
              </a:rPr>
              <a:t>: </a:t>
            </a:r>
            <a:r>
              <a:rPr lang="id-ID" sz="1400" dirty="0" smtClean="0">
                <a:latin typeface="Arial" charset="0"/>
                <a:ea typeface="Times New Roman" pitchFamily="18" charset="0"/>
                <a:cs typeface="Arial" charset="0"/>
              </a:rPr>
              <a:t>...............................................</a:t>
            </a:r>
          </a:p>
          <a:p>
            <a:pPr marL="342900" indent="-342900">
              <a:tabLst>
                <a:tab pos="180975" algn="l"/>
                <a:tab pos="2070100" algn="l"/>
              </a:tabLst>
              <a:defRPr/>
            </a:pPr>
            <a:r>
              <a:rPr lang="id-ID" sz="1400" dirty="0">
                <a:latin typeface="Arial" charset="0"/>
                <a:ea typeface="Times New Roman" pitchFamily="18" charset="0"/>
                <a:cs typeface="Arial" charset="0"/>
              </a:rPr>
              <a:t> </a:t>
            </a:r>
            <a:r>
              <a:rPr lang="id-ID" sz="1400" dirty="0" smtClean="0">
                <a:latin typeface="Arial" charset="0"/>
                <a:ea typeface="Times New Roman" pitchFamily="18" charset="0"/>
                <a:cs typeface="Arial" charset="0"/>
              </a:rPr>
              <a:t>    e.  Kedudukan dalam Pemeriksaan	: Atasan LAngsung</a:t>
            </a:r>
            <a:endParaRPr lang="id-ID" sz="1400" dirty="0">
              <a:latin typeface="Arial" charset="0"/>
              <a:ea typeface="Times New Roman" pitchFamily="18" charset="0"/>
              <a:cs typeface="Arial" charset="0"/>
            </a:endParaRPr>
          </a:p>
          <a:p>
            <a:pPr marL="342900" indent="-342900">
              <a:tabLst>
                <a:tab pos="180975" algn="l"/>
                <a:tab pos="2070100" algn="l"/>
              </a:tabLst>
              <a:defRPr/>
            </a:pPr>
            <a:r>
              <a:rPr lang="id-ID" sz="1400" dirty="0">
                <a:latin typeface="Arial" charset="0"/>
                <a:ea typeface="Times New Roman" pitchFamily="18" charset="0"/>
                <a:cs typeface="Arial" charset="0"/>
              </a:rPr>
              <a:t>	</a:t>
            </a:r>
            <a:r>
              <a:rPr lang="sv-SE" sz="1400" dirty="0" smtClean="0">
                <a:latin typeface="Arial" charset="0"/>
                <a:ea typeface="Times New Roman" pitchFamily="18" charset="0"/>
                <a:cs typeface="Arial" charset="0"/>
              </a:rPr>
              <a:t>  </a:t>
            </a:r>
            <a:r>
              <a:rPr lang="sv-SE" sz="1400" dirty="0">
                <a:latin typeface="Arial" charset="0"/>
                <a:ea typeface="Times New Roman" pitchFamily="18" charset="0"/>
                <a:cs typeface="Arial" charset="0"/>
              </a:rPr>
              <a:t>	</a:t>
            </a:r>
            <a:r>
              <a:rPr lang="id-ID" sz="1400" dirty="0">
                <a:latin typeface="Arial" charset="0"/>
                <a:ea typeface="Times New Roman" pitchFamily="18" charset="0"/>
                <a:cs typeface="Arial" charset="0"/>
              </a:rPr>
              <a:t>                                                         		</a:t>
            </a:r>
          </a:p>
          <a:p>
            <a:pPr marL="342900" indent="-342900">
              <a:tabLst>
                <a:tab pos="180975" algn="l"/>
                <a:tab pos="2070100" algn="l"/>
              </a:tabLst>
              <a:defRPr/>
            </a:pPr>
            <a:r>
              <a:rPr lang="id-ID" sz="1400" dirty="0">
                <a:latin typeface="Arial" charset="0"/>
                <a:ea typeface="Times New Roman" pitchFamily="18" charset="0"/>
                <a:cs typeface="Arial" charset="0"/>
              </a:rPr>
              <a:t>		</a:t>
            </a:r>
          </a:p>
          <a:p>
            <a:pPr>
              <a:tabLst>
                <a:tab pos="180975" algn="l"/>
                <a:tab pos="2070100" algn="l"/>
              </a:tabLst>
              <a:defRPr/>
            </a:pPr>
            <a:r>
              <a:rPr lang="sv-SE" sz="1400" dirty="0">
                <a:latin typeface="Arial" charset="0"/>
                <a:ea typeface="Times New Roman" pitchFamily="18" charset="0"/>
                <a:cs typeface="Arial" charset="0"/>
              </a:rPr>
              <a:t>berdasarkan </a:t>
            </a:r>
            <a:r>
              <a:rPr lang="id-ID" sz="1400" dirty="0">
                <a:latin typeface="Arial" charset="0"/>
                <a:ea typeface="Times New Roman" pitchFamily="18" charset="0"/>
                <a:cs typeface="Arial" charset="0"/>
              </a:rPr>
              <a:t>wewenang yang ada pada saya</a:t>
            </a:r>
            <a:r>
              <a:rPr lang="id-ID" sz="1400" strike="sngStrike" dirty="0">
                <a:latin typeface="Arial" charset="0"/>
                <a:ea typeface="Times New Roman" pitchFamily="18" charset="0"/>
                <a:cs typeface="Arial" charset="0"/>
              </a:rPr>
              <a:t>/Surat Perintah </a:t>
            </a:r>
            <a:r>
              <a:rPr lang="id-ID" sz="1400" dirty="0">
                <a:latin typeface="Arial" charset="0"/>
                <a:ea typeface="Times New Roman" pitchFamily="18" charset="0"/>
                <a:cs typeface="Arial" charset="0"/>
              </a:rPr>
              <a:t>*) ................. Telah melakukan pemeriksaan terhadap</a:t>
            </a:r>
          </a:p>
          <a:p>
            <a:pPr>
              <a:tabLst>
                <a:tab pos="180975" algn="l"/>
                <a:tab pos="2070100" algn="l"/>
              </a:tabLst>
              <a:defRPr/>
            </a:pPr>
            <a:r>
              <a:rPr lang="id-ID" sz="1400" dirty="0">
                <a:latin typeface="Arial" charset="0"/>
                <a:ea typeface="Times New Roman" pitchFamily="18" charset="0"/>
                <a:cs typeface="Arial" charset="0"/>
              </a:rPr>
              <a:t>  </a:t>
            </a:r>
            <a:r>
              <a:rPr lang="en-US" sz="1400" dirty="0">
                <a:latin typeface="Arial" charset="0"/>
                <a:ea typeface="Times New Roman" pitchFamily="18" charset="0"/>
                <a:cs typeface="Arial" charset="0"/>
              </a:rPr>
              <a:t>  </a:t>
            </a:r>
          </a:p>
          <a:p>
            <a:pPr marL="342900" indent="-342900">
              <a:tabLst>
                <a:tab pos="180975" algn="l"/>
                <a:tab pos="2070100" algn="l"/>
              </a:tabLst>
              <a:defRPr/>
            </a:pPr>
            <a:r>
              <a:rPr lang="id-ID" sz="1400" dirty="0">
                <a:latin typeface="Arial" charset="0"/>
                <a:ea typeface="Times New Roman" pitchFamily="18" charset="0"/>
                <a:cs typeface="Arial" charset="0"/>
              </a:rPr>
              <a:t>Nama		: .....................................................</a:t>
            </a:r>
            <a:endParaRPr lang="en-US" sz="1400" dirty="0">
              <a:latin typeface="Arial" charset="0"/>
              <a:ea typeface="Times New Roman" pitchFamily="18" charset="0"/>
              <a:cs typeface="Arial" charset="0"/>
            </a:endParaRPr>
          </a:p>
          <a:p>
            <a:pPr marL="342900" indent="-342900">
              <a:tabLst>
                <a:tab pos="180975" algn="l"/>
                <a:tab pos="2070100" algn="l"/>
              </a:tabLst>
              <a:defRPr/>
            </a:pPr>
            <a:r>
              <a:rPr lang="id-ID" sz="1400" dirty="0">
                <a:latin typeface="Arial" charset="0"/>
                <a:ea typeface="Times New Roman" pitchFamily="18" charset="0"/>
                <a:cs typeface="Arial" charset="0"/>
              </a:rPr>
              <a:t>NIP			: .....................................................</a:t>
            </a:r>
          </a:p>
          <a:p>
            <a:pPr marL="342900" indent="-342900">
              <a:tabLst>
                <a:tab pos="180975" algn="l"/>
                <a:tab pos="2070100" algn="l"/>
              </a:tabLst>
              <a:defRPr/>
            </a:pPr>
            <a:r>
              <a:rPr lang="id-ID" sz="1400" dirty="0">
                <a:latin typeface="Arial" charset="0"/>
                <a:ea typeface="Times New Roman" pitchFamily="18" charset="0"/>
                <a:cs typeface="Arial" charset="0"/>
              </a:rPr>
              <a:t>Pangkat/Golongan Ruang		:  ....................................................</a:t>
            </a:r>
          </a:p>
          <a:p>
            <a:pPr marL="342900" indent="-342900">
              <a:tabLst>
                <a:tab pos="180975" algn="l"/>
                <a:tab pos="2070100" algn="l"/>
              </a:tabLst>
              <a:defRPr/>
            </a:pPr>
            <a:r>
              <a:rPr lang="en-US" sz="1400" dirty="0">
                <a:latin typeface="Arial" charset="0"/>
                <a:ea typeface="Times New Roman" pitchFamily="18" charset="0"/>
                <a:cs typeface="Arial" charset="0"/>
              </a:rPr>
              <a:t>J</a:t>
            </a:r>
            <a:r>
              <a:rPr lang="id-ID" sz="1400" dirty="0">
                <a:latin typeface="Arial" charset="0"/>
                <a:ea typeface="Times New Roman" pitchFamily="18" charset="0"/>
                <a:cs typeface="Arial" charset="0"/>
              </a:rPr>
              <a:t>abatan		: ....................................................                                         </a:t>
            </a:r>
          </a:p>
          <a:p>
            <a:pPr marL="342900" indent="-342900">
              <a:tabLst>
                <a:tab pos="180975" algn="l"/>
                <a:tab pos="2070100" algn="l"/>
              </a:tabLst>
              <a:defRPr/>
            </a:pPr>
            <a:r>
              <a:rPr lang="id-ID" sz="1400" dirty="0">
                <a:latin typeface="Arial" charset="0"/>
                <a:ea typeface="Times New Roman" pitchFamily="18" charset="0"/>
                <a:cs typeface="Arial" charset="0"/>
              </a:rPr>
              <a:t>Unit Kerja 		: ....................................................</a:t>
            </a:r>
          </a:p>
          <a:p>
            <a:pPr marL="342900" indent="-342900">
              <a:tabLst>
                <a:tab pos="180975" algn="l"/>
                <a:tab pos="2070100" algn="l"/>
              </a:tabLst>
              <a:defRPr/>
            </a:pPr>
            <a:r>
              <a:rPr lang="id-ID" sz="1400" dirty="0">
                <a:latin typeface="Arial" charset="0"/>
                <a:ea typeface="Times New Roman" pitchFamily="18" charset="0"/>
                <a:cs typeface="Arial" charset="0"/>
              </a:rPr>
              <a:t>		               </a:t>
            </a:r>
            <a:r>
              <a:rPr lang="en-US" sz="1400" dirty="0">
                <a:latin typeface="Arial" charset="0"/>
                <a:ea typeface="Times New Roman" pitchFamily="18" charset="0"/>
                <a:cs typeface="Arial" charset="0"/>
              </a:rPr>
              <a:t>                                    </a:t>
            </a:r>
            <a:endParaRPr lang="id-ID" sz="1400" dirty="0">
              <a:latin typeface="Arial" charset="0"/>
              <a:ea typeface="Times New Roman" pitchFamily="18" charset="0"/>
              <a:cs typeface="Arial" charset="0"/>
            </a:endParaRPr>
          </a:p>
          <a:p>
            <a:pPr marL="342900" indent="-342900">
              <a:tabLst>
                <a:tab pos="180975" algn="l"/>
                <a:tab pos="2070100" algn="l"/>
              </a:tabLst>
              <a:defRPr/>
            </a:pPr>
            <a:r>
              <a:rPr lang="id-ID" sz="1400" dirty="0">
                <a:latin typeface="Arial" charset="0"/>
                <a:ea typeface="Times New Roman" pitchFamily="18" charset="0"/>
                <a:cs typeface="Arial" charset="0"/>
              </a:rPr>
              <a:t>karena yang bersangkutan diduga telah melakukan pelanggaran terhadap ketentuan </a:t>
            </a:r>
            <a:endParaRPr lang="en-US" sz="1400" dirty="0">
              <a:latin typeface="Arial" charset="0"/>
              <a:ea typeface="Times New Roman" pitchFamily="18" charset="0"/>
              <a:cs typeface="Arial" charset="0"/>
            </a:endParaRPr>
          </a:p>
          <a:p>
            <a:pPr marL="342900" indent="-342900">
              <a:tabLst>
                <a:tab pos="180975" algn="l"/>
                <a:tab pos="2070100" algn="l"/>
              </a:tabLst>
              <a:defRPr/>
            </a:pPr>
            <a:r>
              <a:rPr lang="id-ID" sz="1400" dirty="0">
                <a:latin typeface="Arial" charset="0"/>
                <a:ea typeface="Times New Roman" pitchFamily="18" charset="0"/>
                <a:cs typeface="Arial" charset="0"/>
              </a:rPr>
              <a:t>Pasal.......angka.......huruf...... Peraturan Pemerintah Nomor 53 Tahun 2010 </a:t>
            </a:r>
          </a:p>
          <a:p>
            <a:pPr marL="342900" indent="-342900">
              <a:tabLst>
                <a:tab pos="180975" algn="l"/>
                <a:tab pos="2070100" algn="l"/>
              </a:tabLst>
              <a:defRPr/>
            </a:pPr>
            <a:endParaRPr lang="id-ID" dirty="0">
              <a:latin typeface="Arial" charset="0"/>
              <a:ea typeface="Times New Roman" pitchFamily="18" charset="0"/>
              <a:cs typeface="Arial" charset="0"/>
            </a:endParaRPr>
          </a:p>
        </p:txBody>
      </p:sp>
    </p:spTree>
    <p:extLst>
      <p:ext uri="{BB962C8B-B14F-4D97-AF65-F5344CB8AC3E}">
        <p14:creationId xmlns:p14="http://schemas.microsoft.com/office/powerpoint/2010/main" val="1069776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1"/>
          </p:nvPr>
        </p:nvSpPr>
        <p:spPr>
          <a:xfrm>
            <a:off x="1619250" y="188914"/>
            <a:ext cx="8953500" cy="6669087"/>
          </a:xfrm>
        </p:spPr>
        <p:txBody>
          <a:bodyPr rtlCol="0">
            <a:normAutofit fontScale="62500" lnSpcReduction="20000"/>
          </a:bodyPr>
          <a:lstStyle/>
          <a:p>
            <a:pPr>
              <a:lnSpc>
                <a:spcPct val="80000"/>
              </a:lnSpc>
              <a:buNone/>
              <a:defRPr/>
            </a:pPr>
            <a:r>
              <a:rPr lang="fi-FI" sz="1500" b="1" i="1" dirty="0"/>
              <a:t>PERTANYAAN PEMBUKA	</a:t>
            </a:r>
            <a:endParaRPr lang="sv-SE" sz="1500" b="1" dirty="0"/>
          </a:p>
          <a:p>
            <a:pPr>
              <a:lnSpc>
                <a:spcPct val="80000"/>
              </a:lnSpc>
              <a:buNone/>
              <a:defRPr/>
            </a:pPr>
            <a:endParaRPr lang="id-ID" sz="1500" b="1" dirty="0"/>
          </a:p>
          <a:p>
            <a:pPr>
              <a:lnSpc>
                <a:spcPct val="80000"/>
              </a:lnSpc>
              <a:buNone/>
              <a:defRPr/>
            </a:pPr>
            <a:r>
              <a:rPr lang="sv-SE" sz="1500" b="1" dirty="0"/>
              <a:t>1.Pertanyaan :</a:t>
            </a:r>
          </a:p>
          <a:p>
            <a:pPr>
              <a:lnSpc>
                <a:spcPct val="80000"/>
              </a:lnSpc>
              <a:buNone/>
              <a:defRPr/>
            </a:pPr>
            <a:r>
              <a:rPr lang="sv-SE" sz="1500" b="1" dirty="0"/>
              <a:t>   Apakah Saudara telah menerima surat panggilan</a:t>
            </a:r>
            <a:r>
              <a:rPr lang="id-ID" sz="1500" b="1" dirty="0"/>
              <a:t> </a:t>
            </a:r>
            <a:r>
              <a:rPr lang="id-ID" sz="1500" b="1" dirty="0" smtClean="0"/>
              <a:t>Nomor .............. Tanggal .......................untuk </a:t>
            </a:r>
            <a:r>
              <a:rPr lang="id-ID" sz="1500" b="1" dirty="0"/>
              <a:t>diperiksa</a:t>
            </a:r>
            <a:r>
              <a:rPr lang="sv-SE" sz="1500" b="1" dirty="0"/>
              <a:t>?</a:t>
            </a:r>
          </a:p>
          <a:p>
            <a:pPr>
              <a:lnSpc>
                <a:spcPct val="80000"/>
              </a:lnSpc>
              <a:buNone/>
              <a:defRPr/>
            </a:pPr>
            <a:endParaRPr lang="sv-SE" sz="1500" b="1" dirty="0"/>
          </a:p>
          <a:p>
            <a:pPr>
              <a:lnSpc>
                <a:spcPct val="80000"/>
              </a:lnSpc>
              <a:buNone/>
              <a:defRPr/>
            </a:pPr>
            <a:r>
              <a:rPr lang="sv-SE" sz="1500" b="1" dirty="0"/>
              <a:t>    1. Jawaban:</a:t>
            </a:r>
            <a:endParaRPr lang="en-US" sz="1500" b="1" dirty="0"/>
          </a:p>
          <a:p>
            <a:pPr>
              <a:lnSpc>
                <a:spcPct val="80000"/>
              </a:lnSpc>
              <a:buNone/>
              <a:defRPr/>
            </a:pPr>
            <a:r>
              <a:rPr lang="sv-SE" sz="1500" b="1" dirty="0"/>
              <a:t>        ...……….</a:t>
            </a:r>
          </a:p>
          <a:p>
            <a:pPr>
              <a:lnSpc>
                <a:spcPct val="80000"/>
              </a:lnSpc>
              <a:buNone/>
              <a:defRPr/>
            </a:pPr>
            <a:endParaRPr lang="sv-SE" sz="1500" b="1" dirty="0"/>
          </a:p>
          <a:p>
            <a:pPr>
              <a:lnSpc>
                <a:spcPct val="80000"/>
              </a:lnSpc>
              <a:buNone/>
              <a:defRPr/>
            </a:pPr>
            <a:r>
              <a:rPr lang="sv-SE" sz="1500" b="1" dirty="0"/>
              <a:t>2. Pertanyaan:</a:t>
            </a:r>
          </a:p>
          <a:p>
            <a:pPr>
              <a:lnSpc>
                <a:spcPct val="80000"/>
              </a:lnSpc>
              <a:buNone/>
              <a:defRPr/>
            </a:pPr>
            <a:r>
              <a:rPr lang="sv-SE" sz="1500" b="1" dirty="0"/>
              <a:t>    Apakah Saudara mengerti maksud pemanggilan tersebut?</a:t>
            </a:r>
          </a:p>
          <a:p>
            <a:pPr>
              <a:lnSpc>
                <a:spcPct val="80000"/>
              </a:lnSpc>
              <a:buNone/>
              <a:defRPr/>
            </a:pPr>
            <a:endParaRPr lang="en-US" sz="1500" b="1" dirty="0"/>
          </a:p>
          <a:p>
            <a:pPr>
              <a:lnSpc>
                <a:spcPct val="80000"/>
              </a:lnSpc>
              <a:buNone/>
              <a:defRPr/>
            </a:pPr>
            <a:r>
              <a:rPr lang="en-US" sz="1500" b="1" dirty="0"/>
              <a:t>    2.  </a:t>
            </a:r>
            <a:r>
              <a:rPr lang="en-US" sz="1500" b="1" dirty="0" err="1"/>
              <a:t>Jawaban</a:t>
            </a:r>
            <a:r>
              <a:rPr lang="en-US" sz="1500" b="1" dirty="0"/>
              <a:t>:</a:t>
            </a:r>
            <a:endParaRPr lang="sv-SE" sz="1500" b="1" dirty="0"/>
          </a:p>
          <a:p>
            <a:pPr>
              <a:lnSpc>
                <a:spcPct val="80000"/>
              </a:lnSpc>
              <a:buNone/>
              <a:defRPr/>
            </a:pPr>
            <a:r>
              <a:rPr lang="sv-SE" sz="1500" b="1" dirty="0"/>
              <a:t>        ..……….</a:t>
            </a:r>
            <a:endParaRPr lang="en-US" sz="1500" b="1" dirty="0"/>
          </a:p>
          <a:p>
            <a:pPr>
              <a:lnSpc>
                <a:spcPct val="80000"/>
              </a:lnSpc>
              <a:buNone/>
              <a:defRPr/>
            </a:pPr>
            <a:endParaRPr lang="en-US" sz="1500" b="1" dirty="0"/>
          </a:p>
          <a:p>
            <a:pPr>
              <a:lnSpc>
                <a:spcPct val="80000"/>
              </a:lnSpc>
              <a:buNone/>
              <a:defRPr/>
            </a:pPr>
            <a:r>
              <a:rPr lang="en-US" sz="1500" b="1" dirty="0"/>
              <a:t>3.  </a:t>
            </a:r>
            <a:r>
              <a:rPr lang="en-US" sz="1500" b="1" dirty="0" err="1"/>
              <a:t>Pertanyaan</a:t>
            </a:r>
            <a:r>
              <a:rPr lang="en-US" sz="1500" b="1" dirty="0"/>
              <a:t>:</a:t>
            </a:r>
          </a:p>
          <a:p>
            <a:pPr>
              <a:lnSpc>
                <a:spcPct val="80000"/>
              </a:lnSpc>
              <a:buNone/>
              <a:defRPr/>
            </a:pPr>
            <a:r>
              <a:rPr lang="en-US" sz="1500" b="1" dirty="0"/>
              <a:t>     </a:t>
            </a:r>
            <a:r>
              <a:rPr lang="en-US" sz="1500" b="1" dirty="0" err="1"/>
              <a:t>Apakah</a:t>
            </a:r>
            <a:r>
              <a:rPr lang="en-US" sz="1500" b="1" dirty="0"/>
              <a:t> </a:t>
            </a:r>
            <a:r>
              <a:rPr lang="en-US" sz="1500" b="1" dirty="0" err="1"/>
              <a:t>Saudara</a:t>
            </a:r>
            <a:r>
              <a:rPr lang="en-US" sz="1500" b="1" dirty="0"/>
              <a:t> </a:t>
            </a:r>
            <a:r>
              <a:rPr lang="en-US" sz="1500" b="1" dirty="0" err="1"/>
              <a:t>dalam</a:t>
            </a:r>
            <a:r>
              <a:rPr lang="en-US" sz="1500" b="1" dirty="0"/>
              <a:t> </a:t>
            </a:r>
            <a:r>
              <a:rPr lang="en-US" sz="1500" b="1" dirty="0" err="1"/>
              <a:t>keadaan</a:t>
            </a:r>
            <a:r>
              <a:rPr lang="en-US" sz="1500" b="1" dirty="0"/>
              <a:t> </a:t>
            </a:r>
            <a:r>
              <a:rPr lang="en-US" sz="1500" b="1" dirty="0" err="1"/>
              <a:t>sehat</a:t>
            </a:r>
            <a:r>
              <a:rPr lang="en-US" sz="1500" b="1" dirty="0"/>
              <a:t> </a:t>
            </a:r>
            <a:r>
              <a:rPr lang="en-US" sz="1500" b="1" dirty="0" err="1"/>
              <a:t>dan</a:t>
            </a:r>
            <a:r>
              <a:rPr lang="en-US" sz="1500" b="1" dirty="0"/>
              <a:t> </a:t>
            </a:r>
            <a:r>
              <a:rPr lang="en-US" sz="1500" b="1" dirty="0" err="1"/>
              <a:t>bersedia</a:t>
            </a:r>
            <a:r>
              <a:rPr lang="en-US" sz="1500" b="1" dirty="0"/>
              <a:t> </a:t>
            </a:r>
            <a:r>
              <a:rPr lang="en-US" sz="1500" b="1" dirty="0" err="1"/>
              <a:t>diperiksa</a:t>
            </a:r>
            <a:r>
              <a:rPr lang="en-US" sz="1500" b="1" dirty="0"/>
              <a:t>?</a:t>
            </a:r>
          </a:p>
          <a:p>
            <a:pPr>
              <a:lnSpc>
                <a:spcPct val="80000"/>
              </a:lnSpc>
              <a:buNone/>
              <a:defRPr/>
            </a:pPr>
            <a:r>
              <a:rPr lang="en-US" sz="1500" b="1" dirty="0"/>
              <a:t> </a:t>
            </a:r>
          </a:p>
          <a:p>
            <a:pPr>
              <a:lnSpc>
                <a:spcPct val="80000"/>
              </a:lnSpc>
              <a:buNone/>
              <a:defRPr/>
            </a:pPr>
            <a:r>
              <a:rPr lang="en-US" sz="1500" b="1" dirty="0"/>
              <a:t>     3. </a:t>
            </a:r>
            <a:r>
              <a:rPr lang="en-US" sz="1500" b="1" dirty="0" err="1"/>
              <a:t>Jawaban</a:t>
            </a:r>
            <a:r>
              <a:rPr lang="en-US" sz="1500" b="1" dirty="0"/>
              <a:t>:</a:t>
            </a:r>
            <a:endParaRPr lang="sv-SE" sz="1500" b="1" dirty="0"/>
          </a:p>
          <a:p>
            <a:pPr>
              <a:lnSpc>
                <a:spcPct val="80000"/>
              </a:lnSpc>
              <a:buNone/>
              <a:defRPr/>
            </a:pPr>
            <a:r>
              <a:rPr lang="sv-SE" sz="1500" b="1" dirty="0"/>
              <a:t>     ...……….</a:t>
            </a:r>
            <a:endParaRPr lang="en-US" sz="1500" b="1" dirty="0"/>
          </a:p>
          <a:p>
            <a:pPr>
              <a:lnSpc>
                <a:spcPct val="80000"/>
              </a:lnSpc>
              <a:buNone/>
              <a:defRPr/>
            </a:pPr>
            <a:endParaRPr lang="en-US" sz="1500" b="1" dirty="0"/>
          </a:p>
          <a:p>
            <a:pPr>
              <a:lnSpc>
                <a:spcPct val="80000"/>
              </a:lnSpc>
              <a:buNone/>
              <a:defRPr/>
            </a:pPr>
            <a:r>
              <a:rPr lang="en-US" sz="1500" b="1" dirty="0"/>
              <a:t>4. </a:t>
            </a:r>
            <a:r>
              <a:rPr lang="en-US" sz="1500" b="1" dirty="0" err="1"/>
              <a:t>Pertanyaan</a:t>
            </a:r>
            <a:r>
              <a:rPr lang="en-US" sz="1500" b="1" dirty="0"/>
              <a:t>:</a:t>
            </a:r>
            <a:endParaRPr lang="sv-SE" sz="1500" b="1" dirty="0"/>
          </a:p>
          <a:p>
            <a:pPr>
              <a:lnSpc>
                <a:spcPct val="80000"/>
              </a:lnSpc>
              <a:buNone/>
              <a:defRPr/>
            </a:pPr>
            <a:r>
              <a:rPr lang="sv-SE" sz="1500" b="1" dirty="0"/>
              <a:t>    Apakah Saudara bersedia memberikan keterangan dengan sejujur-jujurnya?</a:t>
            </a:r>
          </a:p>
          <a:p>
            <a:pPr>
              <a:lnSpc>
                <a:spcPct val="80000"/>
              </a:lnSpc>
              <a:buNone/>
              <a:defRPr/>
            </a:pPr>
            <a:endParaRPr lang="sv-SE" sz="1500" b="1" dirty="0"/>
          </a:p>
          <a:p>
            <a:pPr>
              <a:lnSpc>
                <a:spcPct val="80000"/>
              </a:lnSpc>
              <a:buNone/>
              <a:defRPr/>
            </a:pPr>
            <a:r>
              <a:rPr lang="sv-SE" sz="1500" b="1" dirty="0"/>
              <a:t>    4. Jawaban:</a:t>
            </a:r>
          </a:p>
          <a:p>
            <a:pPr>
              <a:lnSpc>
                <a:spcPct val="80000"/>
              </a:lnSpc>
              <a:buNone/>
              <a:defRPr/>
            </a:pPr>
            <a:r>
              <a:rPr lang="sv-SE" sz="1500" b="1" dirty="0"/>
              <a:t>      ...……….</a:t>
            </a:r>
          </a:p>
          <a:p>
            <a:pPr>
              <a:lnSpc>
                <a:spcPct val="80000"/>
              </a:lnSpc>
              <a:buNone/>
              <a:defRPr/>
            </a:pPr>
            <a:endParaRPr lang="sv-SE" sz="1500" b="1" dirty="0"/>
          </a:p>
          <a:p>
            <a:pPr>
              <a:lnSpc>
                <a:spcPct val="80000"/>
              </a:lnSpc>
              <a:buNone/>
              <a:defRPr/>
            </a:pPr>
            <a:r>
              <a:rPr lang="sv-SE" sz="1500" b="1" dirty="0"/>
              <a:t>5.  Pertanyaan:</a:t>
            </a:r>
            <a:endParaRPr lang="id-ID" sz="1500" b="1" dirty="0"/>
          </a:p>
          <a:p>
            <a:pPr>
              <a:lnSpc>
                <a:spcPct val="80000"/>
              </a:lnSpc>
              <a:buNone/>
              <a:defRPr/>
            </a:pPr>
            <a:r>
              <a:rPr lang="en-US" sz="1500" b="1" dirty="0"/>
              <a:t>     </a:t>
            </a:r>
            <a:r>
              <a:rPr lang="id-ID" sz="1500" b="1" dirty="0"/>
              <a:t>Sebutkanlah riwayat pekerjaan Saudara </a:t>
            </a:r>
            <a:r>
              <a:rPr lang="sv-SE" sz="1500" b="1" dirty="0"/>
              <a:t>Sejak </a:t>
            </a:r>
            <a:r>
              <a:rPr lang="id-ID" sz="1500" b="1" dirty="0"/>
              <a:t>diangkat sebagai CPNS sampai dengan saat ini</a:t>
            </a:r>
            <a:r>
              <a:rPr lang="sv-SE" sz="1500" b="1" dirty="0"/>
              <a:t> ?</a:t>
            </a:r>
          </a:p>
          <a:p>
            <a:pPr>
              <a:lnSpc>
                <a:spcPct val="80000"/>
              </a:lnSpc>
              <a:defRPr/>
            </a:pPr>
            <a:endParaRPr lang="sv-SE" sz="1500" b="1" dirty="0"/>
          </a:p>
          <a:p>
            <a:pPr>
              <a:lnSpc>
                <a:spcPct val="80000"/>
              </a:lnSpc>
              <a:buNone/>
              <a:defRPr/>
            </a:pPr>
            <a:r>
              <a:rPr lang="sv-SE" sz="1500" b="1" dirty="0"/>
              <a:t>    5. Jawaban:</a:t>
            </a:r>
          </a:p>
          <a:p>
            <a:pPr>
              <a:lnSpc>
                <a:spcPct val="80000"/>
              </a:lnSpc>
              <a:buNone/>
              <a:defRPr/>
            </a:pPr>
            <a:r>
              <a:rPr lang="sv-SE" sz="1500" b="1" dirty="0"/>
              <a:t>        ...……….</a:t>
            </a:r>
          </a:p>
          <a:p>
            <a:pPr>
              <a:lnSpc>
                <a:spcPct val="80000"/>
              </a:lnSpc>
              <a:buNone/>
              <a:defRPr/>
            </a:pPr>
            <a:r>
              <a:rPr lang="sv-SE" sz="1500" b="1" dirty="0"/>
              <a:t>    </a:t>
            </a:r>
            <a:endParaRPr lang="sv-SE" sz="1500" b="1" i="1" dirty="0"/>
          </a:p>
          <a:p>
            <a:pPr>
              <a:lnSpc>
                <a:spcPct val="80000"/>
              </a:lnSpc>
              <a:defRPr/>
            </a:pPr>
            <a:endParaRPr lang="en-US" sz="1200" b="1" dirty="0"/>
          </a:p>
        </p:txBody>
      </p:sp>
    </p:spTree>
    <p:extLst>
      <p:ext uri="{BB962C8B-B14F-4D97-AF65-F5344CB8AC3E}">
        <p14:creationId xmlns:p14="http://schemas.microsoft.com/office/powerpoint/2010/main" val="13019868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260350"/>
            <a:ext cx="8229600" cy="6337002"/>
          </a:xfrm>
          <a:prstGeom prst="rect">
            <a:avLst/>
          </a:prstGeom>
        </p:spPr>
        <p:txBody>
          <a:bodyPr vert="horz">
            <a:normAutofit lnSpcReduction="1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Pertanyaan </a:t>
            </a:r>
            <a:r>
              <a:rPr kumimoji="0" lang="sv-SE" altLang="en-US" sz="1000" b="1" i="0" u="none" strike="noStrike" kern="1200" cap="none" spc="0" normalizeH="0" baseline="0" noProof="0" smtClean="0">
                <a:ln>
                  <a:noFill/>
                </a:ln>
                <a:solidFill>
                  <a:sysClr val="windowText" lastClr="000000"/>
                </a:solidFill>
                <a:effectLst/>
                <a:uLnTx/>
                <a:uFillTx/>
                <a:latin typeface="Constantia"/>
              </a:rPr>
              <a:t>Substansi yang berorientasi pada bukti-bukti:</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sv-SE" altLang="en-US" sz="1000" b="1" i="0" u="none" strike="noStrike" kern="1200" cap="none" spc="0" normalizeH="0" baseline="0" noProof="0" smtClean="0">
                <a:ln>
                  <a:noFill/>
                </a:ln>
                <a:solidFill>
                  <a:sysClr val="windowText" lastClr="000000"/>
                </a:solidFill>
                <a:effectLst/>
                <a:uLnTx/>
                <a:uFillTx/>
                <a:latin typeface="Constantia"/>
              </a:rPr>
              <a:t>6. </a:t>
            </a:r>
            <a:r>
              <a:rPr kumimoji="0" lang="id-ID" altLang="en-US" sz="1000" b="1" i="0" u="none" strike="noStrike" kern="1200" cap="none" spc="0" normalizeH="0" baseline="0" noProof="0" smtClean="0">
                <a:ln>
                  <a:noFill/>
                </a:ln>
                <a:solidFill>
                  <a:sysClr val="windowText" lastClr="000000"/>
                </a:solidFill>
                <a:effectLst/>
                <a:uLnTx/>
                <a:uFillTx/>
                <a:latin typeface="Constantia"/>
              </a:rPr>
              <a:t>Pertanyaan: </a:t>
            </a:r>
            <a:endParaRPr kumimoji="0" lang="sv-SE"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sv-SE" altLang="en-US" sz="1000" b="1" i="0" u="none" strike="noStrike" kern="1200" cap="none" spc="0" normalizeH="0" baseline="0" noProof="0" smtClean="0">
                <a:ln>
                  <a:noFill/>
                </a:ln>
                <a:solidFill>
                  <a:sysClr val="windowText" lastClr="000000"/>
                </a:solidFill>
                <a:effectLst/>
                <a:uLnTx/>
                <a:uFillTx/>
                <a:latin typeface="Constantia"/>
              </a:rPr>
              <a:t>     ...……….</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id-ID"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en-US"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6. Jawaban</a:t>
            </a:r>
            <a:endParaRPr kumimoji="0" lang="en-US"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en-US" altLang="en-US" sz="1000" b="1" i="0" u="none" strike="noStrike" kern="1200" cap="none" spc="0" normalizeH="0" baseline="0" noProof="0" smtClean="0">
                <a:ln>
                  <a:noFill/>
                </a:ln>
                <a:solidFill>
                  <a:sysClr val="windowText" lastClr="000000"/>
                </a:solidFill>
                <a:effectLst/>
                <a:uLnTx/>
                <a:uFillTx/>
                <a:latin typeface="Constantia"/>
              </a:rPr>
              <a:t>        …………</a:t>
            </a:r>
          </a:p>
          <a:p>
            <a:pPr marL="177800" marR="0" lvl="0" indent="-177800" algn="l" defTabSz="914400" rtl="0" eaLnBrk="1" fontAlgn="auto" latinLnBrk="0" hangingPunct="1">
              <a:lnSpc>
                <a:spcPct val="80000"/>
              </a:lnSpc>
              <a:spcBef>
                <a:spcPct val="20000"/>
              </a:spcBef>
              <a:spcAft>
                <a:spcPts val="0"/>
              </a:spcAft>
              <a:buClr>
                <a:srgbClr val="0BD0D9"/>
              </a:buClr>
              <a:buSzPct val="95000"/>
              <a:buFont typeface="Wingdings 2"/>
              <a:buChar char=""/>
              <a:tabLst/>
              <a:defRPr/>
            </a:pPr>
            <a:endParaRPr kumimoji="0" lang="id-ID"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7</a:t>
            </a:r>
            <a:r>
              <a:rPr kumimoji="0" lang="sv-SE"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Pertanyaan: </a:t>
            </a:r>
            <a:endParaRPr kumimoji="0" lang="sv-SE"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sv-SE" altLang="en-US" sz="1000" b="1" i="0" u="none" strike="noStrike" kern="1200" cap="none" spc="0" normalizeH="0" baseline="0" noProof="0" smtClean="0">
                <a:ln>
                  <a:noFill/>
                </a:ln>
                <a:solidFill>
                  <a:sysClr val="windowText" lastClr="000000"/>
                </a:solidFill>
                <a:effectLst/>
                <a:uLnTx/>
                <a:uFillTx/>
                <a:latin typeface="Constantia"/>
              </a:rPr>
              <a:t>     ...……….</a:t>
            </a:r>
            <a:endParaRPr kumimoji="0" lang="id-ID"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en-US"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en-US"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7. Jawaban</a:t>
            </a:r>
            <a:endParaRPr kumimoji="0" lang="sv-SE"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sv-SE" altLang="en-US" sz="1000" b="1" i="0" u="none" strike="noStrike" kern="1200" cap="none" spc="0" normalizeH="0" baseline="0" noProof="0" smtClean="0">
                <a:ln>
                  <a:noFill/>
                </a:ln>
                <a:solidFill>
                  <a:sysClr val="windowText" lastClr="000000"/>
                </a:solidFill>
                <a:effectLst/>
                <a:uLnTx/>
                <a:uFillTx/>
                <a:latin typeface="Constantia"/>
              </a:rPr>
              <a:t>       ........     </a:t>
            </a:r>
            <a:endParaRPr kumimoji="0" lang="id-ID"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en-US"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8</a:t>
            </a:r>
            <a:r>
              <a:rPr kumimoji="0" lang="sv-SE"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Dst......</a:t>
            </a:r>
            <a:r>
              <a:rPr kumimoji="0" lang="sv-SE" altLang="en-US" sz="1000" b="1" i="0" u="none" strike="noStrike" kern="1200" cap="none" spc="0" normalizeH="0" baseline="0" noProof="0" smtClean="0">
                <a:ln>
                  <a:noFill/>
                </a:ln>
                <a:solidFill>
                  <a:sysClr val="windowText" lastClr="000000"/>
                </a:solidFill>
                <a:effectLst/>
                <a:uLnTx/>
                <a:uFillTx/>
                <a:latin typeface="Constantia"/>
              </a:rPr>
              <a:t>.</a:t>
            </a:r>
            <a:endParaRPr kumimoji="0" lang="sv-SE" altLang="en-US" sz="1000" b="1" i="1"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sv-SE" altLang="en-US" sz="1000" b="1" i="1"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sv-SE" altLang="en-US" sz="1000" b="1" i="1" u="none" strike="noStrike" kern="1200" cap="none" spc="0" normalizeH="0" baseline="0" noProof="0" smtClean="0">
                <a:ln>
                  <a:noFill/>
                </a:ln>
                <a:solidFill>
                  <a:sysClr val="windowText" lastClr="000000"/>
                </a:solidFill>
                <a:effectLst/>
                <a:uLnTx/>
                <a:uFillTx/>
                <a:latin typeface="Constantia"/>
              </a:rPr>
              <a:t>PERTANYAAN PENUTUP</a:t>
            </a:r>
            <a:endParaRPr kumimoji="0" lang="id-ID"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9</a:t>
            </a:r>
            <a:r>
              <a:rPr kumimoji="0" lang="sv-SE"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Apakah yang Saudara</a:t>
            </a:r>
            <a:r>
              <a:rPr kumimoji="0" lang="en-AU" altLang="en-US" sz="1000" b="1" i="0" u="none" strike="noStrike" kern="1200" cap="none" spc="0" normalizeH="0" baseline="0" noProof="0" smtClean="0">
                <a:ln>
                  <a:noFill/>
                </a:ln>
                <a:solidFill>
                  <a:sysClr val="windowText" lastClr="000000"/>
                </a:solidFill>
                <a:effectLst/>
                <a:uLnTx/>
                <a:uFillTx/>
                <a:latin typeface="Constantia"/>
              </a:rPr>
              <a:t>………</a:t>
            </a:r>
            <a:r>
              <a:rPr kumimoji="0" lang="id-ID" altLang="en-US" sz="1000" b="1" i="0" u="none" strike="noStrike" kern="1200" cap="none" spc="0" normalizeH="0" baseline="0" noProof="0" smtClean="0">
                <a:ln>
                  <a:noFill/>
                </a:ln>
                <a:solidFill>
                  <a:sysClr val="windowText" lastClr="000000"/>
                </a:solidFill>
                <a:effectLst/>
                <a:uLnTx/>
                <a:uFillTx/>
                <a:latin typeface="Constantia"/>
              </a:rPr>
              <a:t> terangkan dan atau kemukakan dalam pemeriksaan ini adalah hal yang sebenarnya dengan mengingat sumpah/janji</a:t>
            </a:r>
            <a:r>
              <a:rPr kumimoji="0" lang="en-US"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Saudara</a:t>
            </a:r>
            <a:r>
              <a:rPr kumimoji="0" lang="en-AU" altLang="en-US" sz="1000" b="1" i="0" u="none" strike="noStrike" kern="1200" cap="none" spc="0" normalizeH="0" baseline="0" noProof="0" smtClean="0">
                <a:ln>
                  <a:noFill/>
                </a:ln>
                <a:solidFill>
                  <a:sysClr val="windowText" lastClr="000000"/>
                </a:solidFill>
                <a:effectLst/>
                <a:uLnTx/>
                <a:uFillTx/>
                <a:latin typeface="Constantia"/>
              </a:rPr>
              <a:t>………</a:t>
            </a:r>
            <a:r>
              <a:rPr kumimoji="0" lang="id-ID" altLang="en-US" sz="1000" b="1" i="0" u="none" strike="noStrike" kern="1200" cap="none" spc="0" normalizeH="0" baseline="0" noProof="0" smtClean="0">
                <a:ln>
                  <a:noFill/>
                </a:ln>
                <a:solidFill>
                  <a:sysClr val="windowText" lastClr="000000"/>
                </a:solidFill>
                <a:effectLst/>
                <a:uLnTx/>
                <a:uFillTx/>
                <a:latin typeface="Constantia"/>
              </a:rPr>
              <a:t> sebagai Pegawai Negeri Sipil dan atau sebagai pejabat?</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    </a:t>
            </a:r>
            <a:endParaRPr kumimoji="0" lang="en-US"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 </a:t>
            </a:r>
            <a:r>
              <a:rPr kumimoji="0" lang="en-US"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9. Jawaban:</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        ..............  </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en-US"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10. </a:t>
            </a:r>
            <a:r>
              <a:rPr kumimoji="0" lang="sv-SE" altLang="en-US" sz="1000" b="1" i="0" u="none" strike="noStrike" kern="1200" cap="none" spc="0" normalizeH="0" baseline="0" noProof="0" smtClean="0">
                <a:ln>
                  <a:noFill/>
                </a:ln>
                <a:solidFill>
                  <a:sysClr val="windowText" lastClr="000000"/>
                </a:solidFill>
                <a:effectLst/>
                <a:uLnTx/>
                <a:uFillTx/>
                <a:latin typeface="Constantia"/>
              </a:rPr>
              <a:t>Pertanyaan:</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sv-SE" altLang="en-US" sz="1000" b="1" i="0" u="none" strike="noStrike" kern="1200" cap="none" spc="0" normalizeH="0" baseline="0" noProof="0" smtClean="0">
                <a:ln>
                  <a:noFill/>
                </a:ln>
                <a:solidFill>
                  <a:sysClr val="windowText" lastClr="000000"/>
                </a:solidFill>
                <a:effectLst/>
                <a:uLnTx/>
                <a:uFillTx/>
                <a:latin typeface="Constantia"/>
              </a:rPr>
              <a:t>      Apakah masih ada hal-hal yang perlu Saudara......... tambahkan</a:t>
            </a:r>
            <a:r>
              <a:rPr kumimoji="0" lang="id-ID" altLang="en-US" sz="1000" b="1" i="0" u="none" strike="noStrike" kern="1200" cap="none" spc="0" normalizeH="0" baseline="0" noProof="0" smtClean="0">
                <a:ln>
                  <a:noFill/>
                </a:ln>
                <a:solidFill>
                  <a:sysClr val="windowText" lastClr="000000"/>
                </a:solidFill>
                <a:effectLst/>
                <a:uLnTx/>
                <a:uFillTx/>
                <a:latin typeface="Constantia"/>
              </a:rPr>
              <a:t>/sampaikan/ kemukakan?</a:t>
            </a:r>
            <a:endParaRPr kumimoji="0" lang="sv-SE"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sv-SE"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sv-SE"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10</a:t>
            </a:r>
            <a:r>
              <a:rPr kumimoji="0" lang="sv-SE" altLang="en-US" sz="1000" b="1" i="0" u="none" strike="noStrike" kern="1200" cap="none" spc="0" normalizeH="0" baseline="0" noProof="0" smtClean="0">
                <a:ln>
                  <a:noFill/>
                </a:ln>
                <a:solidFill>
                  <a:sysClr val="windowText" lastClr="000000"/>
                </a:solidFill>
                <a:effectLst/>
                <a:uLnTx/>
                <a:uFillTx/>
                <a:latin typeface="Constantia"/>
              </a:rPr>
              <a:t>. Jawaban:</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sv-SE"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11.  Pertanyaan</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       Apakah Saudara Menyesali Perbuatan/ Pelanggaran yang telah Saudara lakukan?</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       11. Jawaban</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       ...................................  </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en-US"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id-ID" altLang="en-US" sz="1000" b="1" i="0" u="none" strike="noStrike" kern="1200" cap="none" spc="0" normalizeH="0" baseline="0" noProof="0" smtClean="0">
                <a:ln>
                  <a:noFill/>
                </a:ln>
                <a:solidFill>
                  <a:sysClr val="windowText" lastClr="000000"/>
                </a:solidFill>
                <a:effectLst/>
                <a:uLnTx/>
                <a:uFillTx/>
                <a:latin typeface="Constantia"/>
              </a:rPr>
              <a:t>12</a:t>
            </a:r>
            <a:r>
              <a:rPr kumimoji="0" lang="sv-SE" altLang="en-US" sz="1000" b="1" i="0" u="none" strike="noStrike" kern="1200" cap="none" spc="0" normalizeH="0" baseline="0" noProof="0" smtClean="0">
                <a:ln>
                  <a:noFill/>
                </a:ln>
                <a:solidFill>
                  <a:sysClr val="windowText" lastClr="000000"/>
                </a:solidFill>
                <a:effectLst/>
                <a:uLnTx/>
                <a:uFillTx/>
                <a:latin typeface="Constantia"/>
              </a:rPr>
              <a:t>. Pertanyaan:</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sv-SE" altLang="en-US" sz="1000" b="1" i="0" u="none" strike="noStrike" kern="1200" cap="none" spc="0" normalizeH="0" baseline="0" noProof="0" smtClean="0">
                <a:ln>
                  <a:noFill/>
                </a:ln>
                <a:solidFill>
                  <a:sysClr val="windowText" lastClr="000000"/>
                </a:solidFill>
                <a:effectLst/>
                <a:uLnTx/>
                <a:uFillTx/>
                <a:latin typeface="Constantia"/>
              </a:rPr>
              <a:t>     Apakah selama pemeriksaan Saudara........... merasa ditekan</a:t>
            </a:r>
            <a:r>
              <a:rPr kumimoji="0" lang="id-ID" altLang="en-US" sz="1000" b="1" i="0" u="none" strike="noStrike" kern="1200" cap="none" spc="0" normalizeH="0" baseline="0" noProof="0" smtClean="0">
                <a:ln>
                  <a:noFill/>
                </a:ln>
                <a:solidFill>
                  <a:sysClr val="windowText" lastClr="000000"/>
                </a:solidFill>
                <a:effectLst/>
                <a:uLnTx/>
                <a:uFillTx/>
                <a:latin typeface="Constantia"/>
              </a:rPr>
              <a:t>/dipaksa, baik langsung maupun tidak langsung dalam memberikan jawaban tersebut di atas</a:t>
            </a:r>
            <a:r>
              <a:rPr kumimoji="0" lang="sv-SE" altLang="en-US" sz="1000" b="1" i="0" u="none" strike="noStrike" kern="1200" cap="none" spc="0" normalizeH="0" baseline="0" noProof="0" smtClean="0">
                <a:ln>
                  <a:noFill/>
                </a:ln>
                <a:solidFill>
                  <a:sysClr val="windowText" lastClr="000000"/>
                </a:solidFill>
                <a:effectLst/>
                <a:uLnTx/>
                <a:uFillTx/>
                <a:latin typeface="Constantia"/>
              </a:rPr>
              <a:t>? </a:t>
            </a:r>
            <a:endParaRPr kumimoji="0" lang="id-ID"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en-US"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en-US"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12</a:t>
            </a:r>
            <a:r>
              <a:rPr kumimoji="0" lang="sv-SE" altLang="en-US" sz="1000" b="1" i="0" u="none" strike="noStrike" kern="1200" cap="none" spc="0" normalizeH="0" baseline="0" noProof="0" smtClean="0">
                <a:ln>
                  <a:noFill/>
                </a:ln>
                <a:solidFill>
                  <a:sysClr val="windowText" lastClr="000000"/>
                </a:solidFill>
                <a:effectLst/>
                <a:uLnTx/>
                <a:uFillTx/>
                <a:latin typeface="Constantia"/>
              </a:rPr>
              <a:t>. Jawaban:</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en-US"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 </a:t>
            </a:r>
            <a:r>
              <a:rPr kumimoji="0" lang="sv-SE" altLang="en-US" sz="1000" b="1" i="0" u="none" strike="noStrike" kern="1200" cap="none" spc="0" normalizeH="0" baseline="0" noProof="0" smtClean="0">
                <a:ln>
                  <a:noFill/>
                </a:ln>
                <a:solidFill>
                  <a:sysClr val="windowText" lastClr="000000"/>
                </a:solidFill>
                <a:effectLst/>
                <a:uLnTx/>
                <a:uFillTx/>
                <a:latin typeface="Constantia"/>
              </a:rPr>
              <a:t>……..…..</a:t>
            </a:r>
            <a:endParaRPr kumimoji="0" lang="fi-FI"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fi-FI"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fi-FI" altLang="en-US" sz="1000" b="1" i="0" u="none" strike="noStrike" kern="1200" cap="none" spc="0" normalizeH="0" baseline="0" noProof="0" smtClean="0">
                <a:ln>
                  <a:noFill/>
                </a:ln>
                <a:solidFill>
                  <a:sysClr val="windowText" lastClr="000000"/>
                </a:solidFill>
                <a:effectLst/>
                <a:uLnTx/>
                <a:uFillTx/>
                <a:latin typeface="Constantia"/>
              </a:rPr>
              <a:t>1</a:t>
            </a:r>
            <a:r>
              <a:rPr kumimoji="0" lang="id-ID" altLang="en-US" sz="1000" b="1" i="0" u="none" strike="noStrike" kern="1200" cap="none" spc="0" normalizeH="0" baseline="0" noProof="0" smtClean="0">
                <a:ln>
                  <a:noFill/>
                </a:ln>
                <a:solidFill>
                  <a:sysClr val="windowText" lastClr="000000"/>
                </a:solidFill>
                <a:effectLst/>
                <a:uLnTx/>
                <a:uFillTx/>
                <a:latin typeface="Constantia"/>
              </a:rPr>
              <a:t>3</a:t>
            </a:r>
            <a:r>
              <a:rPr kumimoji="0" lang="fi-FI" altLang="en-US" sz="1000" b="1" i="0" u="none" strike="noStrike" kern="1200" cap="none" spc="0" normalizeH="0" baseline="0" noProof="0" smtClean="0">
                <a:ln>
                  <a:noFill/>
                </a:ln>
                <a:solidFill>
                  <a:sysClr val="windowText" lastClr="000000"/>
                </a:solidFill>
                <a:effectLst/>
                <a:uLnTx/>
                <a:uFillTx/>
                <a:latin typeface="Constantia"/>
              </a:rPr>
              <a:t>.  Pertanyaan:</a:t>
            </a:r>
            <a:endParaRPr kumimoji="0" lang="id-ID"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en-US" altLang="en-US" sz="1000" b="1" i="0" u="none" strike="noStrike" kern="1200" cap="none" spc="0" normalizeH="0" baseline="0" noProof="0" smtClean="0">
                <a:ln>
                  <a:noFill/>
                </a:ln>
                <a:solidFill>
                  <a:sysClr val="windowText" lastClr="000000"/>
                </a:solidFill>
                <a:effectLst/>
                <a:uLnTx/>
                <a:uFillTx/>
                <a:latin typeface="Constantia"/>
              </a:rPr>
              <a:t>      </a:t>
            </a:r>
            <a:r>
              <a:rPr kumimoji="0" lang="id-ID" altLang="en-US" sz="1000" b="1" i="0" u="none" strike="noStrike" kern="1200" cap="none" spc="0" normalizeH="0" baseline="0" noProof="0" smtClean="0">
                <a:ln>
                  <a:noFill/>
                </a:ln>
                <a:solidFill>
                  <a:sysClr val="windowText" lastClr="000000"/>
                </a:solidFill>
                <a:effectLst/>
                <a:uLnTx/>
                <a:uFillTx/>
                <a:latin typeface="Constantia"/>
              </a:rPr>
              <a:t>Apakah Saudara</a:t>
            </a:r>
            <a:r>
              <a:rPr kumimoji="0" lang="en-AU" altLang="en-US" sz="1000" b="1" i="0" u="none" strike="noStrike" kern="1200" cap="none" spc="0" normalizeH="0" baseline="0" noProof="0" smtClean="0">
                <a:ln>
                  <a:noFill/>
                </a:ln>
                <a:solidFill>
                  <a:sysClr val="windowText" lastClr="000000"/>
                </a:solidFill>
                <a:effectLst/>
                <a:uLnTx/>
                <a:uFillTx/>
                <a:latin typeface="Constantia"/>
              </a:rPr>
              <a:t>………..</a:t>
            </a:r>
            <a:r>
              <a:rPr kumimoji="0" lang="id-ID" altLang="en-US" sz="1000" b="1" i="0" u="none" strike="noStrike" kern="1200" cap="none" spc="0" normalizeH="0" baseline="0" noProof="0" smtClean="0">
                <a:ln>
                  <a:noFill/>
                </a:ln>
                <a:solidFill>
                  <a:sysClr val="windowText" lastClr="000000"/>
                </a:solidFill>
                <a:effectLst/>
                <a:uLnTx/>
                <a:uFillTx/>
                <a:latin typeface="Constantia"/>
              </a:rPr>
              <a:t> bersedia untuk diperiksa kembali pada kesempatan lain a</a:t>
            </a:r>
            <a:r>
              <a:rPr kumimoji="0" lang="fi-FI" altLang="en-US" sz="1000" b="1" i="0" u="none" strike="noStrike" kern="1200" cap="none" spc="0" normalizeH="0" baseline="0" noProof="0" smtClean="0">
                <a:ln>
                  <a:noFill/>
                </a:ln>
                <a:solidFill>
                  <a:sysClr val="windowText" lastClr="000000"/>
                </a:solidFill>
                <a:effectLst/>
                <a:uLnTx/>
                <a:uFillTx/>
                <a:latin typeface="Constantia"/>
              </a:rPr>
              <a:t>pabila</a:t>
            </a:r>
            <a:r>
              <a:rPr kumimoji="0" lang="id-ID" altLang="en-US" sz="1000" b="1" i="0" u="none" strike="noStrike" kern="1200" cap="none" spc="0" normalizeH="0" baseline="0" noProof="0" smtClean="0">
                <a:ln>
                  <a:noFill/>
                </a:ln>
                <a:solidFill>
                  <a:sysClr val="windowText" lastClr="000000"/>
                </a:solidFill>
                <a:effectLst/>
                <a:uLnTx/>
                <a:uFillTx/>
                <a:latin typeface="Constantia"/>
              </a:rPr>
              <a:t> nanti masih dipandang perlu</a:t>
            </a:r>
            <a:r>
              <a:rPr kumimoji="0" lang="fi-FI" altLang="en-US" sz="1000" b="1" i="0" u="none" strike="noStrike" kern="1200" cap="none" spc="0" normalizeH="0" baseline="0" noProof="0" smtClean="0">
                <a:ln>
                  <a:noFill/>
                </a:ln>
                <a:solidFill>
                  <a:sysClr val="windowText" lastClr="000000"/>
                </a:solidFill>
                <a:effectLst/>
                <a:uLnTx/>
                <a:uFillTx/>
                <a:latin typeface="Constantia"/>
              </a:rPr>
              <a:t>? </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endParaRPr kumimoji="0" lang="fi-FI" altLang="en-US" sz="1000" b="1" i="0" u="none" strike="noStrike" kern="1200" cap="none" spc="0" normalizeH="0" baseline="0" noProof="0" smtClean="0">
              <a:ln>
                <a:noFill/>
              </a:ln>
              <a:solidFill>
                <a:sysClr val="windowText" lastClr="000000"/>
              </a:solidFill>
              <a:effectLst/>
              <a:uLnTx/>
              <a:uFillTx/>
              <a:latin typeface="Constantia"/>
            </a:endParaRP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fi-FI" altLang="en-US" sz="1000" b="1" i="0" u="none" strike="noStrike" kern="1200" cap="none" spc="0" normalizeH="0" baseline="0" noProof="0" smtClean="0">
                <a:ln>
                  <a:noFill/>
                </a:ln>
                <a:solidFill>
                  <a:sysClr val="windowText" lastClr="000000"/>
                </a:solidFill>
                <a:effectLst/>
                <a:uLnTx/>
                <a:uFillTx/>
                <a:latin typeface="Constantia"/>
              </a:rPr>
              <a:t>     1</a:t>
            </a:r>
            <a:r>
              <a:rPr kumimoji="0" lang="id-ID" altLang="en-US" sz="1000" b="1" i="0" u="none" strike="noStrike" kern="1200" cap="none" spc="0" normalizeH="0" baseline="0" noProof="0" smtClean="0">
                <a:ln>
                  <a:noFill/>
                </a:ln>
                <a:solidFill>
                  <a:sysClr val="windowText" lastClr="000000"/>
                </a:solidFill>
                <a:effectLst/>
                <a:uLnTx/>
                <a:uFillTx/>
                <a:latin typeface="Constantia"/>
              </a:rPr>
              <a:t>3</a:t>
            </a:r>
            <a:r>
              <a:rPr kumimoji="0" lang="fi-FI" altLang="en-US" sz="1000" b="1" i="0" u="none" strike="noStrike" kern="1200" cap="none" spc="0" normalizeH="0" baseline="0" noProof="0" smtClean="0">
                <a:ln>
                  <a:noFill/>
                </a:ln>
                <a:solidFill>
                  <a:sysClr val="windowText" lastClr="000000"/>
                </a:solidFill>
                <a:effectLst/>
                <a:uLnTx/>
                <a:uFillTx/>
                <a:latin typeface="Constantia"/>
              </a:rPr>
              <a:t>. Jawaban:</a:t>
            </a:r>
          </a:p>
          <a:p>
            <a:pPr marL="177800" marR="0" lvl="0" indent="-177800" algn="l" defTabSz="914400" rtl="0" eaLnBrk="1" fontAlgn="auto" latinLnBrk="0" hangingPunct="1">
              <a:lnSpc>
                <a:spcPct val="80000"/>
              </a:lnSpc>
              <a:spcBef>
                <a:spcPct val="20000"/>
              </a:spcBef>
              <a:spcAft>
                <a:spcPts val="0"/>
              </a:spcAft>
              <a:buClr>
                <a:srgbClr val="0BD0D9"/>
              </a:buClr>
              <a:buSzPct val="95000"/>
              <a:buFontTx/>
              <a:buNone/>
              <a:tabLst/>
              <a:defRPr/>
            </a:pPr>
            <a:r>
              <a:rPr kumimoji="0" lang="fi-FI" altLang="en-US" sz="1000" b="0" i="0" u="none" strike="noStrike" kern="1200" cap="none" spc="0" normalizeH="0" baseline="0" noProof="0" smtClean="0">
                <a:ln>
                  <a:noFill/>
                </a:ln>
                <a:solidFill>
                  <a:sysClr val="windowText" lastClr="000000"/>
                </a:solidFill>
                <a:effectLst/>
                <a:uLnTx/>
                <a:uFillTx/>
                <a:latin typeface="Constantia"/>
              </a:rPr>
              <a:t>         ………….....</a:t>
            </a:r>
            <a:endParaRPr kumimoji="0" lang="fi-FI" altLang="en-US" sz="1000" b="0" i="0" u="none" strike="noStrike" kern="1200" cap="none" spc="0" normalizeH="0" baseline="0" noProof="0" dirty="0" smtClean="0">
              <a:ln>
                <a:noFill/>
              </a:ln>
              <a:solidFill>
                <a:sysClr val="windowText" lastClr="000000"/>
              </a:solidFill>
              <a:effectLst/>
              <a:uLnTx/>
              <a:uFillTx/>
              <a:latin typeface="Constantia"/>
            </a:endParaRPr>
          </a:p>
        </p:txBody>
      </p:sp>
    </p:spTree>
    <p:extLst>
      <p:ext uri="{BB962C8B-B14F-4D97-AF65-F5344CB8AC3E}">
        <p14:creationId xmlns:p14="http://schemas.microsoft.com/office/powerpoint/2010/main" val="4199623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idx="1"/>
          </p:nvPr>
        </p:nvSpPr>
        <p:spPr>
          <a:xfrm>
            <a:off x="685800" y="404814"/>
            <a:ext cx="9982200" cy="5887129"/>
          </a:xfrm>
        </p:spPr>
        <p:txBody>
          <a:bodyPr rtlCol="0">
            <a:normAutofit/>
          </a:bodyPr>
          <a:lstStyle/>
          <a:p>
            <a:pPr marL="0" indent="0">
              <a:lnSpc>
                <a:spcPct val="80000"/>
              </a:lnSpc>
              <a:buNone/>
              <a:defRPr/>
            </a:pPr>
            <a:endParaRPr lang="id-ID" sz="1200" b="1" dirty="0"/>
          </a:p>
          <a:p>
            <a:pPr marL="420624" indent="-384048">
              <a:lnSpc>
                <a:spcPct val="80000"/>
              </a:lnSpc>
              <a:buNone/>
              <a:defRPr/>
            </a:pPr>
            <a:endParaRPr lang="sv-SE" sz="1200" b="1" dirty="0"/>
          </a:p>
          <a:p>
            <a:pPr marL="0" indent="0">
              <a:lnSpc>
                <a:spcPct val="80000"/>
              </a:lnSpc>
              <a:buNone/>
              <a:defRPr/>
            </a:pPr>
            <a:endParaRPr lang="id-ID" sz="1200" b="1" dirty="0"/>
          </a:p>
          <a:p>
            <a:pPr marL="0" indent="0">
              <a:lnSpc>
                <a:spcPct val="80000"/>
              </a:lnSpc>
              <a:buNone/>
              <a:defRPr/>
            </a:pPr>
            <a:r>
              <a:rPr lang="fi-FI" sz="1200" b="1" dirty="0"/>
              <a:t>Demikianlah Berita Acara Pemeriksaan ini dibuat dengan sesungguhnya untuk dapat digunakan sebagaimana </a:t>
            </a:r>
            <a:r>
              <a:rPr lang="fi-FI" sz="1200" b="1" dirty="0" smtClean="0"/>
              <a:t>mestinya.</a:t>
            </a:r>
            <a:endParaRPr lang="id-ID" sz="1200" b="1" dirty="0" smtClean="0"/>
          </a:p>
          <a:p>
            <a:pPr marL="0" indent="0">
              <a:lnSpc>
                <a:spcPct val="80000"/>
              </a:lnSpc>
              <a:buNone/>
              <a:defRPr/>
            </a:pPr>
            <a:endParaRPr lang="id-ID" sz="1200" b="1" dirty="0"/>
          </a:p>
          <a:p>
            <a:pPr marL="0" indent="0">
              <a:lnSpc>
                <a:spcPct val="80000"/>
              </a:lnSpc>
              <a:buNone/>
              <a:defRPr/>
            </a:pPr>
            <a:r>
              <a:rPr lang="fi-FI" sz="1200" b="1" dirty="0" smtClean="0"/>
              <a:t>....................,....................</a:t>
            </a:r>
          </a:p>
          <a:p>
            <a:pPr marL="0" indent="0">
              <a:lnSpc>
                <a:spcPct val="80000"/>
              </a:lnSpc>
              <a:buNone/>
              <a:defRPr/>
            </a:pPr>
            <a:r>
              <a:rPr lang="fi-FI" sz="1200" b="1" dirty="0" smtClean="0"/>
              <a:t>Yang </a:t>
            </a:r>
            <a:r>
              <a:rPr lang="fi-FI" sz="1200" b="1" dirty="0"/>
              <a:t>diperiksa:	</a:t>
            </a:r>
            <a:r>
              <a:rPr lang="id-ID" sz="1200" b="1" dirty="0"/>
              <a:t> </a:t>
            </a:r>
            <a:r>
              <a:rPr lang="id-ID" sz="1200" b="1" dirty="0" smtClean="0"/>
              <a:t>                                              Pejabat </a:t>
            </a:r>
            <a:r>
              <a:rPr lang="fi-FI" sz="1200" b="1" dirty="0" smtClean="0"/>
              <a:t> </a:t>
            </a:r>
            <a:r>
              <a:rPr lang="id-ID" sz="1200" b="1" dirty="0"/>
              <a:t>P</a:t>
            </a:r>
            <a:r>
              <a:rPr lang="fi-FI" sz="1200" b="1" dirty="0"/>
              <a:t>emeriksa</a:t>
            </a:r>
            <a:r>
              <a:rPr lang="id-ID" sz="1200" b="1" strike="sngStrike" dirty="0"/>
              <a:t>/Tim Pemeriksa</a:t>
            </a:r>
            <a:r>
              <a:rPr lang="id-ID" sz="1200" b="1" dirty="0"/>
              <a:t>*):</a:t>
            </a:r>
            <a:endParaRPr lang="fi-FI" sz="1200" b="1" dirty="0"/>
          </a:p>
          <a:p>
            <a:pPr marL="0" indent="0">
              <a:lnSpc>
                <a:spcPct val="80000"/>
              </a:lnSpc>
              <a:buNone/>
              <a:defRPr/>
            </a:pPr>
            <a:r>
              <a:rPr lang="fi-FI" sz="1200" b="1" dirty="0"/>
              <a:t>								      				</a:t>
            </a:r>
            <a:r>
              <a:rPr lang="id-ID" sz="1200" b="1" dirty="0"/>
              <a:t>                                                       </a:t>
            </a:r>
          </a:p>
          <a:p>
            <a:pPr marL="0" indent="0">
              <a:lnSpc>
                <a:spcPct val="80000"/>
              </a:lnSpc>
              <a:buNone/>
              <a:defRPr/>
            </a:pPr>
            <a:r>
              <a:rPr lang="id-ID" sz="1200" b="1" dirty="0"/>
              <a:t>Nama        </a:t>
            </a:r>
            <a:r>
              <a:rPr lang="en-US" sz="1200" b="1" dirty="0"/>
              <a:t> </a:t>
            </a:r>
            <a:r>
              <a:rPr lang="id-ID" sz="1200" b="1" dirty="0"/>
              <a:t>     : </a:t>
            </a:r>
            <a:r>
              <a:rPr lang="fi-FI" sz="1200" b="1" dirty="0"/>
              <a:t>.......................</a:t>
            </a:r>
            <a:r>
              <a:rPr lang="id-ID" sz="1200" b="1" dirty="0"/>
              <a:t>....</a:t>
            </a:r>
            <a:r>
              <a:rPr lang="fi-FI" sz="1200" b="1" dirty="0"/>
              <a:t>	</a:t>
            </a:r>
            <a:r>
              <a:rPr lang="id-ID" sz="1200" b="1" dirty="0"/>
              <a:t>                     1.  Nama              </a:t>
            </a:r>
            <a:r>
              <a:rPr lang="en-US" sz="1200" b="1" dirty="0"/>
              <a:t>  </a:t>
            </a:r>
            <a:r>
              <a:rPr lang="id-ID" sz="1200" b="1" dirty="0"/>
              <a:t> : </a:t>
            </a:r>
            <a:r>
              <a:rPr lang="fi-FI" sz="1200" b="1" dirty="0"/>
              <a:t>..............</a:t>
            </a:r>
            <a:r>
              <a:rPr lang="id-ID" sz="1200" b="1" dirty="0"/>
              <a:t>............</a:t>
            </a:r>
            <a:endParaRPr lang="fi-FI" sz="1200" b="1" dirty="0"/>
          </a:p>
          <a:p>
            <a:pPr marL="0" indent="0">
              <a:lnSpc>
                <a:spcPct val="80000"/>
              </a:lnSpc>
              <a:buNone/>
              <a:defRPr/>
            </a:pPr>
            <a:r>
              <a:rPr lang="fi-FI" sz="1200" b="1" dirty="0"/>
              <a:t>NIP </a:t>
            </a:r>
            <a:r>
              <a:rPr lang="id-ID" sz="1200" b="1" dirty="0"/>
              <a:t>              </a:t>
            </a:r>
            <a:r>
              <a:rPr lang="en-US" sz="1200" b="1" dirty="0"/>
              <a:t> </a:t>
            </a:r>
            <a:r>
              <a:rPr lang="id-ID" sz="1200" b="1" dirty="0"/>
              <a:t>  : </a:t>
            </a:r>
            <a:r>
              <a:rPr lang="fi-FI" sz="1200" b="1" dirty="0"/>
              <a:t>..................</a:t>
            </a:r>
            <a:r>
              <a:rPr lang="id-ID" sz="1200" b="1" dirty="0"/>
              <a:t>..</a:t>
            </a:r>
            <a:r>
              <a:rPr lang="fi-FI" sz="1200" b="1" dirty="0"/>
              <a:t>.....</a:t>
            </a:r>
            <a:r>
              <a:rPr lang="id-ID" sz="1200" b="1" dirty="0"/>
              <a:t>..</a:t>
            </a:r>
            <a:r>
              <a:rPr lang="fi-FI" sz="1200" b="1" dirty="0"/>
              <a:t> 		NIP</a:t>
            </a:r>
            <a:r>
              <a:rPr lang="id-ID" sz="1200" b="1" dirty="0"/>
              <a:t>                 </a:t>
            </a:r>
            <a:r>
              <a:rPr lang="en-US" sz="1200" b="1" dirty="0"/>
              <a:t> </a:t>
            </a:r>
            <a:r>
              <a:rPr lang="id-ID" sz="1200" b="1" dirty="0"/>
              <a:t>  </a:t>
            </a:r>
            <a:r>
              <a:rPr lang="en-US" sz="1200" b="1" dirty="0"/>
              <a:t> </a:t>
            </a:r>
            <a:r>
              <a:rPr lang="id-ID" sz="1200" b="1" dirty="0"/>
              <a:t>: </a:t>
            </a:r>
            <a:r>
              <a:rPr lang="fi-FI" sz="1200" b="1" dirty="0"/>
              <a:t>.........................</a:t>
            </a:r>
            <a:r>
              <a:rPr lang="id-ID" sz="1200" b="1" dirty="0"/>
              <a:t>.</a:t>
            </a:r>
          </a:p>
          <a:p>
            <a:pPr marL="0" indent="0">
              <a:lnSpc>
                <a:spcPct val="80000"/>
              </a:lnSpc>
              <a:buNone/>
              <a:defRPr/>
            </a:pPr>
            <a:r>
              <a:rPr lang="en-US" sz="1200" b="1" dirty="0"/>
              <a:t>T</a:t>
            </a:r>
            <a:r>
              <a:rPr lang="id-ID" sz="1200" b="1" dirty="0"/>
              <a:t>anda tangan : ...........................                            </a:t>
            </a:r>
            <a:r>
              <a:rPr lang="en-US" sz="1200" b="1" dirty="0"/>
              <a:t>	</a:t>
            </a:r>
            <a:r>
              <a:rPr lang="id-ID" sz="1200" b="1" dirty="0"/>
              <a:t>Tanda Tangan </a:t>
            </a:r>
            <a:r>
              <a:rPr lang="en-US" sz="1200" b="1" dirty="0"/>
              <a:t>  </a:t>
            </a:r>
            <a:r>
              <a:rPr lang="id-ID" sz="1200" b="1" dirty="0"/>
              <a:t>: .........................</a:t>
            </a:r>
          </a:p>
          <a:p>
            <a:pPr marL="0" indent="0">
              <a:lnSpc>
                <a:spcPct val="80000"/>
              </a:lnSpc>
              <a:buNone/>
              <a:defRPr/>
            </a:pPr>
            <a:endParaRPr lang="fi-FI" sz="1200" b="1" dirty="0"/>
          </a:p>
          <a:p>
            <a:pPr marL="0" indent="0">
              <a:lnSpc>
                <a:spcPct val="80000"/>
              </a:lnSpc>
              <a:buNone/>
              <a:defRPr/>
            </a:pPr>
            <a:r>
              <a:rPr lang="fi-FI" sz="1200" b="1" dirty="0"/>
              <a:t>							</a:t>
            </a:r>
            <a:r>
              <a:rPr lang="en-US" sz="1200" b="1" dirty="0"/>
              <a:t>					</a:t>
            </a:r>
            <a:r>
              <a:rPr lang="id-ID" sz="1200" b="1" dirty="0"/>
              <a:t>                             </a:t>
            </a:r>
            <a:r>
              <a:rPr lang="en-US" sz="1200" b="1" dirty="0"/>
              <a:t>	</a:t>
            </a:r>
            <a:r>
              <a:rPr lang="id-ID" sz="1200" b="1" dirty="0"/>
              <a:t>           </a:t>
            </a:r>
            <a:r>
              <a:rPr lang="id-ID" sz="1200" b="1" dirty="0" smtClean="0"/>
              <a:t>*) </a:t>
            </a:r>
            <a:r>
              <a:rPr lang="id-ID" sz="1200" b="1" dirty="0"/>
              <a:t>Coret yang tidak perlu</a:t>
            </a:r>
            <a:r>
              <a:rPr lang="en-US" sz="1200" b="1" dirty="0"/>
              <a:t>				</a:t>
            </a:r>
            <a:r>
              <a:rPr lang="id-ID" sz="1200" b="1" dirty="0"/>
              <a:t>.</a:t>
            </a:r>
            <a:endParaRPr lang="en-US" sz="1200" b="1" dirty="0"/>
          </a:p>
          <a:p>
            <a:pPr marL="0" indent="0">
              <a:lnSpc>
                <a:spcPct val="80000"/>
              </a:lnSpc>
              <a:defRPr/>
            </a:pPr>
            <a:endParaRPr lang="en-US" sz="1000" b="1" dirty="0"/>
          </a:p>
          <a:p>
            <a:pPr marL="0" indent="0">
              <a:lnSpc>
                <a:spcPct val="80000"/>
              </a:lnSpc>
              <a:defRPr/>
            </a:pPr>
            <a:endParaRPr lang="en-US" sz="1000" dirty="0"/>
          </a:p>
        </p:txBody>
      </p:sp>
    </p:spTree>
    <p:extLst>
      <p:ext uri="{BB962C8B-B14F-4D97-AF65-F5344CB8AC3E}">
        <p14:creationId xmlns:p14="http://schemas.microsoft.com/office/powerpoint/2010/main" val="14337292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body" idx="1"/>
          </p:nvPr>
        </p:nvSpPr>
        <p:spPr>
          <a:xfrm>
            <a:off x="1981200" y="260351"/>
            <a:ext cx="8229600" cy="5865813"/>
          </a:xfrm>
        </p:spPr>
        <p:txBody>
          <a:bodyPr>
            <a:normAutofit fontScale="92500" lnSpcReduction="20000"/>
          </a:bodyPr>
          <a:lstStyle/>
          <a:p>
            <a:pPr marL="0" indent="0" algn="ctr">
              <a:lnSpc>
                <a:spcPct val="80000"/>
              </a:lnSpc>
              <a:buNone/>
              <a:tabLst>
                <a:tab pos="361950" algn="l"/>
              </a:tabLst>
            </a:pPr>
            <a:r>
              <a:rPr lang="fi-FI" altLang="en-US" sz="1400" b="1" dirty="0"/>
              <a:t>LAPORAN HASIL PEMERIKSAAN </a:t>
            </a:r>
          </a:p>
          <a:p>
            <a:pPr marL="0" indent="0" algn="ctr">
              <a:lnSpc>
                <a:spcPct val="80000"/>
              </a:lnSpc>
              <a:buNone/>
              <a:tabLst>
                <a:tab pos="361950" algn="l"/>
              </a:tabLst>
            </a:pPr>
            <a:r>
              <a:rPr lang="fi-FI" altLang="en-US" sz="1400" b="1" dirty="0"/>
              <a:t>TENTANG DUGAAN PELANGGARAN DISIPLIN</a:t>
            </a:r>
          </a:p>
          <a:p>
            <a:pPr marL="0" indent="0" algn="ctr">
              <a:lnSpc>
                <a:spcPct val="80000"/>
              </a:lnSpc>
              <a:buNone/>
              <a:tabLst>
                <a:tab pos="361950" algn="l"/>
              </a:tabLst>
            </a:pPr>
            <a:r>
              <a:rPr lang="fi-FI" altLang="en-US" sz="1400" b="1" dirty="0"/>
              <a:t>A.N. ………….......………….</a:t>
            </a:r>
            <a:endParaRPr lang="fi-FI" altLang="en-US" sz="1400" dirty="0"/>
          </a:p>
          <a:p>
            <a:pPr marL="0" indent="0" algn="ctr">
              <a:lnSpc>
                <a:spcPct val="80000"/>
              </a:lnSpc>
              <a:buNone/>
              <a:tabLst>
                <a:tab pos="361950" algn="l"/>
              </a:tabLst>
            </a:pPr>
            <a:r>
              <a:rPr lang="fi-FI" altLang="en-US" sz="1400" dirty="0"/>
              <a:t>	</a:t>
            </a:r>
            <a:endParaRPr lang="id-ID" altLang="en-US" sz="1400" b="1" dirty="0"/>
          </a:p>
          <a:p>
            <a:pPr marL="179388" lvl="1" indent="0">
              <a:lnSpc>
                <a:spcPct val="80000"/>
              </a:lnSpc>
              <a:buNone/>
              <a:tabLst>
                <a:tab pos="361950" algn="l"/>
              </a:tabLst>
            </a:pPr>
            <a:r>
              <a:rPr lang="en-US" altLang="en-US" sz="1100" b="1" dirty="0"/>
              <a:t>A. </a:t>
            </a:r>
            <a:r>
              <a:rPr lang="id-ID" altLang="en-US" sz="1100" b="1" dirty="0"/>
              <a:t>IDENTITAS PNS YANG DIPERIKSA </a:t>
            </a:r>
            <a:endParaRPr lang="en-US" altLang="en-US" sz="1200" dirty="0"/>
          </a:p>
          <a:p>
            <a:pPr marL="0" indent="0">
              <a:lnSpc>
                <a:spcPct val="80000"/>
              </a:lnSpc>
              <a:buNone/>
              <a:tabLst>
                <a:tab pos="361950" algn="l"/>
              </a:tabLst>
            </a:pPr>
            <a:r>
              <a:rPr lang="en-US" altLang="en-US" sz="1400" dirty="0"/>
              <a:t>       </a:t>
            </a:r>
            <a:r>
              <a:rPr lang="en-US" altLang="en-US" sz="1400" dirty="0" err="1"/>
              <a:t>Nama</a:t>
            </a:r>
            <a:r>
              <a:rPr lang="en-US" altLang="en-US" sz="1400" dirty="0"/>
              <a:t>		: </a:t>
            </a:r>
          </a:p>
          <a:p>
            <a:pPr marL="0" indent="0">
              <a:lnSpc>
                <a:spcPct val="80000"/>
              </a:lnSpc>
              <a:buNone/>
              <a:tabLst>
                <a:tab pos="361950" algn="l"/>
              </a:tabLst>
            </a:pPr>
            <a:r>
              <a:rPr lang="en-US" altLang="en-US" sz="1400" dirty="0"/>
              <a:t>       NIP		: </a:t>
            </a:r>
          </a:p>
          <a:p>
            <a:pPr marL="0" indent="0">
              <a:lnSpc>
                <a:spcPct val="80000"/>
              </a:lnSpc>
              <a:buNone/>
              <a:tabLst>
                <a:tab pos="361950" algn="l"/>
              </a:tabLst>
            </a:pPr>
            <a:r>
              <a:rPr lang="en-US" altLang="en-US" sz="1400" dirty="0"/>
              <a:t>       </a:t>
            </a:r>
            <a:r>
              <a:rPr lang="en-US" altLang="en-US" sz="1400" dirty="0" err="1"/>
              <a:t>Pangkat</a:t>
            </a:r>
            <a:r>
              <a:rPr lang="en-US" altLang="en-US" sz="1400" dirty="0"/>
              <a:t> 	: </a:t>
            </a:r>
          </a:p>
          <a:p>
            <a:pPr marL="0" indent="0">
              <a:lnSpc>
                <a:spcPct val="80000"/>
              </a:lnSpc>
              <a:buNone/>
              <a:tabLst>
                <a:tab pos="361950" algn="l"/>
              </a:tabLst>
            </a:pPr>
            <a:r>
              <a:rPr lang="en-US" altLang="en-US" sz="1400" dirty="0"/>
              <a:t>       </a:t>
            </a:r>
            <a:r>
              <a:rPr lang="sv-SE" altLang="en-US" sz="1400" dirty="0"/>
              <a:t>Golongan Ruang	:</a:t>
            </a:r>
          </a:p>
          <a:p>
            <a:pPr marL="0" indent="0">
              <a:lnSpc>
                <a:spcPct val="80000"/>
              </a:lnSpc>
              <a:buNone/>
              <a:tabLst>
                <a:tab pos="361950" algn="l"/>
              </a:tabLst>
            </a:pPr>
            <a:r>
              <a:rPr lang="sv-SE" altLang="en-US" sz="1400" dirty="0"/>
              <a:t>       Jabatan	: </a:t>
            </a:r>
          </a:p>
          <a:p>
            <a:pPr marL="0" indent="0">
              <a:lnSpc>
                <a:spcPct val="80000"/>
              </a:lnSpc>
              <a:buNone/>
              <a:tabLst>
                <a:tab pos="361950" algn="l"/>
              </a:tabLst>
            </a:pPr>
            <a:r>
              <a:rPr lang="sv-SE" altLang="en-US" sz="1400" dirty="0"/>
              <a:t>       Unit Kerja	:	</a:t>
            </a:r>
          </a:p>
          <a:p>
            <a:pPr marL="0" indent="0">
              <a:lnSpc>
                <a:spcPct val="80000"/>
              </a:lnSpc>
              <a:buNone/>
              <a:tabLst>
                <a:tab pos="361950" algn="l"/>
              </a:tabLst>
            </a:pPr>
            <a:r>
              <a:rPr lang="en-US" altLang="en-US" sz="1400" dirty="0"/>
              <a:t> </a:t>
            </a:r>
            <a:r>
              <a:rPr lang="id-ID" altLang="en-US" sz="1400" dirty="0"/>
              <a:t>     </a:t>
            </a:r>
            <a:r>
              <a:rPr lang="en-US" altLang="en-US" sz="1400" dirty="0"/>
              <a:t> </a:t>
            </a:r>
            <a:r>
              <a:rPr lang="id-ID" altLang="en-US" sz="1400" dirty="0"/>
              <a:t>Alamat Unit Kerja	:</a:t>
            </a:r>
            <a:endParaRPr lang="en-US" altLang="en-US" sz="1400" b="1" dirty="0"/>
          </a:p>
          <a:p>
            <a:pPr marL="179388" lvl="1" indent="0">
              <a:lnSpc>
                <a:spcPct val="80000"/>
              </a:lnSpc>
              <a:buNone/>
              <a:tabLst>
                <a:tab pos="361950" algn="l"/>
              </a:tabLst>
            </a:pPr>
            <a:endParaRPr lang="en-US" altLang="en-US" sz="1200" b="1" dirty="0"/>
          </a:p>
          <a:p>
            <a:pPr marL="179388" lvl="1" indent="0">
              <a:lnSpc>
                <a:spcPct val="80000"/>
              </a:lnSpc>
              <a:buNone/>
              <a:tabLst>
                <a:tab pos="361950" algn="l"/>
              </a:tabLst>
            </a:pPr>
            <a:r>
              <a:rPr lang="en-US" altLang="en-US" sz="1200" b="1" dirty="0"/>
              <a:t>B. D</a:t>
            </a:r>
            <a:r>
              <a:rPr lang="id-ID" altLang="en-US" sz="1200" b="1" dirty="0"/>
              <a:t>ASAR PEMERIKSAAN </a:t>
            </a:r>
            <a:endParaRPr lang="en-US" altLang="en-US" sz="1200" dirty="0"/>
          </a:p>
          <a:p>
            <a:pPr marL="0" indent="0">
              <a:lnSpc>
                <a:spcPct val="80000"/>
              </a:lnSpc>
              <a:buNone/>
              <a:tabLst>
                <a:tab pos="361950" algn="l"/>
              </a:tabLst>
            </a:pPr>
            <a:r>
              <a:rPr lang="en-US" altLang="en-US" sz="1400" dirty="0"/>
              <a:t>        </a:t>
            </a:r>
            <a:r>
              <a:rPr lang="en-US" altLang="en-US" sz="1400" dirty="0" err="1"/>
              <a:t>Pasal</a:t>
            </a:r>
            <a:r>
              <a:rPr lang="en-US" altLang="en-US" sz="1400" dirty="0"/>
              <a:t> </a:t>
            </a:r>
            <a:r>
              <a:rPr lang="id-ID" altLang="en-US" sz="1400" dirty="0"/>
              <a:t>23 dan Pasal </a:t>
            </a:r>
            <a:r>
              <a:rPr lang="en-US" altLang="en-US" sz="1400" dirty="0"/>
              <a:t>24 P</a:t>
            </a:r>
            <a:r>
              <a:rPr lang="id-ID" altLang="en-US" sz="1400" dirty="0"/>
              <a:t>eraturan </a:t>
            </a:r>
            <a:r>
              <a:rPr lang="en-US" altLang="en-US" sz="1400" dirty="0"/>
              <a:t>P</a:t>
            </a:r>
            <a:r>
              <a:rPr lang="id-ID" altLang="en-US" sz="1400" dirty="0"/>
              <a:t>emerintah</a:t>
            </a:r>
            <a:r>
              <a:rPr lang="en-US" altLang="en-US" sz="1400" dirty="0"/>
              <a:t> 53 </a:t>
            </a:r>
            <a:r>
              <a:rPr lang="en-US" altLang="en-US" sz="1400" dirty="0" err="1"/>
              <a:t>Tahun</a:t>
            </a:r>
            <a:r>
              <a:rPr lang="en-US" altLang="en-US" sz="1400" dirty="0"/>
              <a:t> 2010</a:t>
            </a:r>
            <a:r>
              <a:rPr lang="id-ID" altLang="en-US" sz="1400" dirty="0"/>
              <a:t> </a:t>
            </a:r>
            <a:r>
              <a:rPr lang="id-ID" altLang="en-US" sz="1400" dirty="0"/>
              <a:t>jo. Romawi V Perka BKN Nomor 21</a:t>
            </a:r>
          </a:p>
          <a:p>
            <a:pPr marL="0" indent="0">
              <a:lnSpc>
                <a:spcPct val="80000"/>
              </a:lnSpc>
              <a:buNone/>
              <a:tabLst>
                <a:tab pos="361950" algn="l"/>
              </a:tabLst>
            </a:pPr>
            <a:r>
              <a:rPr lang="id-ID" altLang="en-US" sz="1400" dirty="0"/>
              <a:t> </a:t>
            </a:r>
            <a:r>
              <a:rPr lang="id-ID" altLang="en-US" sz="1400" dirty="0"/>
              <a:t>       Tahun 2010</a:t>
            </a:r>
            <a:endParaRPr lang="id-ID" altLang="en-US" sz="1400" b="1" dirty="0"/>
          </a:p>
          <a:p>
            <a:pPr marL="179388" lvl="1" indent="0">
              <a:lnSpc>
                <a:spcPct val="80000"/>
              </a:lnSpc>
              <a:buNone/>
              <a:tabLst>
                <a:tab pos="361950" algn="l"/>
              </a:tabLst>
            </a:pPr>
            <a:endParaRPr lang="en-US" altLang="en-US" sz="1200" b="1" dirty="0"/>
          </a:p>
          <a:p>
            <a:pPr marL="179388" lvl="1" indent="0">
              <a:lnSpc>
                <a:spcPct val="80000"/>
              </a:lnSpc>
              <a:buNone/>
              <a:tabLst>
                <a:tab pos="361950" algn="l"/>
              </a:tabLst>
            </a:pPr>
            <a:r>
              <a:rPr lang="en-US" altLang="en-US" sz="1200" b="1" dirty="0"/>
              <a:t>C.P</a:t>
            </a:r>
            <a:r>
              <a:rPr lang="id-ID" altLang="en-US" sz="1200" b="1" dirty="0"/>
              <a:t>ERMASALAHAN/OBJEK PEMERIKSAAN</a:t>
            </a:r>
            <a:endParaRPr lang="en-US" altLang="en-US" sz="1200" dirty="0"/>
          </a:p>
          <a:p>
            <a:pPr marL="0" indent="0">
              <a:lnSpc>
                <a:spcPct val="80000"/>
              </a:lnSpc>
              <a:buNone/>
              <a:tabLst>
                <a:tab pos="361950" algn="l"/>
              </a:tabLst>
            </a:pPr>
            <a:r>
              <a:rPr lang="en-US" altLang="en-US" sz="1400" dirty="0"/>
              <a:t>       </a:t>
            </a:r>
            <a:r>
              <a:rPr lang="en-US" altLang="en-US" sz="1400" dirty="0" err="1"/>
              <a:t>Dugaan</a:t>
            </a:r>
            <a:r>
              <a:rPr lang="en-US" altLang="en-US" sz="1400" dirty="0"/>
              <a:t>/</a:t>
            </a:r>
            <a:r>
              <a:rPr lang="en-US" altLang="en-US" sz="1400" dirty="0" err="1"/>
              <a:t>indikasi</a:t>
            </a:r>
            <a:r>
              <a:rPr lang="en-US" altLang="en-US" sz="1400" dirty="0"/>
              <a:t> </a:t>
            </a:r>
            <a:r>
              <a:rPr lang="en-US" altLang="en-US" sz="1400" dirty="0" err="1"/>
              <a:t>adanya</a:t>
            </a:r>
            <a:r>
              <a:rPr lang="en-US" altLang="en-US" sz="1400" dirty="0"/>
              <a:t> </a:t>
            </a:r>
            <a:r>
              <a:rPr lang="en-US" altLang="en-US" sz="1400" dirty="0" err="1"/>
              <a:t>pelanggaran</a:t>
            </a:r>
            <a:r>
              <a:rPr lang="en-US" altLang="en-US" sz="1400" dirty="0"/>
              <a:t> </a:t>
            </a:r>
            <a:r>
              <a:rPr lang="en-US" altLang="en-US" sz="1400" dirty="0" err="1"/>
              <a:t>disiplin</a:t>
            </a:r>
            <a:r>
              <a:rPr lang="en-US" altLang="en-US" sz="1400" dirty="0"/>
              <a:t> </a:t>
            </a:r>
            <a:r>
              <a:rPr lang="en-US" altLang="en-US" sz="1400" dirty="0" err="1"/>
              <a:t>berupa</a:t>
            </a:r>
            <a:r>
              <a:rPr lang="en-US" altLang="en-US" sz="1400" dirty="0"/>
              <a:t>:</a:t>
            </a:r>
          </a:p>
          <a:p>
            <a:pPr marL="0" indent="0">
              <a:lnSpc>
                <a:spcPct val="80000"/>
              </a:lnSpc>
              <a:buNone/>
              <a:tabLst>
                <a:tab pos="361950" algn="l"/>
              </a:tabLst>
            </a:pPr>
            <a:r>
              <a:rPr lang="en-US" altLang="en-US" sz="1400" dirty="0"/>
              <a:t>	</a:t>
            </a:r>
            <a:r>
              <a:rPr lang="en-US" altLang="en-US" sz="1400" dirty="0" err="1"/>
              <a:t>Tidak</a:t>
            </a:r>
            <a:r>
              <a:rPr lang="en-US" altLang="en-US" sz="1400" dirty="0"/>
              <a:t> </a:t>
            </a:r>
            <a:r>
              <a:rPr lang="en-US" altLang="en-US" sz="1400" dirty="0" err="1"/>
              <a:t>menaati</a:t>
            </a:r>
            <a:r>
              <a:rPr lang="en-US" altLang="en-US" sz="1400" dirty="0"/>
              <a:t> </a:t>
            </a:r>
            <a:r>
              <a:rPr lang="en-US" altLang="en-US" sz="1400" dirty="0" err="1"/>
              <a:t>kewajiban</a:t>
            </a:r>
            <a:r>
              <a:rPr lang="en-US" altLang="en-US" sz="1400" dirty="0"/>
              <a:t> </a:t>
            </a:r>
            <a:r>
              <a:rPr lang="en-US" altLang="en-US" sz="1400" dirty="0" err="1"/>
              <a:t>masuk</a:t>
            </a:r>
            <a:r>
              <a:rPr lang="en-US" altLang="en-US" sz="1400" dirty="0"/>
              <a:t> </a:t>
            </a:r>
            <a:r>
              <a:rPr lang="en-US" altLang="en-US" sz="1400" dirty="0" err="1"/>
              <a:t>kerja</a:t>
            </a:r>
            <a:r>
              <a:rPr lang="en-US" altLang="en-US" sz="1400" dirty="0"/>
              <a:t> </a:t>
            </a:r>
            <a:r>
              <a:rPr lang="en-US" altLang="en-US" sz="1400" dirty="0" err="1"/>
              <a:t>dan</a:t>
            </a:r>
            <a:r>
              <a:rPr lang="en-US" altLang="en-US" sz="1400" dirty="0"/>
              <a:t> </a:t>
            </a:r>
            <a:r>
              <a:rPr lang="en-US" altLang="en-US" sz="1400" dirty="0" err="1"/>
              <a:t>ketentuan</a:t>
            </a:r>
            <a:r>
              <a:rPr lang="en-US" altLang="en-US" sz="1400" dirty="0"/>
              <a:t> jam </a:t>
            </a:r>
            <a:r>
              <a:rPr lang="en-US" altLang="en-US" sz="1400" dirty="0" err="1"/>
              <a:t>kerja</a:t>
            </a:r>
            <a:r>
              <a:rPr lang="en-US" altLang="en-US" sz="1400" dirty="0"/>
              <a:t> </a:t>
            </a:r>
            <a:r>
              <a:rPr lang="en-US" altLang="en-US" sz="1400" dirty="0" err="1"/>
              <a:t>sebagaimana</a:t>
            </a:r>
            <a:r>
              <a:rPr lang="en-US" altLang="en-US" sz="1400" dirty="0"/>
              <a:t> </a:t>
            </a:r>
            <a:r>
              <a:rPr lang="en-US" altLang="en-US" sz="1400" dirty="0" err="1"/>
              <a:t>dimaksud</a:t>
            </a:r>
            <a:r>
              <a:rPr lang="en-US" altLang="en-US" sz="1400" dirty="0"/>
              <a:t> </a:t>
            </a:r>
            <a:r>
              <a:rPr lang="en-US" altLang="en-US" sz="1400" dirty="0" err="1"/>
              <a:t>dalam</a:t>
            </a:r>
            <a:endParaRPr lang="id-ID" altLang="en-US" sz="1400" dirty="0"/>
          </a:p>
          <a:p>
            <a:pPr marL="0" indent="0">
              <a:lnSpc>
                <a:spcPct val="80000"/>
              </a:lnSpc>
              <a:buNone/>
              <a:tabLst>
                <a:tab pos="361950" algn="l"/>
              </a:tabLst>
            </a:pPr>
            <a:r>
              <a:rPr lang="id-ID" altLang="en-US" sz="1400" dirty="0"/>
              <a:t> </a:t>
            </a:r>
            <a:r>
              <a:rPr lang="id-ID" altLang="en-US" sz="1400" dirty="0"/>
              <a:t>      </a:t>
            </a:r>
            <a:r>
              <a:rPr lang="en-US" altLang="en-US" sz="1400" dirty="0"/>
              <a:t> </a:t>
            </a:r>
            <a:r>
              <a:rPr lang="id-ID" altLang="en-US" sz="1400" dirty="0"/>
              <a:t>ketentuan</a:t>
            </a:r>
            <a:r>
              <a:rPr lang="id-ID" altLang="en-US" sz="1400" dirty="0"/>
              <a:t> </a:t>
            </a:r>
            <a:r>
              <a:rPr lang="en-US" altLang="en-US" sz="1400" dirty="0" err="1"/>
              <a:t>Pasal</a:t>
            </a:r>
            <a:r>
              <a:rPr lang="en-US" altLang="en-US" sz="1400" dirty="0"/>
              <a:t> 3 </a:t>
            </a:r>
            <a:r>
              <a:rPr lang="en-US" altLang="en-US" sz="1400" dirty="0" err="1"/>
              <a:t>angka</a:t>
            </a:r>
            <a:r>
              <a:rPr lang="en-US" altLang="en-US" sz="1400" dirty="0"/>
              <a:t> 11 P</a:t>
            </a:r>
            <a:r>
              <a:rPr lang="id-ID" altLang="en-US" sz="1400" dirty="0"/>
              <a:t>eraturan </a:t>
            </a:r>
            <a:r>
              <a:rPr lang="en-US" altLang="en-US" sz="1400" dirty="0"/>
              <a:t>P</a:t>
            </a:r>
            <a:r>
              <a:rPr lang="id-ID" altLang="en-US" sz="1400" dirty="0"/>
              <a:t>emerintah</a:t>
            </a:r>
            <a:r>
              <a:rPr lang="en-US" altLang="en-US" sz="1400" dirty="0"/>
              <a:t> </a:t>
            </a:r>
            <a:r>
              <a:rPr lang="id-ID" altLang="en-US" sz="1400" dirty="0"/>
              <a:t>Nomor </a:t>
            </a:r>
            <a:r>
              <a:rPr lang="en-US" altLang="en-US" sz="1400" dirty="0"/>
              <a:t>53 </a:t>
            </a:r>
            <a:r>
              <a:rPr lang="en-US" altLang="en-US" sz="1400" dirty="0" err="1"/>
              <a:t>Tahun</a:t>
            </a:r>
            <a:r>
              <a:rPr lang="en-US" altLang="en-US" sz="1400" dirty="0"/>
              <a:t> 2010, </a:t>
            </a:r>
            <a:r>
              <a:rPr lang="en-US" altLang="en-US" sz="1400" dirty="0" err="1"/>
              <a:t>yaitu</a:t>
            </a:r>
            <a:r>
              <a:rPr lang="en-US" altLang="en-US" sz="1400" dirty="0"/>
              <a:t> </a:t>
            </a:r>
            <a:r>
              <a:rPr lang="en-US" altLang="en-US" sz="1400" dirty="0" err="1"/>
              <a:t>sejak</a:t>
            </a:r>
            <a:r>
              <a:rPr lang="id-ID" altLang="en-US" sz="1400" dirty="0"/>
              <a:t> tanggal </a:t>
            </a:r>
            <a:r>
              <a:rPr lang="en-US" altLang="en-US" sz="1400" dirty="0"/>
              <a:t>…..</a:t>
            </a:r>
            <a:endParaRPr lang="id-ID" altLang="en-US" sz="1400" dirty="0"/>
          </a:p>
          <a:p>
            <a:pPr marL="0" indent="0">
              <a:lnSpc>
                <a:spcPct val="80000"/>
              </a:lnSpc>
              <a:buNone/>
              <a:tabLst>
                <a:tab pos="361950" algn="l"/>
              </a:tabLst>
            </a:pPr>
            <a:r>
              <a:rPr lang="id-ID" altLang="en-US" sz="1400" dirty="0"/>
              <a:t> </a:t>
            </a:r>
            <a:r>
              <a:rPr lang="id-ID" altLang="en-US" sz="1400" dirty="0"/>
              <a:t>      </a:t>
            </a:r>
            <a:r>
              <a:rPr lang="en-US" altLang="en-US" sz="1400" dirty="0"/>
              <a:t> </a:t>
            </a:r>
            <a:r>
              <a:rPr lang="en-US" altLang="en-US" sz="1400" dirty="0" err="1"/>
              <a:t>Sampai</a:t>
            </a:r>
            <a:r>
              <a:rPr lang="id-ID" altLang="en-US" sz="1400" dirty="0"/>
              <a:t> dengan </a:t>
            </a:r>
            <a:r>
              <a:rPr lang="en-US" altLang="en-US" sz="1400" dirty="0"/>
              <a:t>…</a:t>
            </a:r>
            <a:r>
              <a:rPr lang="id-ID" altLang="en-US" sz="1400" dirty="0"/>
              <a:t>.. atau</a:t>
            </a:r>
            <a:r>
              <a:rPr lang="en-US" altLang="en-US" sz="1400" dirty="0"/>
              <a:t> </a:t>
            </a:r>
            <a:r>
              <a:rPr lang="id-ID" altLang="en-US" sz="1400" dirty="0" err="1"/>
              <a:t>s</a:t>
            </a:r>
            <a:r>
              <a:rPr lang="en-US" altLang="en-US" sz="1400" dirty="0" err="1"/>
              <a:t>elama</a:t>
            </a:r>
            <a:r>
              <a:rPr lang="id-ID" altLang="en-US" sz="1400" dirty="0"/>
              <a:t> </a:t>
            </a:r>
            <a:r>
              <a:rPr lang="en-US" altLang="en-US" sz="1400" dirty="0"/>
              <a:t>…. </a:t>
            </a:r>
            <a:r>
              <a:rPr lang="en-US" altLang="en-US" sz="1400" dirty="0" err="1"/>
              <a:t>Hari</a:t>
            </a:r>
            <a:r>
              <a:rPr lang="en-US" altLang="en-US" sz="1400" dirty="0"/>
              <a:t> </a:t>
            </a:r>
            <a:r>
              <a:rPr lang="en-US" altLang="en-US" sz="1400" dirty="0" err="1"/>
              <a:t>kerja</a:t>
            </a:r>
            <a:r>
              <a:rPr lang="en-US" altLang="en-US" sz="1400" dirty="0"/>
              <a:t>.</a:t>
            </a:r>
            <a:r>
              <a:rPr lang="id-ID" altLang="en-US" sz="1400" dirty="0"/>
              <a:t> </a:t>
            </a:r>
            <a:r>
              <a:rPr lang="fi-FI" altLang="en-US" sz="1400" dirty="0"/>
              <a:t> </a:t>
            </a:r>
            <a:endParaRPr lang="en-US" altLang="en-US" sz="1400" b="1" dirty="0"/>
          </a:p>
          <a:p>
            <a:pPr marL="179388" lvl="1" indent="0">
              <a:lnSpc>
                <a:spcPct val="80000"/>
              </a:lnSpc>
              <a:tabLst>
                <a:tab pos="361950" algn="l"/>
              </a:tabLst>
            </a:pPr>
            <a:endParaRPr lang="en-US" altLang="en-US" sz="1200" b="1" dirty="0"/>
          </a:p>
          <a:p>
            <a:pPr marL="179388" lvl="1" indent="0">
              <a:lnSpc>
                <a:spcPct val="80000"/>
              </a:lnSpc>
              <a:buNone/>
              <a:tabLst>
                <a:tab pos="361950" algn="l"/>
              </a:tabLst>
            </a:pPr>
            <a:r>
              <a:rPr lang="en-US" altLang="en-US" sz="1200" b="1" dirty="0"/>
              <a:t>D. W</a:t>
            </a:r>
            <a:r>
              <a:rPr lang="id-ID" altLang="en-US" sz="1200" b="1" dirty="0"/>
              <a:t>AKTU DAN TEMPAT PEMERIKSAAN </a:t>
            </a:r>
            <a:endParaRPr lang="sv-SE" altLang="en-US" sz="1200" dirty="0"/>
          </a:p>
          <a:p>
            <a:pPr marL="0" indent="0">
              <a:lnSpc>
                <a:spcPct val="80000"/>
              </a:lnSpc>
              <a:buNone/>
              <a:tabLst>
                <a:tab pos="361950" algn="l"/>
              </a:tabLst>
            </a:pPr>
            <a:r>
              <a:rPr lang="sv-SE" altLang="en-US" sz="1400" dirty="0"/>
              <a:t>        Waktu		:  ........................................................</a:t>
            </a:r>
          </a:p>
          <a:p>
            <a:pPr marL="0" indent="0">
              <a:lnSpc>
                <a:spcPct val="80000"/>
              </a:lnSpc>
              <a:buNone/>
              <a:tabLst>
                <a:tab pos="361950" algn="l"/>
              </a:tabLst>
            </a:pPr>
            <a:r>
              <a:rPr lang="sv-SE" altLang="en-US" sz="1400" dirty="0"/>
              <a:t>        Tempat	:  ........................................................</a:t>
            </a:r>
            <a:endParaRPr lang="sv-SE" altLang="en-US" sz="1400" b="1" dirty="0"/>
          </a:p>
          <a:p>
            <a:pPr marL="0" indent="0">
              <a:lnSpc>
                <a:spcPct val="80000"/>
              </a:lnSpc>
              <a:buNone/>
              <a:tabLst>
                <a:tab pos="361950" algn="l"/>
              </a:tabLst>
            </a:pPr>
            <a:endParaRPr lang="sv-SE" altLang="en-US" sz="1400" b="1" dirty="0"/>
          </a:p>
        </p:txBody>
      </p:sp>
    </p:spTree>
    <p:extLst>
      <p:ext uri="{BB962C8B-B14F-4D97-AF65-F5344CB8AC3E}">
        <p14:creationId xmlns:p14="http://schemas.microsoft.com/office/powerpoint/2010/main" val="1267878276"/>
      </p:ext>
    </p:extLst>
  </p:cSld>
  <p:clrMapOvr>
    <a:masterClrMapping/>
  </p:clrMapOvr>
  <p:transition>
    <p:sndAc>
      <p:stSnd>
        <p:snd r:embed="rId2" name="click.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body" idx="1"/>
          </p:nvPr>
        </p:nvSpPr>
        <p:spPr>
          <a:xfrm>
            <a:off x="1981200" y="404813"/>
            <a:ext cx="8229600" cy="5721350"/>
          </a:xfrm>
        </p:spPr>
        <p:txBody>
          <a:bodyPr>
            <a:normAutofit fontScale="62500" lnSpcReduction="20000"/>
          </a:bodyPr>
          <a:lstStyle/>
          <a:p>
            <a:pPr eaLnBrk="1" hangingPunct="1">
              <a:lnSpc>
                <a:spcPct val="80000"/>
              </a:lnSpc>
              <a:buFontTx/>
              <a:buNone/>
              <a:defRPr/>
            </a:pPr>
            <a:r>
              <a:rPr lang="sv-SE" altLang="en-US" sz="1400" b="1" dirty="0"/>
              <a:t>E. D</a:t>
            </a:r>
            <a:r>
              <a:rPr lang="id-ID" altLang="en-US" sz="1400" b="1" dirty="0"/>
              <a:t>OKUMEN/KELENGKAPAN BERKAS </a:t>
            </a:r>
            <a:endParaRPr lang="en-US" altLang="en-US" sz="1400" b="1" dirty="0"/>
          </a:p>
          <a:p>
            <a:pPr marL="0" indent="0">
              <a:lnSpc>
                <a:spcPct val="80000"/>
              </a:lnSpc>
              <a:buNone/>
              <a:defRPr/>
            </a:pPr>
            <a:r>
              <a:rPr lang="en-US" altLang="en-US" sz="1400" dirty="0"/>
              <a:t>     1. </a:t>
            </a:r>
            <a:r>
              <a:rPr lang="id-ID" altLang="en-US" sz="1400" dirty="0"/>
              <a:t>Surat</a:t>
            </a:r>
            <a:r>
              <a:rPr lang="en-AU" altLang="en-US" sz="1400" dirty="0"/>
              <a:t> </a:t>
            </a:r>
            <a:r>
              <a:rPr lang="en-AU" altLang="en-US" sz="1400" dirty="0" err="1"/>
              <a:t>panggilan</a:t>
            </a:r>
            <a:r>
              <a:rPr lang="en-AU" altLang="en-US" sz="1400" dirty="0"/>
              <a:t> </a:t>
            </a:r>
            <a:r>
              <a:rPr lang="en-AU" altLang="en-US" sz="1400" dirty="0" err="1"/>
              <a:t>nomor</a:t>
            </a:r>
            <a:r>
              <a:rPr lang="en-AU" altLang="en-US" sz="1400" dirty="0"/>
              <a:t>… </a:t>
            </a:r>
            <a:r>
              <a:rPr lang="en-AU" altLang="en-US" sz="1400" dirty="0" err="1"/>
              <a:t>tangal</a:t>
            </a:r>
            <a:r>
              <a:rPr lang="en-AU" altLang="en-US" sz="1400" dirty="0"/>
              <a:t>…</a:t>
            </a:r>
            <a:endParaRPr lang="en-AU" altLang="en-US" sz="1400" dirty="0"/>
          </a:p>
          <a:p>
            <a:pPr marL="0" indent="0">
              <a:lnSpc>
                <a:spcPct val="80000"/>
              </a:lnSpc>
              <a:buNone/>
              <a:defRPr/>
            </a:pPr>
            <a:r>
              <a:rPr lang="en-AU" altLang="en-US" sz="1400" dirty="0"/>
              <a:t> </a:t>
            </a:r>
            <a:r>
              <a:rPr lang="en-AU" altLang="en-US" sz="1400" dirty="0"/>
              <a:t>    2. </a:t>
            </a:r>
            <a:r>
              <a:rPr lang="en-AU" altLang="en-US" sz="1400" dirty="0" err="1"/>
              <a:t>Rekapitulasi</a:t>
            </a:r>
            <a:r>
              <a:rPr lang="en-AU" altLang="en-US" sz="1400" dirty="0"/>
              <a:t> </a:t>
            </a:r>
            <a:r>
              <a:rPr lang="en-AU" altLang="en-US" sz="1400" dirty="0" err="1"/>
              <a:t>ketidakhadiran</a:t>
            </a:r>
            <a:r>
              <a:rPr lang="en-AU" altLang="en-US" sz="1400" dirty="0"/>
              <a:t>………</a:t>
            </a:r>
          </a:p>
          <a:p>
            <a:pPr marL="0" indent="0">
              <a:lnSpc>
                <a:spcPct val="80000"/>
              </a:lnSpc>
              <a:buNone/>
              <a:defRPr/>
            </a:pPr>
            <a:r>
              <a:rPr lang="en-AU" altLang="en-US" sz="1400" dirty="0"/>
              <a:t> </a:t>
            </a:r>
            <a:r>
              <a:rPr lang="en-AU" altLang="en-US" sz="1400" dirty="0"/>
              <a:t>    3. Surat </a:t>
            </a:r>
            <a:r>
              <a:rPr lang="en-AU" altLang="en-US" sz="1400" dirty="0" err="1"/>
              <a:t>keterangan</a:t>
            </a:r>
            <a:r>
              <a:rPr lang="en-AU" altLang="en-US" sz="1400" dirty="0"/>
              <a:t> </a:t>
            </a:r>
            <a:r>
              <a:rPr lang="en-AU" altLang="en-US" sz="1400" dirty="0" err="1"/>
              <a:t>kesaksian</a:t>
            </a:r>
            <a:r>
              <a:rPr lang="en-AU" altLang="en-US" sz="1400" dirty="0"/>
              <a:t> </a:t>
            </a:r>
            <a:r>
              <a:rPr lang="en-AU" altLang="en-US" sz="1400" dirty="0" err="1"/>
              <a:t>dua</a:t>
            </a:r>
            <a:r>
              <a:rPr lang="en-AU" altLang="en-US" sz="1400" dirty="0"/>
              <a:t> orang </a:t>
            </a:r>
            <a:r>
              <a:rPr lang="en-AU" altLang="en-US" sz="1400" dirty="0" err="1"/>
              <a:t>rekan</a:t>
            </a:r>
            <a:r>
              <a:rPr lang="en-AU" altLang="en-US" sz="1400" dirty="0"/>
              <a:t> </a:t>
            </a:r>
            <a:r>
              <a:rPr lang="en-AU" altLang="en-US" sz="1400" dirty="0" err="1"/>
              <a:t>sejawat</a:t>
            </a:r>
            <a:r>
              <a:rPr lang="en-AU" altLang="en-US" sz="1400" dirty="0"/>
              <a:t> </a:t>
            </a:r>
            <a:r>
              <a:rPr lang="id-ID" altLang="en-US" sz="1400" dirty="0"/>
              <a:t>a.n. ............... dan ................</a:t>
            </a:r>
            <a:endParaRPr lang="en-AU" altLang="en-US" sz="1400" dirty="0"/>
          </a:p>
          <a:p>
            <a:pPr marL="0" indent="0">
              <a:lnSpc>
                <a:spcPct val="80000"/>
              </a:lnSpc>
              <a:buNone/>
              <a:defRPr/>
            </a:pPr>
            <a:r>
              <a:rPr lang="en-AU" altLang="en-US" sz="1400" dirty="0"/>
              <a:t> </a:t>
            </a:r>
            <a:r>
              <a:rPr lang="en-AU" altLang="en-US" sz="1400" dirty="0"/>
              <a:t>    4. </a:t>
            </a:r>
            <a:r>
              <a:rPr lang="en-AU" altLang="en-US" sz="1400" dirty="0" err="1"/>
              <a:t>Berita</a:t>
            </a:r>
            <a:r>
              <a:rPr lang="en-AU" altLang="en-US" sz="1400" dirty="0"/>
              <a:t> Acara </a:t>
            </a:r>
            <a:r>
              <a:rPr lang="en-AU" altLang="en-US" sz="1400" dirty="0" err="1"/>
              <a:t>Pemeriksaan</a:t>
            </a:r>
            <a:r>
              <a:rPr lang="en-AU" altLang="en-US" sz="1400" dirty="0"/>
              <a:t>………</a:t>
            </a:r>
          </a:p>
          <a:p>
            <a:pPr marL="0" indent="0">
              <a:lnSpc>
                <a:spcPct val="80000"/>
              </a:lnSpc>
              <a:buNone/>
              <a:defRPr/>
            </a:pPr>
            <a:r>
              <a:rPr lang="en-AU" altLang="en-US" sz="1400" dirty="0"/>
              <a:t>     5. </a:t>
            </a:r>
            <a:r>
              <a:rPr lang="en-AU" altLang="en-US" sz="1400" dirty="0" err="1"/>
              <a:t>Dll</a:t>
            </a:r>
            <a:r>
              <a:rPr lang="sv-SE" altLang="en-US" sz="1400" dirty="0"/>
              <a:t> </a:t>
            </a:r>
          </a:p>
          <a:p>
            <a:pPr eaLnBrk="1" hangingPunct="1">
              <a:lnSpc>
                <a:spcPct val="80000"/>
              </a:lnSpc>
              <a:buFontTx/>
              <a:buNone/>
              <a:defRPr/>
            </a:pPr>
            <a:endParaRPr lang="en-US" altLang="en-US" sz="1400" b="1" dirty="0"/>
          </a:p>
          <a:p>
            <a:pPr eaLnBrk="1" hangingPunct="1">
              <a:lnSpc>
                <a:spcPct val="80000"/>
              </a:lnSpc>
              <a:buFontTx/>
              <a:buNone/>
              <a:defRPr/>
            </a:pPr>
            <a:r>
              <a:rPr lang="en-US" altLang="en-US" sz="1400" b="1" dirty="0"/>
              <a:t>F. </a:t>
            </a:r>
            <a:r>
              <a:rPr lang="id-ID" altLang="en-US" sz="1400" b="1" dirty="0"/>
              <a:t>ANALISIS MASALAH  </a:t>
            </a:r>
            <a:endParaRPr lang="id-ID" altLang="en-US" sz="1400" dirty="0"/>
          </a:p>
          <a:p>
            <a:pPr eaLnBrk="1" hangingPunct="1">
              <a:lnSpc>
                <a:spcPct val="80000"/>
              </a:lnSpc>
              <a:buFontTx/>
              <a:buNone/>
              <a:defRPr/>
            </a:pPr>
            <a:r>
              <a:rPr lang="en-US" altLang="en-US" sz="1400" dirty="0"/>
              <a:t>     - </a:t>
            </a:r>
            <a:r>
              <a:rPr lang="id-ID" altLang="en-US" sz="1400" dirty="0"/>
              <a:t>Analisis m</a:t>
            </a:r>
            <a:r>
              <a:rPr lang="sv-SE" altLang="en-US" sz="1400" dirty="0"/>
              <a:t>enguraikan </a:t>
            </a:r>
            <a:r>
              <a:rPr lang="id-ID" altLang="en-US" sz="1400" dirty="0"/>
              <a:t>hal ihkwal :</a:t>
            </a:r>
          </a:p>
          <a:p>
            <a:pPr eaLnBrk="1" hangingPunct="1">
              <a:lnSpc>
                <a:spcPct val="80000"/>
              </a:lnSpc>
              <a:buFontTx/>
              <a:buNone/>
              <a:defRPr/>
            </a:pPr>
            <a:r>
              <a:rPr lang="en-US" altLang="en-US" sz="1400" dirty="0"/>
              <a:t>     - </a:t>
            </a:r>
            <a:r>
              <a:rPr lang="id-ID" altLang="en-US" sz="1400" dirty="0"/>
              <a:t>K</a:t>
            </a:r>
            <a:r>
              <a:rPr lang="sv-SE" altLang="en-US" sz="1400" dirty="0"/>
              <a:t>etentuan yang dilanggar </a:t>
            </a:r>
            <a:endParaRPr lang="id-ID" altLang="en-US" sz="1400" dirty="0"/>
          </a:p>
          <a:p>
            <a:pPr eaLnBrk="1" hangingPunct="1">
              <a:lnSpc>
                <a:spcPct val="80000"/>
              </a:lnSpc>
              <a:buFontTx/>
              <a:buNone/>
              <a:defRPr/>
            </a:pPr>
            <a:r>
              <a:rPr lang="en-US" altLang="en-US" sz="1400" dirty="0"/>
              <a:t>     - </a:t>
            </a:r>
            <a:r>
              <a:rPr lang="id-ID" altLang="en-US" sz="1400" dirty="0"/>
              <a:t>Kasus posisi/</a:t>
            </a:r>
            <a:r>
              <a:rPr lang="sv-SE" altLang="en-US" sz="1400" dirty="0"/>
              <a:t>duduk persoalan </a:t>
            </a:r>
            <a:r>
              <a:rPr lang="id-ID" altLang="en-US" sz="1400" dirty="0"/>
              <a:t> dikaitkan dengan ketentuan yang dilanggar</a:t>
            </a:r>
          </a:p>
          <a:p>
            <a:pPr eaLnBrk="1" hangingPunct="1">
              <a:lnSpc>
                <a:spcPct val="80000"/>
              </a:lnSpc>
              <a:buFontTx/>
              <a:buNone/>
              <a:defRPr/>
            </a:pPr>
            <a:r>
              <a:rPr lang="en-US" altLang="en-US" sz="1400" dirty="0"/>
              <a:t>     - </a:t>
            </a:r>
            <a:r>
              <a:rPr lang="id-ID" altLang="en-US" sz="1400" dirty="0"/>
              <a:t>F</a:t>
            </a:r>
            <a:r>
              <a:rPr lang="sv-SE" altLang="en-US" sz="1400" dirty="0"/>
              <a:t>aktor-faktor yang menyebabkan terjadinya pelanggaran </a:t>
            </a:r>
            <a:endParaRPr lang="id-ID" altLang="en-US" sz="1400" dirty="0"/>
          </a:p>
          <a:p>
            <a:pPr eaLnBrk="1" hangingPunct="1">
              <a:lnSpc>
                <a:spcPct val="80000"/>
              </a:lnSpc>
              <a:buFontTx/>
              <a:buNone/>
              <a:defRPr/>
            </a:pPr>
            <a:r>
              <a:rPr lang="en-US" altLang="en-US" sz="1400" dirty="0"/>
              <a:t>     - </a:t>
            </a:r>
            <a:r>
              <a:rPr lang="id-ID" altLang="en-US" sz="1400" dirty="0"/>
              <a:t>Dampak negatif yang ditimbulkan pelanggaran disiplin terhadap unit </a:t>
            </a:r>
            <a:endParaRPr lang="en-US" altLang="en-US" sz="1400" dirty="0"/>
          </a:p>
          <a:p>
            <a:pPr eaLnBrk="1" hangingPunct="1">
              <a:lnSpc>
                <a:spcPct val="80000"/>
              </a:lnSpc>
              <a:buFontTx/>
              <a:buNone/>
              <a:defRPr/>
            </a:pPr>
            <a:r>
              <a:rPr lang="en-US" altLang="en-US" sz="1400" dirty="0"/>
              <a:t>       </a:t>
            </a:r>
            <a:r>
              <a:rPr lang="id-ID" altLang="en-US" sz="1400" dirty="0"/>
              <a:t>kerja/instansi/pemerintah atau negara</a:t>
            </a:r>
            <a:endParaRPr lang="en-US" altLang="en-US" sz="1400" dirty="0"/>
          </a:p>
          <a:p>
            <a:pPr eaLnBrk="1" hangingPunct="1">
              <a:lnSpc>
                <a:spcPct val="80000"/>
              </a:lnSpc>
              <a:buFontTx/>
              <a:buNone/>
              <a:defRPr/>
            </a:pPr>
            <a:endParaRPr lang="id-ID" altLang="en-US" sz="1400" b="1" dirty="0"/>
          </a:p>
          <a:p>
            <a:pPr eaLnBrk="1" hangingPunct="1">
              <a:lnSpc>
                <a:spcPct val="80000"/>
              </a:lnSpc>
              <a:buFontTx/>
              <a:buNone/>
              <a:defRPr/>
            </a:pPr>
            <a:r>
              <a:rPr lang="id-ID" altLang="en-US" sz="1400" b="1" dirty="0"/>
              <a:t>G</a:t>
            </a:r>
            <a:r>
              <a:rPr lang="sv-SE" altLang="en-US" sz="1400" b="1" dirty="0"/>
              <a:t>.</a:t>
            </a:r>
            <a:r>
              <a:rPr lang="sv-SE" altLang="en-US" sz="1400" dirty="0"/>
              <a:t>  </a:t>
            </a:r>
            <a:r>
              <a:rPr lang="id-ID" altLang="en-US" sz="1400" b="1" dirty="0"/>
              <a:t>HAL YANG MERINGANKAN DAN YANG MEMBERATKAN </a:t>
            </a:r>
            <a:endParaRPr lang="sv-SE" altLang="en-US" sz="1400" dirty="0"/>
          </a:p>
          <a:p>
            <a:pPr eaLnBrk="1" hangingPunct="1">
              <a:lnSpc>
                <a:spcPct val="80000"/>
              </a:lnSpc>
              <a:buFontTx/>
              <a:buNone/>
              <a:defRPr/>
            </a:pPr>
            <a:r>
              <a:rPr lang="sv-SE" altLang="en-US" sz="1400" dirty="0"/>
              <a:t>      - Hal-</a:t>
            </a:r>
            <a:r>
              <a:rPr lang="id-ID" altLang="en-US" sz="1400" dirty="0"/>
              <a:t>h</a:t>
            </a:r>
            <a:r>
              <a:rPr lang="sv-SE" altLang="en-US" sz="1400" dirty="0"/>
              <a:t>al yang Meringankan </a:t>
            </a:r>
            <a:endParaRPr lang="id-ID" altLang="en-US" sz="1400" dirty="0"/>
          </a:p>
          <a:p>
            <a:pPr eaLnBrk="1" hangingPunct="1">
              <a:lnSpc>
                <a:spcPct val="80000"/>
              </a:lnSpc>
              <a:buFontTx/>
              <a:buNone/>
              <a:defRPr/>
            </a:pPr>
            <a:r>
              <a:rPr lang="en-US" altLang="en-US" sz="1400" dirty="0"/>
              <a:t>        </a:t>
            </a:r>
            <a:r>
              <a:rPr lang="id-ID" altLang="en-US" sz="1400" dirty="0"/>
              <a:t>Hal-hal yang meringankan bagi PNS yang diduga melakukan pelanggaran disiplin, misalnya usia </a:t>
            </a:r>
            <a:endParaRPr lang="en-US" altLang="en-US" sz="1400" dirty="0"/>
          </a:p>
          <a:p>
            <a:pPr eaLnBrk="1" hangingPunct="1">
              <a:lnSpc>
                <a:spcPct val="80000"/>
              </a:lnSpc>
              <a:buFontTx/>
              <a:buNone/>
              <a:defRPr/>
            </a:pPr>
            <a:r>
              <a:rPr lang="en-US" altLang="en-US" sz="1400" dirty="0"/>
              <a:t>        </a:t>
            </a:r>
            <a:r>
              <a:rPr lang="id-ID" altLang="en-US" sz="1400" dirty="0"/>
              <a:t>masih muda, menyesali perbuatannya dan minta maaf secara terbuka,  belum pernah dijatuhi </a:t>
            </a:r>
            <a:endParaRPr lang="en-US" altLang="en-US" sz="1400" dirty="0"/>
          </a:p>
          <a:p>
            <a:pPr eaLnBrk="1" hangingPunct="1">
              <a:lnSpc>
                <a:spcPct val="80000"/>
              </a:lnSpc>
              <a:buFontTx/>
              <a:buNone/>
              <a:defRPr/>
            </a:pPr>
            <a:r>
              <a:rPr lang="en-US" altLang="en-US" sz="1400" dirty="0"/>
              <a:t>        </a:t>
            </a:r>
            <a:r>
              <a:rPr lang="id-ID" altLang="en-US" sz="1400" dirty="0"/>
              <a:t>hukuman disiplin, bersikap sopan, kooperatif, dan lain-lain. </a:t>
            </a:r>
            <a:endParaRPr lang="en-US" altLang="en-US" sz="1400" dirty="0"/>
          </a:p>
          <a:p>
            <a:pPr eaLnBrk="1" hangingPunct="1">
              <a:lnSpc>
                <a:spcPct val="80000"/>
              </a:lnSpc>
              <a:buFontTx/>
              <a:buNone/>
              <a:defRPr/>
            </a:pPr>
            <a:endParaRPr lang="sv-SE" altLang="en-US" sz="1400" dirty="0"/>
          </a:p>
          <a:p>
            <a:pPr eaLnBrk="1" hangingPunct="1">
              <a:lnSpc>
                <a:spcPct val="80000"/>
              </a:lnSpc>
              <a:buFontTx/>
              <a:buNone/>
              <a:defRPr/>
            </a:pPr>
            <a:r>
              <a:rPr lang="sv-SE" altLang="en-US" sz="1400" dirty="0"/>
              <a:t>      - Hal-</a:t>
            </a:r>
            <a:r>
              <a:rPr lang="id-ID" altLang="en-US" sz="1400" dirty="0"/>
              <a:t>h</a:t>
            </a:r>
            <a:r>
              <a:rPr lang="sv-SE" altLang="en-US" sz="1400" dirty="0"/>
              <a:t>al yang Memberatkan </a:t>
            </a:r>
            <a:endParaRPr lang="id-ID" altLang="en-US" sz="1400" dirty="0"/>
          </a:p>
          <a:p>
            <a:pPr eaLnBrk="1" hangingPunct="1">
              <a:lnSpc>
                <a:spcPct val="80000"/>
              </a:lnSpc>
              <a:buFontTx/>
              <a:buNone/>
              <a:defRPr/>
            </a:pPr>
            <a:r>
              <a:rPr lang="en-US" altLang="en-US" sz="1400" dirty="0"/>
              <a:t>        </a:t>
            </a:r>
            <a:r>
              <a:rPr lang="id-ID" altLang="en-US" sz="1400" dirty="0"/>
              <a:t>Hal-hal yang memberatkan bagi PNS yang diduga melakukan pelanggaran disiplin, misalnya </a:t>
            </a:r>
            <a:endParaRPr lang="en-US" altLang="en-US" sz="1400" dirty="0"/>
          </a:p>
          <a:p>
            <a:pPr eaLnBrk="1" hangingPunct="1">
              <a:lnSpc>
                <a:spcPct val="80000"/>
              </a:lnSpc>
              <a:buFontTx/>
              <a:buNone/>
              <a:defRPr/>
            </a:pPr>
            <a:r>
              <a:rPr lang="en-US" altLang="en-US" sz="1400" dirty="0"/>
              <a:t>        </a:t>
            </a:r>
            <a:r>
              <a:rPr lang="id-ID" altLang="en-US" sz="1400" dirty="0"/>
              <a:t>pernah dijatuhi hukuman disiplin, sering melalaikan tugasnya sekalipun telah diperingatkan </a:t>
            </a:r>
            <a:endParaRPr lang="en-US" altLang="en-US" sz="1400" dirty="0"/>
          </a:p>
          <a:p>
            <a:pPr eaLnBrk="1" hangingPunct="1">
              <a:lnSpc>
                <a:spcPct val="80000"/>
              </a:lnSpc>
              <a:buFontTx/>
              <a:buNone/>
              <a:defRPr/>
            </a:pPr>
            <a:r>
              <a:rPr lang="en-US" altLang="en-US" sz="1400" dirty="0"/>
              <a:t>        </a:t>
            </a:r>
            <a:r>
              <a:rPr lang="id-ID" altLang="en-US" sz="1400" dirty="0"/>
              <a:t>(ditegur), perbuatan yang bersangkutan dapat merusak nama baik PNS atau citra unit </a:t>
            </a:r>
            <a:endParaRPr lang="en-US" altLang="en-US" sz="1400" dirty="0"/>
          </a:p>
          <a:p>
            <a:pPr eaLnBrk="1" hangingPunct="1">
              <a:lnSpc>
                <a:spcPct val="80000"/>
              </a:lnSpc>
              <a:buFontTx/>
              <a:buNone/>
              <a:defRPr/>
            </a:pPr>
            <a:r>
              <a:rPr lang="en-US" altLang="en-US" sz="1400" dirty="0"/>
              <a:t>        </a:t>
            </a:r>
            <a:r>
              <a:rPr lang="id-ID" altLang="en-US" sz="1400" dirty="0"/>
              <a:t>kerja/instansi/pemerintah, tidak bersedia menandatangani Berita  Acara Pemeriksaan (BAP), </a:t>
            </a:r>
            <a:endParaRPr lang="en-US" altLang="en-US" sz="1400" dirty="0"/>
          </a:p>
          <a:p>
            <a:pPr eaLnBrk="1" hangingPunct="1">
              <a:lnSpc>
                <a:spcPct val="80000"/>
              </a:lnSpc>
              <a:buFontTx/>
              <a:buNone/>
              <a:defRPr/>
            </a:pPr>
            <a:r>
              <a:rPr lang="en-US" altLang="en-US" sz="1400" dirty="0"/>
              <a:t>        </a:t>
            </a:r>
            <a:r>
              <a:rPr lang="id-ID" altLang="en-US" sz="1400" dirty="0"/>
              <a:t>mempersulit pemeriksaan dengan cara memberikan jawaban yang berbelit-belit,  dan lain-lain. </a:t>
            </a:r>
            <a:endParaRPr lang="id-ID" altLang="en-US" sz="1400" b="1" dirty="0"/>
          </a:p>
          <a:p>
            <a:pPr eaLnBrk="1" hangingPunct="1">
              <a:lnSpc>
                <a:spcPct val="80000"/>
              </a:lnSpc>
              <a:defRPr/>
            </a:pPr>
            <a:endParaRPr lang="en-US" altLang="en-US" sz="1400" dirty="0"/>
          </a:p>
          <a:p>
            <a:pPr eaLnBrk="1" hangingPunct="1">
              <a:lnSpc>
                <a:spcPct val="80000"/>
              </a:lnSpc>
              <a:defRPr/>
            </a:pPr>
            <a:endParaRPr lang="en-US" altLang="en-US" sz="1400" dirty="0"/>
          </a:p>
        </p:txBody>
      </p:sp>
    </p:spTree>
    <p:extLst>
      <p:ext uri="{BB962C8B-B14F-4D97-AF65-F5344CB8AC3E}">
        <p14:creationId xmlns:p14="http://schemas.microsoft.com/office/powerpoint/2010/main" val="2056901247"/>
      </p:ext>
    </p:extLst>
  </p:cSld>
  <p:clrMapOvr>
    <a:masterClrMapping/>
  </p:clrMapOvr>
  <p:transition>
    <p:sndAc>
      <p:stSnd>
        <p:snd r:embed="rId2" name="click.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body" idx="1"/>
          </p:nvPr>
        </p:nvSpPr>
        <p:spPr>
          <a:xfrm>
            <a:off x="1981200" y="188913"/>
            <a:ext cx="8229600" cy="5937250"/>
          </a:xfrm>
        </p:spPr>
        <p:txBody>
          <a:bodyPr/>
          <a:lstStyle/>
          <a:p>
            <a:pPr eaLnBrk="1" hangingPunct="1">
              <a:lnSpc>
                <a:spcPct val="80000"/>
              </a:lnSpc>
              <a:buFontTx/>
              <a:buNone/>
            </a:pPr>
            <a:r>
              <a:rPr lang="id-ID" altLang="en-US" sz="1600" b="1"/>
              <a:t>H. KESIMPULAN</a:t>
            </a:r>
            <a:endParaRPr lang="en-US" altLang="en-US" sz="1600"/>
          </a:p>
          <a:p>
            <a:pPr eaLnBrk="1" hangingPunct="1">
              <a:lnSpc>
                <a:spcPct val="80000"/>
              </a:lnSpc>
              <a:buFontTx/>
              <a:buNone/>
            </a:pPr>
            <a:r>
              <a:rPr lang="en-US" altLang="en-US" sz="1600"/>
              <a:t>     -   </a:t>
            </a:r>
            <a:r>
              <a:rPr lang="id-ID" altLang="en-US" sz="1600"/>
              <a:t>Menguraikan secara konkrit, jelas dan konfre</a:t>
            </a:r>
            <a:r>
              <a:rPr lang="en-US" altLang="en-US" sz="1600"/>
              <a:t>he</a:t>
            </a:r>
            <a:r>
              <a:rPr lang="id-ID" altLang="en-US" sz="1600"/>
              <a:t>nsif hasil pemeriksaan yang </a:t>
            </a:r>
            <a:r>
              <a:rPr lang="en-US" altLang="en-US" sz="1600"/>
              <a:t>   </a:t>
            </a:r>
            <a:r>
              <a:rPr lang="id-ID" altLang="en-US" sz="1600"/>
              <a:t>dipadukan dengan bukti-bukti/dokumen pendukung, faktor-faktor yang mendorong terjadinya pelanggaran disiplin atau faktor-faktor yang mendorong yang bersangkutan dituduh melakukan pelanggaran disiplin, sehingga diperoleh  kesimpulan bahwa :</a:t>
            </a:r>
          </a:p>
          <a:p>
            <a:pPr eaLnBrk="1" hangingPunct="1">
              <a:lnSpc>
                <a:spcPct val="80000"/>
              </a:lnSpc>
              <a:buFontTx/>
              <a:buNone/>
            </a:pPr>
            <a:r>
              <a:rPr lang="en-US" altLang="en-US" sz="1600"/>
              <a:t>     -   </a:t>
            </a:r>
            <a:r>
              <a:rPr lang="id-ID" altLang="en-US" sz="1600"/>
              <a:t>Pegawai Negeri Sipil yang bersangkutan terbukti telah melakukan pelanggaran </a:t>
            </a:r>
            <a:r>
              <a:rPr lang="en-US" altLang="en-US" sz="1600"/>
              <a:t>   </a:t>
            </a:r>
            <a:r>
              <a:rPr lang="id-ID" altLang="en-US" sz="1600"/>
              <a:t>disiplin; atau</a:t>
            </a:r>
            <a:r>
              <a:rPr lang="en-US" altLang="en-US" sz="1600"/>
              <a:t> </a:t>
            </a:r>
            <a:r>
              <a:rPr lang="id-ID" altLang="en-US" sz="1600"/>
              <a:t>tidak terbukti melakukan pelanggaran disiplin. </a:t>
            </a:r>
          </a:p>
          <a:p>
            <a:pPr eaLnBrk="1" hangingPunct="1">
              <a:lnSpc>
                <a:spcPct val="80000"/>
              </a:lnSpc>
              <a:buFontTx/>
              <a:buNone/>
            </a:pPr>
            <a:r>
              <a:rPr lang="en-US" altLang="en-US" sz="1600"/>
              <a:t> </a:t>
            </a:r>
          </a:p>
          <a:p>
            <a:pPr eaLnBrk="1" hangingPunct="1">
              <a:lnSpc>
                <a:spcPct val="80000"/>
              </a:lnSpc>
              <a:buFontTx/>
              <a:buNone/>
            </a:pPr>
            <a:r>
              <a:rPr lang="en-US" altLang="en-US" sz="1600"/>
              <a:t>     -   </a:t>
            </a:r>
            <a:r>
              <a:rPr lang="id-ID" altLang="en-US" sz="1600"/>
              <a:t>Dalam hal berdasarkan hasil pemeriksaan, yang bersangkutan terbukti telah melakukan pelanggaran disiplin, maka harus disebutkan secara jelas dan tegas bentuk/jenis pelanggaran disiplin yang dilakukan, misalnya Sdr. XYZ pada suatu waktu tertentu dalam tahun 2010 telah mempergunakan barang inventaris kantor berupa komputer untuk kepentingan pribadinya tanpa memperoleh persetujuan pimpinan. Hal ini merupakan perbuatan yang tidak menaati kewajiban sebagaimana dimaksud dalam Pasal 3 angka 13 peraturan pemerintah Nomor 53 Tahun 2010 yang berdampak negatif terhadap instansi. Oleh karena itu, berdasarkan ketentuan Pasal 9 angka 13 Peraturan Pemerintah Nomor 53 Tahun 2010 yang bersangkutan dijatuhi salah satu jenis hukuman disiplin tingkat sedang. </a:t>
            </a:r>
            <a:endParaRPr lang="en-US" altLang="en-US" sz="1600"/>
          </a:p>
          <a:p>
            <a:pPr eaLnBrk="1" hangingPunct="1">
              <a:lnSpc>
                <a:spcPct val="80000"/>
              </a:lnSpc>
              <a:buFontTx/>
              <a:buNone/>
            </a:pPr>
            <a:r>
              <a:rPr lang="en-US" altLang="en-US" sz="1600"/>
              <a:t>    </a:t>
            </a:r>
          </a:p>
          <a:p>
            <a:pPr eaLnBrk="1" hangingPunct="1">
              <a:lnSpc>
                <a:spcPct val="80000"/>
              </a:lnSpc>
              <a:buFontTx/>
              <a:buNone/>
            </a:pPr>
            <a:r>
              <a:rPr lang="en-US" altLang="en-US" sz="1600"/>
              <a:t>      -  </a:t>
            </a:r>
            <a:r>
              <a:rPr lang="id-ID" altLang="en-US" sz="1600"/>
              <a:t>Dalam hal berdasarkan hasil pemeriksaan, yang bersangkutan tidak terbutki melakukan pelanggaran disiplin, maka nama baik PNS yang bersangkutan wajib dipulihkan. </a:t>
            </a:r>
            <a:endParaRPr lang="en-US" altLang="en-US" sz="1600"/>
          </a:p>
          <a:p>
            <a:pPr eaLnBrk="1" hangingPunct="1">
              <a:lnSpc>
                <a:spcPct val="80000"/>
              </a:lnSpc>
              <a:buFontTx/>
              <a:buNone/>
            </a:pPr>
            <a:endParaRPr lang="id-ID" altLang="en-US" sz="1600" b="1"/>
          </a:p>
        </p:txBody>
      </p:sp>
    </p:spTree>
    <p:extLst>
      <p:ext uri="{BB962C8B-B14F-4D97-AF65-F5344CB8AC3E}">
        <p14:creationId xmlns:p14="http://schemas.microsoft.com/office/powerpoint/2010/main" val="1357030503"/>
      </p:ext>
    </p:extLst>
  </p:cSld>
  <p:clrMapOvr>
    <a:masterClrMapping/>
  </p:clrMapOvr>
  <p:transition>
    <p:sndAc>
      <p:stSnd>
        <p:snd r:embed="rId2" name="click.wav"/>
      </p:stSnd>
    </p:sndAc>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1474</Words>
  <Application>Microsoft Office PowerPoint</Application>
  <PresentationFormat>Widescreen</PresentationFormat>
  <Paragraphs>543</Paragraphs>
  <Slides>21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Constantia</vt:lpstr>
      <vt:lpstr>Times New Roman</vt:lpstr>
      <vt:lpstr>Wingdings 2</vt:lpstr>
      <vt:lpstr>Office Theme</vt:lpstr>
      <vt:lpstr>FORMAT-FORMAT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FORMAT-FORMAT</dc:title>
  <dc:creator>pc20</dc:creator>
  <cp:lastModifiedBy>pc20</cp:lastModifiedBy>
  <cp:revision>11</cp:revision>
  <dcterms:created xsi:type="dcterms:W3CDTF">2017-07-05T05:01:40Z</dcterms:created>
  <dcterms:modified xsi:type="dcterms:W3CDTF">2017-10-16T09:15:00Z</dcterms:modified>
</cp:coreProperties>
</file>