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89" r:id="rId2"/>
    <p:sldId id="256" r:id="rId3"/>
    <p:sldId id="257" r:id="rId4"/>
    <p:sldId id="258" r:id="rId5"/>
    <p:sldId id="280" r:id="rId6"/>
    <p:sldId id="259" r:id="rId7"/>
    <p:sldId id="260" r:id="rId8"/>
    <p:sldId id="281" r:id="rId9"/>
    <p:sldId id="261" r:id="rId10"/>
    <p:sldId id="262" r:id="rId11"/>
    <p:sldId id="263" r:id="rId12"/>
    <p:sldId id="282" r:id="rId13"/>
    <p:sldId id="264" r:id="rId14"/>
    <p:sldId id="284" r:id="rId15"/>
    <p:sldId id="283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5" r:id="rId26"/>
    <p:sldId id="279" r:id="rId27"/>
    <p:sldId id="276" r:id="rId28"/>
    <p:sldId id="277" r:id="rId29"/>
    <p:sldId id="278" r:id="rId30"/>
    <p:sldId id="285" r:id="rId31"/>
    <p:sldId id="286" r:id="rId32"/>
    <p:sldId id="287" r:id="rId33"/>
    <p:sldId id="290" r:id="rId34"/>
    <p:sldId id="288" r:id="rId3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32" autoAdjust="0"/>
    <p:restoredTop sz="94660"/>
  </p:normalViewPr>
  <p:slideViewPr>
    <p:cSldViewPr>
      <p:cViewPr varScale="1">
        <p:scale>
          <a:sx n="80" d="100"/>
          <a:sy n="80" d="100"/>
        </p:scale>
        <p:origin x="-10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D911E-C6D9-4522-9DB3-5CE41B872C2C}" type="datetimeFigureOut">
              <a:rPr lang="en-US" smtClean="0"/>
              <a:pPr/>
              <a:t>4/24/2014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5EE7A-8E22-494C-BDEF-1570895CAE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05EE7A-8E22-494C-BDEF-1570895CAE6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83236-903E-4F95-BE9C-AABFE66DBF8A}" type="datetimeFigureOut">
              <a:rPr lang="id-ID" smtClean="0"/>
              <a:pPr/>
              <a:t>24/04/2014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D4A21-7FBC-487B-A565-1860BF8A883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8208912" cy="5952724"/>
          </a:xfrm>
        </p:spPr>
        <p:txBody>
          <a:bodyPr>
            <a:normAutofit lnSpcReduction="10000"/>
          </a:bodyPr>
          <a:lstStyle/>
          <a:p>
            <a:r>
              <a:rPr lang="id-ID" dirty="0" smtClean="0">
                <a:solidFill>
                  <a:schemeClr val="tx1"/>
                </a:solidFill>
                <a:latin typeface="Berlin Sans FB Demi" pitchFamily="34" charset="0"/>
              </a:rPr>
              <a:t>TUGAS BELAJAR  DAN IZIN BELAJAR</a:t>
            </a:r>
          </a:p>
          <a:p>
            <a:r>
              <a:rPr lang="id-ID" dirty="0" smtClean="0">
                <a:solidFill>
                  <a:schemeClr val="tx1"/>
                </a:solidFill>
                <a:latin typeface="Berlin Sans FB Demi" pitchFamily="34" charset="0"/>
              </a:rPr>
              <a:t>BAGI PNS DI LINGKUNGAN KEMDIKBUD</a:t>
            </a:r>
          </a:p>
          <a:p>
            <a:endParaRPr lang="id-ID" dirty="0" smtClean="0">
              <a:solidFill>
                <a:schemeClr val="tx1"/>
              </a:solidFill>
              <a:latin typeface="Berlin Sans FB Demi" pitchFamily="34" charset="0"/>
            </a:endParaRPr>
          </a:p>
          <a:p>
            <a:endParaRPr lang="id-ID" dirty="0" smtClean="0">
              <a:solidFill>
                <a:schemeClr val="tx1"/>
              </a:solidFill>
              <a:latin typeface="Berlin Sans FB Demi" pitchFamily="34" charset="0"/>
            </a:endParaRPr>
          </a:p>
          <a:p>
            <a:endParaRPr lang="id-ID" dirty="0" smtClean="0">
              <a:solidFill>
                <a:schemeClr val="tx1"/>
              </a:solidFill>
              <a:latin typeface="Berlin Sans FB Demi" pitchFamily="34" charset="0"/>
            </a:endParaRPr>
          </a:p>
          <a:p>
            <a:endParaRPr lang="id-ID" dirty="0" smtClean="0">
              <a:solidFill>
                <a:schemeClr val="tx1"/>
              </a:solidFill>
              <a:latin typeface="Berlin Sans FB Demi" pitchFamily="34" charset="0"/>
            </a:endParaRPr>
          </a:p>
          <a:p>
            <a:endParaRPr lang="id-ID" dirty="0" smtClean="0">
              <a:solidFill>
                <a:schemeClr val="tx1"/>
              </a:solidFill>
              <a:latin typeface="Berlin Sans FB Demi" pitchFamily="34" charset="0"/>
            </a:endParaRPr>
          </a:p>
          <a:p>
            <a:endParaRPr lang="id-ID" dirty="0" smtClean="0">
              <a:solidFill>
                <a:schemeClr val="tx1"/>
              </a:solidFill>
              <a:latin typeface="Berlin Sans FB Demi" pitchFamily="34" charset="0"/>
            </a:endParaRPr>
          </a:p>
          <a:p>
            <a:endParaRPr lang="id-ID" dirty="0" smtClean="0">
              <a:solidFill>
                <a:schemeClr val="tx1"/>
              </a:solidFill>
              <a:latin typeface="Berlin Sans FB Demi" pitchFamily="34" charset="0"/>
            </a:endParaRPr>
          </a:p>
          <a:p>
            <a:r>
              <a:rPr lang="en-US" sz="2400" smtClean="0">
                <a:solidFill>
                  <a:schemeClr val="tx1"/>
                </a:solidFill>
                <a:latin typeface="Berlin Sans FB Demi" pitchFamily="34" charset="0"/>
              </a:rPr>
              <a:t>UNIVERSITAS NEGERI YOGYAKARTA</a:t>
            </a:r>
            <a:endParaRPr lang="id-ID" sz="2400" smtClean="0">
              <a:solidFill>
                <a:schemeClr val="tx1"/>
              </a:solidFill>
              <a:latin typeface="Berlin Sans FB Demi" pitchFamily="34" charset="0"/>
            </a:endParaRPr>
          </a:p>
          <a:p>
            <a:r>
              <a:rPr lang="id-ID" sz="2400" smtClean="0">
                <a:solidFill>
                  <a:schemeClr val="tx1"/>
                </a:solidFill>
                <a:latin typeface="Berlin Sans FB Demi" pitchFamily="34" charset="0"/>
              </a:rPr>
              <a:t>B</a:t>
            </a:r>
            <a:r>
              <a:rPr lang="en-US" sz="2400" smtClean="0">
                <a:solidFill>
                  <a:schemeClr val="tx1"/>
                </a:solidFill>
                <a:latin typeface="Berlin Sans FB Demi" pitchFamily="34" charset="0"/>
              </a:rPr>
              <a:t>AGIAN </a:t>
            </a:r>
            <a:r>
              <a:rPr lang="id-ID" sz="2400" smtClean="0">
                <a:solidFill>
                  <a:schemeClr val="tx1"/>
                </a:solidFill>
                <a:latin typeface="Berlin Sans FB Demi" pitchFamily="34" charset="0"/>
              </a:rPr>
              <a:t> </a:t>
            </a:r>
            <a:r>
              <a:rPr lang="id-ID" sz="2400" dirty="0" smtClean="0">
                <a:solidFill>
                  <a:schemeClr val="tx1"/>
                </a:solidFill>
                <a:latin typeface="Berlin Sans FB Demi" pitchFamily="34" charset="0"/>
              </a:rPr>
              <a:t>KEPEGAWAIAN – </a:t>
            </a:r>
            <a:r>
              <a:rPr lang="id-ID" sz="2400" smtClean="0">
                <a:solidFill>
                  <a:schemeClr val="tx1"/>
                </a:solidFill>
                <a:latin typeface="Berlin Sans FB Demi" pitchFamily="34" charset="0"/>
              </a:rPr>
              <a:t>TAHUN 201</a:t>
            </a:r>
            <a:r>
              <a:rPr lang="en-US" sz="2400" smtClean="0">
                <a:solidFill>
                  <a:schemeClr val="tx1"/>
                </a:solidFill>
                <a:latin typeface="Berlin Sans FB Demi" pitchFamily="34" charset="0"/>
              </a:rPr>
              <a:t>3</a:t>
            </a:r>
            <a:endParaRPr lang="id-ID" sz="2400" dirty="0">
              <a:solidFill>
                <a:schemeClr val="tx1"/>
              </a:solidFill>
              <a:latin typeface="Berlin Sans FB Dem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86050" y="6000768"/>
            <a:ext cx="6357950" cy="8572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428604"/>
            <a:ext cx="7615262" cy="5697559"/>
          </a:xfrm>
        </p:spPr>
        <p:txBody>
          <a:bodyPr>
            <a:normAutofit/>
          </a:bodyPr>
          <a:lstStyle/>
          <a:p>
            <a:pPr marL="530225" indent="-530225">
              <a:buAutoNum type="arabicPeriod" startAt="3"/>
            </a:pPr>
            <a:r>
              <a:rPr lang="id-ID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SUMBER PEMBIAYAAN 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30225" indent="-530225">
              <a:buNone/>
              <a:tabLst>
                <a:tab pos="10763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APBN</a:t>
            </a:r>
          </a:p>
          <a:p>
            <a:pPr marL="530225" indent="-530225">
              <a:buNone/>
              <a:tabLst>
                <a:tab pos="10763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APBD</a:t>
            </a:r>
          </a:p>
          <a:p>
            <a:pPr marL="530225" indent="-530225">
              <a:buNone/>
              <a:tabLst>
                <a:tab pos="10763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Bantuan negara sahabat/badan-badan 	internasional yang tidak mengikat</a:t>
            </a:r>
          </a:p>
          <a:p>
            <a:pPr marL="1076325" indent="-1076325">
              <a:buNone/>
              <a:tabLst>
                <a:tab pos="530225" algn="l"/>
                <a:tab pos="10763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Bantuan yayasan/lembaga/ perusaha-an/organisasi yang berbadan hukum</a:t>
            </a:r>
          </a:p>
          <a:p>
            <a:pPr marL="1076325" indent="-1076325">
              <a:buNone/>
              <a:tabLst>
                <a:tab pos="530225" algn="l"/>
                <a:tab pos="10763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Sumber lain yang sah</a:t>
            </a:r>
          </a:p>
          <a:p>
            <a:pPr marL="530225" indent="-530225">
              <a:buNone/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id-ID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88640"/>
            <a:ext cx="7615262" cy="6480720"/>
          </a:xfrm>
        </p:spPr>
        <p:txBody>
          <a:bodyPr>
            <a:normAutofit fontScale="92500" lnSpcReduction="20000"/>
          </a:bodyPr>
          <a:lstStyle/>
          <a:p>
            <a:pPr marL="530225" indent="-530225">
              <a:buAutoNum type="arabicPeriod" startAt="4"/>
            </a:pP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MENINGGALKAN TUGAS POKOK PNS</a:t>
            </a:r>
          </a:p>
          <a:p>
            <a:pPr marL="530225" indent="-530225">
              <a:buNone/>
            </a:pPr>
            <a:endParaRPr lang="id-ID" b="1" dirty="0" smtClean="0">
              <a:latin typeface="Times New Roman" pitchFamily="18" charset="0"/>
              <a:cs typeface="Times New Roman" pitchFamily="18" charset="0"/>
            </a:endParaRPr>
          </a:p>
          <a:p>
            <a:pPr marL="530225" indent="-530225" algn="just">
              <a:buNone/>
              <a:tabLst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Pemberhentian dari jabatan 	struktural.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PNS yang menduduki jabatan struktural, diberhentikan dari jabatan struktural.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Pembebasan dari tugas-tugas jabatan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PNS dosen yang melaksanakan tugas belajar, selama melaksanakan tugas belajar dibebaskan sementara dari tugas-tugas jabatan akademik dosen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88640"/>
            <a:ext cx="7615262" cy="6480720"/>
          </a:xfrm>
        </p:spPr>
        <p:txBody>
          <a:bodyPr>
            <a:normAutofit/>
          </a:bodyPr>
          <a:lstStyle/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□	</a:t>
            </a:r>
            <a:r>
              <a:rPr lang="id-ID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Implikasi pembebasan semen-tara dari tugas-tugas  jabatan :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endParaRPr lang="id-ID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152650" indent="-2152650" algn="just">
              <a:buNone/>
              <a:tabLst>
                <a:tab pos="530225" algn="l"/>
                <a:tab pos="1076325" algn="l"/>
                <a:tab pos="1608138" algn="l"/>
                <a:tab pos="2152650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●	Dihentikan pembayaran tunjangan jabatan akademiknya</a:t>
            </a:r>
          </a:p>
          <a:p>
            <a:pPr marL="2152650" indent="-2152650" algn="just">
              <a:buNone/>
              <a:tabLst>
                <a:tab pos="530225" algn="l"/>
                <a:tab pos="1076325" algn="l"/>
                <a:tab pos="1608138" algn="l"/>
                <a:tab pos="2152650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●	Dihentikan pembayaran tunjangan profesi bagi yang telah mendapat sertifikat pendidik</a:t>
            </a:r>
          </a:p>
          <a:p>
            <a:pPr marL="2152650" indent="-2152650" algn="just">
              <a:buNone/>
              <a:tabLst>
                <a:tab pos="530225" algn="l"/>
                <a:tab pos="1076325" algn="l"/>
                <a:tab pos="1608138" algn="l"/>
                <a:tab pos="2152650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●	Status jabatan akademik menjadi non aktif</a:t>
            </a:r>
          </a:p>
          <a:p>
            <a:pPr marL="530225" indent="-530225">
              <a:buNone/>
              <a:tabLst>
                <a:tab pos="1076325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id-ID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88640"/>
            <a:ext cx="7615262" cy="5904656"/>
          </a:xfrm>
        </p:spPr>
        <p:txBody>
          <a:bodyPr>
            <a:normAutofit fontScale="55000" lnSpcReduction="20000"/>
          </a:bodyPr>
          <a:lstStyle/>
          <a:p>
            <a:pPr marL="1076325" indent="-1076325" algn="just">
              <a:buNone/>
              <a:tabLst>
                <a:tab pos="530225" algn="l"/>
                <a:tab pos="1076325" algn="l"/>
                <a:tab pos="1695450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5100" dirty="0" smtClean="0">
                <a:latin typeface="Times New Roman" pitchFamily="18" charset="0"/>
                <a:cs typeface="Times New Roman" pitchFamily="18" charset="0"/>
              </a:rPr>
              <a:t>□	</a:t>
            </a:r>
            <a:r>
              <a:rPr lang="id-ID" sz="5100" b="1" dirty="0" smtClean="0">
                <a:latin typeface="Times New Roman" pitchFamily="18" charset="0"/>
                <a:cs typeface="Times New Roman" pitchFamily="18" charset="0"/>
              </a:rPr>
              <a:t>Pembayaran Gaji 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  <a:tab pos="1695450" algn="l"/>
              </a:tabLst>
            </a:pPr>
            <a:endParaRPr lang="id-ID" sz="5100" dirty="0" smtClean="0">
              <a:latin typeface="Times New Roman" pitchFamily="18" charset="0"/>
              <a:cs typeface="Times New Roman" pitchFamily="18" charset="0"/>
            </a:endParaRPr>
          </a:p>
          <a:p>
            <a:pPr marL="1076325" indent="-1076325" algn="just">
              <a:buNone/>
              <a:tabLst>
                <a:tab pos="530225" algn="l"/>
                <a:tab pos="1076325" algn="l"/>
                <a:tab pos="1695450" algn="l"/>
                <a:tab pos="2241550" algn="l"/>
              </a:tabLst>
            </a:pPr>
            <a:r>
              <a:rPr lang="id-ID" sz="5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5100" dirty="0" smtClean="0">
                <a:latin typeface="Times New Roman" pitchFamily="18" charset="0"/>
                <a:cs typeface="Times New Roman" pitchFamily="18" charset="0"/>
              </a:rPr>
              <a:t>		■	Tugas belajar di luar negeri :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r>
              <a:rPr lang="id-ID" sz="5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5100" dirty="0" smtClean="0">
                <a:latin typeface="Times New Roman" pitchFamily="18" charset="0"/>
                <a:cs typeface="Times New Roman" pitchFamily="18" charset="0"/>
              </a:rPr>
              <a:t>			●	Gaji aktif PNS pelajar dibayarkan sampai dengan tanggal keberangkatan ketem-pat belajar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endParaRPr lang="id-ID" sz="5100" dirty="0" smtClean="0">
              <a:latin typeface="Times New Roman" pitchFamily="18" charset="0"/>
              <a:cs typeface="Times New Roman" pitchFamily="18" charset="0"/>
            </a:endParaRP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r>
              <a:rPr lang="id-ID" sz="5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5100" dirty="0" smtClean="0">
                <a:latin typeface="Times New Roman" pitchFamily="18" charset="0"/>
                <a:cs typeface="Times New Roman" pitchFamily="18" charset="0"/>
              </a:rPr>
              <a:t>			●	Uang bantuan  untuk keluarganya dibayarkan mulai tanggal keberangkatan.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endParaRPr lang="id-ID" sz="5100" dirty="0" smtClean="0">
              <a:latin typeface="Times New Roman" pitchFamily="18" charset="0"/>
              <a:cs typeface="Times New Roman" pitchFamily="18" charset="0"/>
            </a:endParaRP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r>
              <a:rPr lang="id-ID" sz="5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5100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88640"/>
            <a:ext cx="7615262" cy="5904656"/>
          </a:xfrm>
        </p:spPr>
        <p:txBody>
          <a:bodyPr>
            <a:normAutofit fontScale="92500"/>
          </a:bodyPr>
          <a:lstStyle/>
          <a:p>
            <a:pPr marL="1076325" indent="-1076325" algn="just">
              <a:buNone/>
              <a:tabLst>
                <a:tab pos="530225" algn="l"/>
                <a:tab pos="1076325" algn="l"/>
                <a:tab pos="1695450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Uang bantuan untuk keluarga berjumlah 100% dari gaji bersih PNS sebelum melaksanakan tugas belajar atau 100% dari gaji bersih (pokok) yang tertinggi PNS Pelajar suami isteri apabila kedua-duanya mendapat tugas belajar :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428604"/>
            <a:ext cx="7615262" cy="6168748"/>
          </a:xfrm>
        </p:spPr>
        <p:txBody>
          <a:bodyPr>
            <a:normAutofit fontScale="85000" lnSpcReduction="10000"/>
          </a:bodyPr>
          <a:lstStyle/>
          <a:p>
            <a:pPr marL="2868613" indent="-2868613" algn="just">
              <a:buNone/>
              <a:tabLst>
                <a:tab pos="530225" algn="l"/>
                <a:tab pos="1703388" algn="l"/>
                <a:tab pos="214788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●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Uang bantuan keluarga bagi PNS pelajar laki-laki/perempuan bujangan, atau pegawai pelajar yang telah kawin  dan tidak menjadi pencari nafkah buat keluarga, diberikan sebesar 50%  dari gaji bersih (pokok) PNS pelajar yang bersangkutan</a:t>
            </a:r>
          </a:p>
          <a:p>
            <a:pPr marL="2868613" indent="-2868613" algn="just">
              <a:buNone/>
              <a:tabLst>
                <a:tab pos="530225" algn="l"/>
                <a:tab pos="1703388" algn="l"/>
                <a:tab pos="2147888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1076325" indent="-1076325" algn="just">
              <a:buNone/>
              <a:tabLst>
                <a:tab pos="530225" algn="l"/>
                <a:tab pos="1076325" algn="l"/>
                <a:tab pos="1695450" algn="l"/>
                <a:tab pos="224472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■	Tugas belajar dalam negeri</a:t>
            </a:r>
          </a:p>
          <a:p>
            <a:pPr marL="2327275" indent="-2327275" algn="just">
              <a:buNone/>
              <a:tabLst>
                <a:tab pos="530225" algn="l"/>
                <a:tab pos="1076325" algn="l"/>
                <a:tab pos="1695450" algn="l"/>
                <a:tab pos="2327275" algn="l"/>
                <a:tab pos="2876550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	Gaji PNS pelajar dibayarkan sebagaimana biasanya</a:t>
            </a:r>
          </a:p>
          <a:p>
            <a:pPr marL="2868613" indent="-2868613" algn="just">
              <a:buNone/>
              <a:tabLst>
                <a:tab pos="530225" algn="l"/>
                <a:tab pos="1703388" algn="l"/>
                <a:tab pos="2147888" algn="l"/>
              </a:tabLst>
            </a:pPr>
            <a:endParaRPr lang="id-ID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68613" indent="-2868613" algn="just">
              <a:buNone/>
              <a:tabLst>
                <a:tab pos="530225" algn="l"/>
                <a:tab pos="214788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x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428604"/>
            <a:ext cx="7615262" cy="6168748"/>
          </a:xfrm>
        </p:spPr>
        <p:txBody>
          <a:bodyPr>
            <a:normAutofit fontScale="77500" lnSpcReduction="20000"/>
          </a:bodyPr>
          <a:lstStyle/>
          <a:p>
            <a:pPr marL="1076325" indent="-1076325" algn="just">
              <a:buNone/>
              <a:tabLst>
                <a:tab pos="530225" algn="l"/>
                <a:tab pos="1076325" algn="l"/>
                <a:tab pos="1695450" algn="l"/>
                <a:tab pos="224472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□	Tunjangan tugas belajar</a:t>
            </a:r>
          </a:p>
          <a:p>
            <a:pPr marL="2327275" indent="-2327275" algn="just">
              <a:buNone/>
              <a:tabLst>
                <a:tab pos="530225" algn="l"/>
                <a:tab pos="1076325" algn="l"/>
                <a:tab pos="1787525" algn="l"/>
                <a:tab pos="2327275" algn="l"/>
                <a:tab pos="2876550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Kepada PNS pelajar dalam negeri yang sebelum tugas belajar telah memiliki jabatan akademik, diberikan tunjangan tugas belajar sebesar tunjangan jabatan akademik yang diterima sebelum tugas belajar.</a:t>
            </a:r>
          </a:p>
          <a:p>
            <a:pPr marL="2327275" indent="-2327275" algn="just">
              <a:buNone/>
              <a:tabLst>
                <a:tab pos="530225" algn="l"/>
                <a:tab pos="1076325" algn="l"/>
                <a:tab pos="1787525" algn="l"/>
                <a:tab pos="2327275" algn="l"/>
                <a:tab pos="2876550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2327275" indent="-2327275" algn="just">
              <a:buNone/>
              <a:tabLst>
                <a:tab pos="530225" algn="l"/>
                <a:tab pos="1076325" algn="l"/>
                <a:tab pos="1787525" algn="l"/>
                <a:tab pos="2327275" algn="l"/>
                <a:tab pos="2876550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Tunjangan tugas belajar tersebut dibayarkan terhitung mulai bulan ketujuh dari pelaksanaan tugas belajar</a:t>
            </a:r>
          </a:p>
          <a:p>
            <a:pPr marL="2327275" indent="-2327275" algn="just">
              <a:buNone/>
              <a:tabLst>
                <a:tab pos="530225" algn="l"/>
                <a:tab pos="1076325" algn="l"/>
                <a:tab pos="1787525" algn="l"/>
                <a:tab pos="2327275" algn="l"/>
                <a:tab pos="2876550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marL="2327275" indent="-2327275" algn="just">
              <a:buNone/>
              <a:tabLst>
                <a:tab pos="530225" algn="l"/>
                <a:tab pos="1076325" algn="l"/>
                <a:tab pos="1787525" algn="l"/>
                <a:tab pos="2327275" algn="l"/>
                <a:tab pos="2876550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Pemberian tunjangan tugas belajar setelah mendapatkan persetujuan dari Menpan dan ditetapkan dalam bentuk keputusan Mendiknas</a:t>
            </a:r>
          </a:p>
          <a:p>
            <a:pPr marL="2876550" indent="-2876550" algn="just">
              <a:buNone/>
              <a:tabLst>
                <a:tab pos="530225" algn="l"/>
                <a:tab pos="1076325" algn="l"/>
                <a:tab pos="1695450" algn="l"/>
                <a:tab pos="2241550" algn="l"/>
                <a:tab pos="2876550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2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>
              <a:tabLst>
                <a:tab pos="623888" algn="l"/>
              </a:tabLst>
            </a:pPr>
            <a:r>
              <a:rPr lang="id-ID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	Hak dan Kewajiban Dalam Masa Studi</a:t>
            </a:r>
            <a:endParaRPr lang="id-ID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124744"/>
            <a:ext cx="7643192" cy="532859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  <a:tabLst>
                <a:tab pos="803275" algn="l"/>
              </a:tabLst>
            </a:pPr>
            <a:r>
              <a:rPr lang="id-ID" dirty="0" smtClean="0">
                <a:solidFill>
                  <a:schemeClr val="bg1"/>
                </a:solidFill>
              </a:rPr>
              <a:t>□	</a:t>
            </a:r>
            <a:r>
              <a:rPr lang="id-ID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Hak</a:t>
            </a:r>
          </a:p>
          <a:p>
            <a:pPr marL="1081088" indent="-1081088">
              <a:buNone/>
              <a:tabLst>
                <a:tab pos="539750" algn="l"/>
                <a:tab pos="108108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1.	mendapat biaya belajar</a:t>
            </a:r>
          </a:p>
          <a:p>
            <a:pPr marL="1081088" indent="-1081088">
              <a:buNone/>
              <a:tabLst>
                <a:tab pos="539750" algn="l"/>
                <a:tab pos="108108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2.	mendapat kenaikan pangkat :</a:t>
            </a:r>
          </a:p>
          <a:p>
            <a:pPr marL="1081088" indent="-1081088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a.	Reguler</a:t>
            </a:r>
          </a:p>
          <a:p>
            <a:pPr marL="1620838" indent="-162083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Diberikan kepada PNS pelajar yang tidak memiliki jabatan (struktural atau fungsional) sebelum tubel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●	Dalam batas jenjang pangkat yang ditentukan berdasarkan ijazah yang dimiliki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●	&gt; 4 tahun dalam pangkat terakhir yang dimiliki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●	DP3 dalam 2 tahun terakhir untuk semua unsur bernilai &gt; baik</a:t>
            </a:r>
          </a:p>
          <a:p>
            <a:pPr marL="1081088" indent="-1081088">
              <a:buNone/>
              <a:tabLst>
                <a:tab pos="539750" algn="l"/>
                <a:tab pos="1081088" algn="l"/>
                <a:tab pos="1620838" algn="l"/>
              </a:tabLst>
            </a:pPr>
            <a:endParaRPr lang="id-ID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476672"/>
            <a:ext cx="7643192" cy="5649491"/>
          </a:xfrm>
        </p:spPr>
        <p:txBody>
          <a:bodyPr>
            <a:normAutofit fontScale="92500"/>
          </a:bodyPr>
          <a:lstStyle/>
          <a:p>
            <a:pPr marL="1081088" indent="-1081088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/>
              <a:t>		b.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Pilihan</a:t>
            </a:r>
          </a:p>
          <a:p>
            <a:pPr marL="1620838" indent="-162083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Diberikan kepada PNS pelajar yang memiliki jabatan (struktural atau fungsional) sebelum tubel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Dalam batas jenjang pangkat yang ditentukan untuk jabatan yang dimilikinya sebelum tubel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&gt; 4 tahun dalam pangkat terakhir yang dimiliki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DP3 dalam 2 tahun terakhir untuk semua unsur bernilai &gt; baik</a:t>
            </a:r>
          </a:p>
          <a:p>
            <a:pPr marL="1081088" indent="-1081088">
              <a:buNone/>
              <a:tabLst>
                <a:tab pos="539750" algn="l"/>
                <a:tab pos="1081088" algn="l"/>
                <a:tab pos="1620838" algn="l"/>
              </a:tabLst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476672"/>
            <a:ext cx="7643192" cy="6048672"/>
          </a:xfrm>
        </p:spPr>
        <p:txBody>
          <a:bodyPr>
            <a:normAutofit fontScale="92500" lnSpcReduction="10000"/>
          </a:bodyPr>
          <a:lstStyle/>
          <a:p>
            <a:pPr marL="1081088" indent="-1081088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/>
              <a:t>		</a:t>
            </a:r>
            <a:r>
              <a:rPr lang="id-ID" dirty="0" smtClean="0">
                <a:solidFill>
                  <a:schemeClr val="bg1"/>
                </a:solidFill>
              </a:rPr>
              <a:t>c.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Setelah Tubel</a:t>
            </a:r>
          </a:p>
          <a:p>
            <a:pPr marL="1620838" indent="-162083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Diberikan kepada PNS pelajar yang telah lulus dan memiliki ijazah :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1)	magister (S2) dan pangkatnya masih golongan ruang III/a, maka dinaikan pangkatnya menjadi III/b, apabila :</a:t>
            </a:r>
          </a:p>
          <a:p>
            <a:pPr marL="2776538" indent="-2776538" algn="just" defTabSz="1044575">
              <a:buNone/>
              <a:tabLst>
                <a:tab pos="539750" algn="l"/>
                <a:tab pos="1081088" algn="l"/>
                <a:tab pos="1620838" algn="l"/>
                <a:tab pos="2243138" algn="l"/>
                <a:tab pos="27765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	●	&gt; 4 tahun dalam pangkat terakhir yang dimiliki</a:t>
            </a:r>
          </a:p>
          <a:p>
            <a:pPr marL="2776538" indent="-2776538" algn="just" defTabSz="1044575">
              <a:buNone/>
              <a:tabLst>
                <a:tab pos="539750" algn="l"/>
                <a:tab pos="1081088" algn="l"/>
                <a:tab pos="1620838" algn="l"/>
                <a:tab pos="2243138" algn="l"/>
                <a:tab pos="2776538" algn="l"/>
              </a:tabLst>
            </a:pPr>
            <a:endParaRPr lang="id-ID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76538" indent="-2776538" algn="just" defTabSz="1044575">
              <a:buNone/>
              <a:tabLst>
                <a:tab pos="539750" algn="l"/>
                <a:tab pos="1081088" algn="l"/>
                <a:tab pos="1620838" algn="l"/>
                <a:tab pos="2243138" algn="l"/>
                <a:tab pos="27765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		●	DP3 dalam 2 tahun terakhir untuk semua unsur bernilai &gt; baik</a:t>
            </a:r>
          </a:p>
          <a:p>
            <a:pPr marL="1081088" indent="-1081088">
              <a:buNone/>
              <a:tabLst>
                <a:tab pos="539750" algn="l"/>
                <a:tab pos="1081088" algn="l"/>
                <a:tab pos="1620838" algn="l"/>
              </a:tabLst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857232"/>
            <a:ext cx="7772400" cy="571503"/>
          </a:xfrm>
        </p:spPr>
        <p:txBody>
          <a:bodyPr>
            <a:normAutofit/>
          </a:bodyPr>
          <a:lstStyle/>
          <a:p>
            <a:pPr marL="530225" indent="-530225" algn="l"/>
            <a:r>
              <a:rPr lang="id-ID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id-ID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Latar Belakang</a:t>
            </a:r>
            <a:endParaRPr lang="id-ID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00174"/>
            <a:ext cx="7129490" cy="5025170"/>
          </a:xfrm>
        </p:spPr>
        <p:txBody>
          <a:bodyPr>
            <a:normAutofit fontScale="62500" lnSpcReduction="20000"/>
          </a:bodyPr>
          <a:lstStyle/>
          <a:p>
            <a:pPr marL="530225" indent="-530225" algn="just">
              <a:buAutoNum type="arabicPeriod"/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UU Nomor 14 Tahun 2005 :</a:t>
            </a:r>
          </a:p>
          <a:p>
            <a:pPr marL="1165225" indent="-1165225" algn="just">
              <a:tabLst>
                <a:tab pos="530225" algn="l"/>
                <a:tab pos="11652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Dosen harus memiliki kualifikasi akademik minimum</a:t>
            </a:r>
          </a:p>
          <a:p>
            <a:pPr marL="1165225" indent="-1165225" algn="just">
              <a:tabLst>
                <a:tab pos="530225" algn="l"/>
                <a:tab pos="11652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Dosen berkewajiban meningkatkan dan mengembangkan kualifikasi akademik dan kompetensi secara berkelanjutan sejalan dengan perkembangan IPTEKS</a:t>
            </a:r>
          </a:p>
          <a:p>
            <a:pPr marL="1165225" indent="-1165225" algn="just">
              <a:tabLst>
                <a:tab pos="530225" algn="l"/>
                <a:tab pos="1165225" algn="l"/>
              </a:tabLst>
            </a:pPr>
            <a:endParaRPr lang="id-ID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0225" indent="-530225" algn="just">
              <a:buAutoNum type="arabicPeriod" startAt="2"/>
              <a:tabLst>
                <a:tab pos="530225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Permendiknas  Nomor  48 Tahun 2009 : </a:t>
            </a:r>
          </a:p>
          <a:p>
            <a:pPr marL="1165225" indent="-1165225" algn="just">
              <a:tabLst>
                <a:tab pos="530225" algn="l"/>
                <a:tab pos="11652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Memenuhi kebutuhan akan tenaga ahli yang memiliki keahlian atau kompetensi</a:t>
            </a:r>
          </a:p>
          <a:p>
            <a:pPr marL="1165225" indent="-1165225" algn="just">
              <a:tabLst>
                <a:tab pos="530225" algn="l"/>
                <a:tab pos="11652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Meningkatkan pengetahuan, kemampuan, ketrampilan, serta sikap dan kepribadian </a:t>
            </a:r>
            <a:r>
              <a:rPr lang="id-ID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profesional PNS</a:t>
            </a: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65225" indent="-1165225" algn="just">
              <a:tabLst>
                <a:tab pos="530225" algn="l"/>
                <a:tab pos="1165225" algn="l"/>
              </a:tabLst>
            </a:pPr>
            <a:endParaRPr lang="en-US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65225" indent="-1165225" algn="just">
              <a:tabLst>
                <a:tab pos="530225" algn="l"/>
                <a:tab pos="1165225" algn="l"/>
              </a:tabLst>
            </a:pPr>
            <a:r>
              <a:rPr lang="en-US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SE Menpan dan RB Nomor 04 Tahun  2013</a:t>
            </a:r>
            <a:endParaRPr lang="id-ID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65225" indent="-1165225" algn="just">
              <a:tabLst>
                <a:tab pos="530225" algn="l"/>
              </a:tabLst>
            </a:pPr>
            <a:r>
              <a:rPr lang="id-ID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1165225" indent="-1165225" algn="just">
              <a:buAutoNum type="arabicPeriod" startAt="2"/>
              <a:tabLst>
                <a:tab pos="530225" algn="l"/>
                <a:tab pos="1165225" algn="l"/>
              </a:tabLst>
            </a:pPr>
            <a:endPara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65225" indent="-1165225" algn="just">
              <a:tabLst>
                <a:tab pos="530225" algn="l"/>
                <a:tab pos="1165225" algn="l"/>
              </a:tabLst>
            </a:pPr>
            <a:endParaRPr lang="id-ID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65225" indent="-1165225" algn="just">
              <a:tabLst>
                <a:tab pos="530225" algn="l"/>
                <a:tab pos="1165225" algn="l"/>
              </a:tabLst>
            </a:pPr>
            <a:endParaRPr lang="id-ID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428604"/>
            <a:ext cx="81439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30225" algn="l"/>
              </a:tabLst>
            </a:pPr>
            <a:r>
              <a:rPr lang="id-ID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	TUGAS BELAJAR</a:t>
            </a:r>
            <a:endParaRPr lang="id-ID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476672"/>
            <a:ext cx="7643192" cy="5649491"/>
          </a:xfrm>
        </p:spPr>
        <p:txBody>
          <a:bodyPr>
            <a:normAutofit lnSpcReduction="10000"/>
          </a:bodyPr>
          <a:lstStyle/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/>
              <a:t>		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2)	Doktor (S3) dan pangkatnya masih golongan ruang III/a, atau III/b, maka dinaikan pangkatnya menjadi III/c, apabila :</a:t>
            </a:r>
          </a:p>
          <a:p>
            <a:pPr marL="2776538" indent="-2776538" algn="just" defTabSz="1044575">
              <a:buNone/>
              <a:tabLst>
                <a:tab pos="539750" algn="l"/>
                <a:tab pos="1081088" algn="l"/>
                <a:tab pos="1620838" algn="l"/>
                <a:tab pos="2243138" algn="l"/>
                <a:tab pos="27765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	●	&gt; 4 tahun dalam pangkat terakhir yang dimiliki</a:t>
            </a:r>
          </a:p>
          <a:p>
            <a:pPr marL="2776538" indent="-2776538" algn="just" defTabSz="1044575">
              <a:buNone/>
              <a:tabLst>
                <a:tab pos="539750" algn="l"/>
                <a:tab pos="1081088" algn="l"/>
                <a:tab pos="1620838" algn="l"/>
                <a:tab pos="2243138" algn="l"/>
                <a:tab pos="2776538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2776538" indent="-2776538" algn="just" defTabSz="1044575">
              <a:buNone/>
              <a:tabLst>
                <a:tab pos="539750" algn="l"/>
                <a:tab pos="1081088" algn="l"/>
                <a:tab pos="1620838" algn="l"/>
                <a:tab pos="2243138" algn="l"/>
                <a:tab pos="27765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	●	DP3 dalam 2 tahun terakhir untuk semua unsur bernilai &gt; baik</a:t>
            </a:r>
          </a:p>
          <a:p>
            <a:pPr marL="1081088" indent="-1081088">
              <a:buNone/>
              <a:tabLst>
                <a:tab pos="539750" algn="l"/>
                <a:tab pos="1081088" algn="l"/>
                <a:tab pos="1620838" algn="l"/>
              </a:tabLst>
            </a:pP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88640"/>
            <a:ext cx="7643192" cy="6408712"/>
          </a:xfrm>
        </p:spPr>
        <p:txBody>
          <a:bodyPr>
            <a:normAutofit fontScale="77500" lnSpcReduction="20000"/>
          </a:bodyPr>
          <a:lstStyle/>
          <a:p>
            <a:pPr marL="1081088" indent="-1081088">
              <a:buNone/>
              <a:tabLst>
                <a:tab pos="539750" algn="l"/>
                <a:tab pos="1081088" algn="l"/>
              </a:tabLst>
            </a:pPr>
            <a:r>
              <a:rPr lang="id-ID" dirty="0" smtClean="0"/>
              <a:t>	3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mendapat kenaikan gaji berkala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Masa tugas belajar dihitung sebagai masa penugasan 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4	mendapat penilaian DP3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□	Tubel di luar negeri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nilai DP3 diberikan oleh pejabat pada perwakilan RI di negara tempat tugas belajar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Nilai DP3 tersebut dibuat dalam suatu form yang telah ditentukan dan harus ditandatangani oleh pejabat yang berwenang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	●	Nilai DP3 tersebut dikirimkan kepada atasan langsungnya di unit kerja semula pada setiap akhir tahun penilaian DP3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88640"/>
            <a:ext cx="7643192" cy="5937523"/>
          </a:xfrm>
        </p:spPr>
        <p:txBody>
          <a:bodyPr>
            <a:normAutofit fontScale="85000" lnSpcReduction="20000"/>
          </a:bodyPr>
          <a:lstStyle/>
          <a:p>
            <a:pPr marL="1081088" indent="-1081088">
              <a:buNone/>
              <a:tabLst>
                <a:tab pos="539750" algn="l"/>
                <a:tab pos="1081088" algn="l"/>
              </a:tabLst>
            </a:pPr>
            <a:r>
              <a:rPr lang="id-ID" dirty="0" smtClean="0"/>
              <a:t>	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/>
              <a:t>		</a:t>
            </a:r>
            <a:r>
              <a:rPr lang="id-ID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□	Tubel dalam negeri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	●	nilai DP3 diberikan oleh pejabat yang berwenang pada sekolah/prodi pascasarjana tempat tugas belajar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endParaRPr lang="id-ID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	●	Nilai DP3 tersebut dibuat dalam suatu form yang telah ditentukan dan harus ditandatangani oleh pejabat yang berwenang</a:t>
            </a: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endParaRPr lang="id-ID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44725" indent="-2244725" algn="just">
              <a:buNone/>
              <a:tabLst>
                <a:tab pos="539750" algn="l"/>
                <a:tab pos="1081088" algn="l"/>
                <a:tab pos="1620838" algn="l"/>
                <a:tab pos="2244725" algn="l"/>
              </a:tabLst>
            </a:pPr>
            <a:r>
              <a:rPr lang="id-ID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		●	Nilai DP3 tersebut dikirimkan kepada atasan langsungnya di unit kerja semula pada setiap akhir tahun penilaian DP3</a:t>
            </a:r>
            <a:endParaRPr lang="id-ID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548680"/>
            <a:ext cx="7643192" cy="557748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  <a:tabLst>
                <a:tab pos="803275" algn="l"/>
              </a:tabLst>
            </a:pPr>
            <a:r>
              <a:rPr lang="id-ID" dirty="0" smtClean="0"/>
              <a:t>□	</a:t>
            </a: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Kewajiban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1	melaporkan keberadaan dan alamat tempat tinggalnya di luar negeri pada perwakilan RI setempat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2.	melaporkan alamat PT penyelenggara tubel dan alamat tempat tinggalnya kepada pimpinan unit kerjanya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3	melaporkan perkembangan kemajuan studinya setiap semester kepada perwakilan RI setempat dan pimpinan unit kerjanya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4	kembali ke unit kerja asal pada kesempatan pertama (selambat-lambatnya) 1 bulan setelah selesai tugas belajar	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5	membuat laporan secara tertulis kepada pimpinan unit kerjanya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548680"/>
            <a:ext cx="7643192" cy="5577483"/>
          </a:xfrm>
        </p:spPr>
        <p:txBody>
          <a:bodyPr>
            <a:normAutofit/>
          </a:bodyPr>
          <a:lstStyle/>
          <a:p>
            <a:pPr marL="1081088" indent="-1081088" algn="just">
              <a:buNone/>
              <a:tabLst>
                <a:tab pos="539750" algn="l"/>
                <a:tab pos="1081088" algn="l"/>
              </a:tabLst>
            </a:pPr>
            <a:r>
              <a:rPr lang="id-ID" dirty="0" smtClean="0"/>
              <a:t>	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	mengajukan permohonan perpanjang-an masa tugas belajar selambat-lambatnya 6 bulan sebelum masa tugas belajar yang ditentukan berakhir (apabila keterlambatan bukan karena kelalaian dan kesengajaan)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7	mentaati seluruh ketentuan peraturan perundang-undangan yang berlaku bagi WNI dan PNS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pPr algn="l">
              <a:tabLst>
                <a:tab pos="623888" algn="l"/>
              </a:tabLst>
            </a:pPr>
            <a:r>
              <a:rPr lang="id-ID" sz="3200" b="1" dirty="0" smtClean="0">
                <a:latin typeface="Times New Roman" pitchFamily="18" charset="0"/>
                <a:cs typeface="Times New Roman" pitchFamily="18" charset="0"/>
              </a:rPr>
              <a:t>D.	Sanksi</a:t>
            </a:r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764704"/>
            <a:ext cx="7643192" cy="5832648"/>
          </a:xfrm>
        </p:spPr>
        <p:txBody>
          <a:bodyPr>
            <a:normAutofit fontScale="77500" lnSpcReduction="20000"/>
          </a:bodyPr>
          <a:lstStyle/>
          <a:p>
            <a:pPr marL="539750" indent="-539750">
              <a:buAutoNum type="arabicPeriod"/>
              <a:tabLst>
                <a:tab pos="539750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Perpres Nomor 12 Tahun 1961, apabila :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Membatalkan secara sepihak tugas belajar yang harus dilaksanakan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Membatalkan perjalanan ke tempat tugas belajar atau perjalanan kembali ke tempat kedudukannya sebagai PNS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Tidak mendapatkan hasil yang sewajarnya dalam waktu yang telah ditetapkan karena kelalaiannya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Diberhentikan dari PNS atas permintaan sendiri  atau bukan karena alasan-alasan yang berhubungan dengan kepentingan dinas sebelum berakhirnya masa ikatan dinas 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endParaRPr lang="id-ID" dirty="0" smtClean="0"/>
          </a:p>
          <a:p>
            <a:pPr marL="539750" indent="-539750" algn="just">
              <a:buNone/>
              <a:tabLst>
                <a:tab pos="539750" algn="l"/>
                <a:tab pos="1620838" algn="l"/>
              </a:tabLst>
            </a:pPr>
            <a:r>
              <a:rPr lang="id-ID" dirty="0" smtClean="0"/>
              <a:t>	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332656"/>
            <a:ext cx="7643192" cy="6264696"/>
          </a:xfrm>
        </p:spPr>
        <p:txBody>
          <a:bodyPr>
            <a:normAutofit/>
          </a:bodyPr>
          <a:lstStyle/>
          <a:p>
            <a:pPr marL="539750" indent="-539750" algn="just">
              <a:buNone/>
              <a:tabLst>
                <a:tab pos="539750" algn="l"/>
                <a:tab pos="1620838" algn="l"/>
              </a:tabLst>
            </a:pPr>
            <a:r>
              <a:rPr lang="id-ID" dirty="0" smtClean="0"/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Dikenakan sanksi :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segera menyetorkan (kontan) ke dalam kas negara sejumlah biaya yang telah dikeluarkan bagi PNS bersangkutan ditambah dengan 100 % (seratus persen).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Permintaan penangguhan atas pembayaran tersebut dikenakan bunga sebesar 6 % (enam persen) pertahun. 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260648"/>
            <a:ext cx="7643192" cy="6336704"/>
          </a:xfrm>
        </p:spPr>
        <p:txBody>
          <a:bodyPr>
            <a:normAutofit fontScale="85000" lnSpcReduction="20000"/>
          </a:bodyPr>
          <a:lstStyle/>
          <a:p>
            <a:pPr marL="539750" indent="-539750">
              <a:buAutoNum type="arabicPeriod" startAt="2"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Peraturan Pemerintah Nomor 53 Tahun 2010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●	Tidak melaksanakan atau membatalkan tugas belajar secara sepihak berarti membatalkan perintah kedinasan yang berdampak pada instansi, sehingga dikenakan sanksi disiplin PNS tingkat sedang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endParaRPr lang="id-ID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●	masa studi merupakan ukuran beban kerja yang harus diselesaikan sehingga laporan kemajuan studi dalam 2 semester dapat dinilai sebagai sasaran beban kerja yang harus dicapai dalam 1 tahun, apabila :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-	capaian beban  kerja hanya 25% - 50%  	dikenakan sanksi disiplin tingkat 	sedang</a:t>
            </a:r>
          </a:p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	-	capaian beban kerja di bawah 25% 	dikenakan sanksi disipin tingkat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berat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764704"/>
            <a:ext cx="7643192" cy="5832648"/>
          </a:xfrm>
        </p:spPr>
        <p:txBody>
          <a:bodyPr>
            <a:normAutofit/>
          </a:bodyPr>
          <a:lstStyle/>
          <a:p>
            <a:pPr marL="1081088" indent="-1081088" algn="just">
              <a:buNone/>
              <a:tabLst>
                <a:tab pos="539750" algn="l"/>
                <a:tab pos="1081088" algn="l"/>
                <a:tab pos="1620838" algn="l"/>
              </a:tabLst>
            </a:pPr>
            <a:r>
              <a:rPr lang="id-ID" dirty="0" smtClean="0"/>
              <a:t>	●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Ikatan dinas merupakan kewajiban PNS pelajar kepada negara dan pemerintah setelah selesai melaksanakan tugas belajar. Oleh karena itu apabila tidak melaksanakan kewajiban ikatan dinas berarti menim-bulkan kerugian pada negara sehingga dapat dikenakan sanksi disiplin tingkat berat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just">
              <a:tabLst>
                <a:tab pos="720725" algn="l"/>
              </a:tabLst>
            </a:pPr>
            <a:r>
              <a:rPr lang="id-ID" sz="3200" b="1" dirty="0" smtClean="0">
                <a:latin typeface="Times New Roman" pitchFamily="18" charset="0"/>
                <a:cs typeface="Times New Roman" pitchFamily="18" charset="0"/>
              </a:rPr>
              <a:t>E.	Perpanjangan dan Pembatalan Tubel</a:t>
            </a:r>
            <a:r>
              <a:rPr lang="id-ID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id-ID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908720"/>
            <a:ext cx="7499176" cy="5217443"/>
          </a:xfrm>
        </p:spPr>
        <p:txBody>
          <a:bodyPr>
            <a:normAutofit fontScale="92500"/>
          </a:bodyPr>
          <a:lstStyle/>
          <a:p>
            <a:pPr marL="623888" indent="-623888">
              <a:buNone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□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Perpanjangan Tubel</a:t>
            </a:r>
          </a:p>
          <a:p>
            <a:pPr marL="1260475" indent="-1260475">
              <a:buNone/>
              <a:tabLst>
                <a:tab pos="623888" algn="l"/>
                <a:tab pos="126047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keterlambatan  studi bukan atas kelalaian</a:t>
            </a:r>
          </a:p>
          <a:p>
            <a:pPr marL="1260475" indent="-1260475">
              <a:buNone/>
              <a:tabLst>
                <a:tab pos="623888" algn="l"/>
                <a:tab pos="126047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rekomendasi dari PT penyelenggara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perpanjangan izin penugasan ke luar negeri dari Seskab (khusus tubel di luar negeri)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rekomendasi dari pimpinan unit kerja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rekomendasi/jaminan perpanjangan pembiayaan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pPr algn="just">
              <a:tabLst>
                <a:tab pos="530225" algn="l"/>
              </a:tabLst>
            </a:pPr>
            <a:r>
              <a:rPr lang="id-ID" sz="3200" b="1" dirty="0" smtClean="0">
                <a:latin typeface="Times New Roman" pitchFamily="18" charset="0"/>
                <a:cs typeface="Times New Roman" pitchFamily="18" charset="0"/>
              </a:rPr>
              <a:t>B.	Pengertian</a:t>
            </a:r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928670"/>
            <a:ext cx="7615262" cy="5197493"/>
          </a:xfrm>
        </p:spPr>
        <p:txBody>
          <a:bodyPr/>
          <a:lstStyle/>
          <a:p>
            <a:pPr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Tugas belajar adalah :</a:t>
            </a:r>
          </a:p>
          <a:p>
            <a:pPr marL="530225" indent="-530225"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penugasan yang diberikan oleh pejabat yang berwenang</a:t>
            </a:r>
          </a:p>
          <a:p>
            <a:pPr marL="530225" indent="-530225"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melanjutkan pendidikan ke jenjang yang lebih tinggi atau yang setara baik di dalam maupun di luar negeri</a:t>
            </a:r>
          </a:p>
          <a:p>
            <a:pPr marL="530225" indent="-530225"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bukan atas biaya sendiri</a:t>
            </a:r>
          </a:p>
          <a:p>
            <a:pPr marL="530225" indent="-530225"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meninggalkan tugas sehari-hari sebagai PNS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332656"/>
            <a:ext cx="7499176" cy="5793507"/>
          </a:xfrm>
        </p:spPr>
        <p:txBody>
          <a:bodyPr>
            <a:normAutofit/>
          </a:bodyPr>
          <a:lstStyle/>
          <a:p>
            <a:pPr marL="623888" indent="-623888">
              <a:buNone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□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Pembatalan Tubel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●	terdapat bukti PNS pelajar tidak memenuhi syarat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●	Dijatuhi hukuman disiplin tingkat sedang atau tingkat berat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●	mengajukan permohonan mengundurkan diri karena alasan yang dapat dipertimbangkan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●	tidak melaporkan perkembangan kemajuan studi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908720"/>
            <a:ext cx="7499176" cy="5217443"/>
          </a:xfrm>
        </p:spPr>
        <p:txBody>
          <a:bodyPr>
            <a:normAutofit/>
          </a:bodyPr>
          <a:lstStyle/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●	bekerja di luar kegiatan tugas belajar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●	tidak  dapat melaksanakan tugas belajar karena hal-hal di luar kemampuan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●	diangkat dalam jabatan struktural atau diberi tugas tambahan</a:t>
            </a:r>
          </a:p>
          <a:p>
            <a:pPr marL="1260475" indent="-1260475" algn="just">
              <a:buNone/>
              <a:tabLst>
                <a:tab pos="623888" algn="l"/>
                <a:tab pos="1260475" algn="l"/>
              </a:tabLst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●	adanya kepentingan dinas atau kepentingan organisasi yang mengharus-kan PNS pelajar tetap melaksanakan tugas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just">
              <a:tabLst>
                <a:tab pos="720725" algn="l"/>
              </a:tabLst>
            </a:pPr>
            <a:r>
              <a:rPr lang="id-ID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F.	Pengaktifan Kembali</a:t>
            </a:r>
            <a:endParaRPr lang="id-ID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052736"/>
            <a:ext cx="7427168" cy="5073427"/>
          </a:xfrm>
        </p:spPr>
        <p:txBody>
          <a:bodyPr>
            <a:normAutofit/>
          </a:bodyPr>
          <a:lstStyle/>
          <a:p>
            <a:pPr marL="720725" indent="-720725" algn="just">
              <a:buNone/>
            </a:pPr>
            <a:r>
              <a:rPr lang="id-ID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</a:t>
            </a:r>
            <a:r>
              <a:rPr lang="id-ID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Selesai  atau tidak lagi melaksanakan tubel diaktifan kembali</a:t>
            </a:r>
          </a:p>
          <a:p>
            <a:pPr marL="720725" indent="-720725" algn="just">
              <a:buNone/>
            </a:pPr>
            <a:r>
              <a:rPr lang="id-ID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Pengaktifan diajukan selambat-lambatnya 1 bulan setelah selesai tubel</a:t>
            </a:r>
          </a:p>
          <a:p>
            <a:pPr marL="720725" indent="-720725" algn="just">
              <a:buNone/>
            </a:pPr>
            <a:r>
              <a:rPr lang="id-ID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□	Pengaktifan ditetapkan dengan Keputusan Mendiknas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357188"/>
            <a:ext cx="8129618" cy="785812"/>
          </a:xfrm>
        </p:spPr>
        <p:txBody>
          <a:bodyPr>
            <a:normAutofit/>
          </a:bodyPr>
          <a:lstStyle/>
          <a:p>
            <a:pPr algn="l" eaLnBrk="1" hangingPunct="1"/>
            <a:r>
              <a:rPr lang="id-ID" sz="3600" dirty="0" smtClean="0">
                <a:latin typeface="+mn-lt"/>
              </a:rPr>
              <a:t>II. Belajar Atas Biaya Sendiri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813" y="1428750"/>
            <a:ext cx="7929562" cy="5072063"/>
          </a:xfrm>
        </p:spPr>
        <p:txBody>
          <a:bodyPr/>
          <a:lstStyle/>
          <a:p>
            <a:pPr marL="514350" indent="-514350" algn="just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id-ID" sz="2500" dirty="0" smtClean="0">
                <a:solidFill>
                  <a:schemeClr val="tx1"/>
                </a:solidFill>
              </a:rPr>
              <a:t>PNS dapat melanjutkan pendidikan ke jenjang yang lebih tinggi atau pendidikan yang setara atas biaya sendiri</a:t>
            </a:r>
          </a:p>
          <a:p>
            <a:pPr marL="514350" indent="-514350" algn="just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id-ID" sz="2500" dirty="0" smtClean="0">
                <a:solidFill>
                  <a:schemeClr val="tx1"/>
                </a:solidFill>
              </a:rPr>
              <a:t>Syarat :</a:t>
            </a:r>
          </a:p>
          <a:p>
            <a:pPr marL="514350" indent="-514350" algn="just" eaLnBrk="1" hangingPunct="1">
              <a:lnSpc>
                <a:spcPct val="80000"/>
              </a:lnSpc>
            </a:pPr>
            <a:r>
              <a:rPr lang="id-ID" sz="2500" dirty="0" smtClean="0">
                <a:solidFill>
                  <a:schemeClr val="tx1"/>
                </a:solidFill>
              </a:rPr>
              <a:t>	a.	Biaya pendidikan dan fasilitas penunjang 	lainnya 	ditanggung oleh yang bersangkutan </a:t>
            </a:r>
          </a:p>
          <a:p>
            <a:pPr marL="514350" indent="-514350" algn="just" eaLnBrk="1" hangingPunct="1">
              <a:lnSpc>
                <a:spcPct val="80000"/>
              </a:lnSpc>
            </a:pPr>
            <a:r>
              <a:rPr lang="id-ID" sz="2500" dirty="0" smtClean="0">
                <a:solidFill>
                  <a:schemeClr val="tx1"/>
                </a:solidFill>
              </a:rPr>
              <a:t>	b.	Tidak meninggalkan tugas kedinasan dan 	atau tugas 	sehari-hari</a:t>
            </a:r>
          </a:p>
          <a:p>
            <a:pPr marL="514350" indent="-514350" algn="just" eaLnBrk="1" hangingPunct="1">
              <a:lnSpc>
                <a:spcPct val="80000"/>
              </a:lnSpc>
            </a:pPr>
            <a:r>
              <a:rPr lang="id-ID" sz="2500" dirty="0" smtClean="0">
                <a:solidFill>
                  <a:schemeClr val="tx1"/>
                </a:solidFill>
              </a:rPr>
              <a:t>	c.	Tidak menuntut kenaikan pangkat 	penyesuaian 	ijazah</a:t>
            </a:r>
          </a:p>
          <a:p>
            <a:pPr marL="514350" indent="-514350" algn="just" eaLnBrk="1" hangingPunct="1">
              <a:lnSpc>
                <a:spcPct val="80000"/>
              </a:lnSpc>
            </a:pPr>
            <a:r>
              <a:rPr lang="id-ID" sz="2500" dirty="0" smtClean="0">
                <a:solidFill>
                  <a:schemeClr val="tx1"/>
                </a:solidFill>
              </a:rPr>
              <a:t>	d.	DP3 dalam 2 tahun terakhir minimal baik</a:t>
            </a:r>
          </a:p>
          <a:p>
            <a:pPr marL="514350" indent="-514350" algn="just" eaLnBrk="1" hangingPunct="1">
              <a:lnSpc>
                <a:spcPct val="80000"/>
              </a:lnSpc>
            </a:pPr>
            <a:r>
              <a:rPr lang="id-ID" sz="2500" dirty="0" smtClean="0">
                <a:solidFill>
                  <a:schemeClr val="tx1"/>
                </a:solidFill>
              </a:rPr>
              <a:t>	e.	Mendapatkan rekomendasi dari atasan langsung 	mengenai bidang studi yang akan ditempuh 	sesuai dengan tugas pekerjaannya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400" smtClean="0">
              <a:latin typeface="Algerian" pitchFamily="82" charset="0"/>
            </a:endParaRPr>
          </a:p>
          <a:p>
            <a:pPr algn="ctr">
              <a:buNone/>
            </a:pPr>
            <a:r>
              <a:rPr lang="id-ID" sz="4400" smtClean="0">
                <a:latin typeface="Algerian" pitchFamily="82" charset="0"/>
              </a:rPr>
              <a:t>SEKIAN</a:t>
            </a:r>
            <a:endParaRPr lang="id-ID" sz="4400" dirty="0" smtClean="0">
              <a:latin typeface="Algerian" pitchFamily="82" charset="0"/>
            </a:endParaRPr>
          </a:p>
          <a:p>
            <a:pPr algn="ctr">
              <a:buNone/>
            </a:pPr>
            <a:endParaRPr lang="en-US" sz="4400" smtClean="0">
              <a:latin typeface="Algerian" pitchFamily="82" charset="0"/>
            </a:endParaRPr>
          </a:p>
          <a:p>
            <a:pPr algn="ctr">
              <a:buNone/>
            </a:pPr>
            <a:r>
              <a:rPr lang="id-ID" sz="4400" smtClean="0">
                <a:latin typeface="Algerian" pitchFamily="82" charset="0"/>
              </a:rPr>
              <a:t>TERIMA </a:t>
            </a:r>
            <a:r>
              <a:rPr lang="id-ID" sz="4400" dirty="0" smtClean="0">
                <a:latin typeface="Algerian" pitchFamily="82" charset="0"/>
              </a:rPr>
              <a:t>KASIH</a:t>
            </a:r>
          </a:p>
          <a:p>
            <a:pPr algn="ctr">
              <a:buNone/>
            </a:pPr>
            <a:endParaRPr lang="id-ID" sz="4400" dirty="0" smtClean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88640"/>
            <a:ext cx="7615262" cy="6336704"/>
          </a:xfrm>
        </p:spPr>
        <p:txBody>
          <a:bodyPr>
            <a:normAutofit fontScale="85000" lnSpcReduction="20000"/>
          </a:bodyPr>
          <a:lstStyle/>
          <a:p>
            <a:pPr marL="530225" indent="-530225">
              <a:buAutoNum type="arabicPeriod"/>
            </a:pP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PENUGASAN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Pejabat yang berwenang </a:t>
            </a:r>
            <a:r>
              <a:rPr lang="id-ID" smtClean="0">
                <a:latin typeface="Times New Roman" pitchFamily="18" charset="0"/>
                <a:cs typeface="Times New Roman" pitchFamily="18" charset="0"/>
              </a:rPr>
              <a:t>adalah Mendik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bud</a:t>
            </a:r>
            <a:r>
              <a:rPr lang="id-ID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atau pejabat di tingkat kementerian yang ditunjuk olehnya: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Diberikan setelah memenuhi persyaratan : a.l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1)	memenuhi persyaratan usia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2)	sehat jasmani dan rohani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3)	DP3 dalam 2 tahun terakhir sekurang-kurangnya baik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4)	memperoleh jaminan pembiayan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5)	membuat dan menandatangani surat perjanjian tugas belajar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428604"/>
            <a:ext cx="7615262" cy="5697559"/>
          </a:xfrm>
        </p:spPr>
        <p:txBody>
          <a:bodyPr>
            <a:normAutofit fontScale="85000" lnSpcReduction="10000"/>
          </a:bodyPr>
          <a:lstStyle/>
          <a:p>
            <a:pPr marL="1787525" indent="-1787525" algn="just">
              <a:buNone/>
              <a:tabLst>
                <a:tab pos="530225" algn="l"/>
                <a:tab pos="1076325" algn="l"/>
                <a:tab pos="17875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6)</a:t>
            </a:r>
            <a:r>
              <a:rPr lang="id-ID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adanya persetujuan dari Seskab untuk penugasan ke luar negeri (khusus untuk tubel di luar negeri)</a:t>
            </a:r>
          </a:p>
          <a:p>
            <a:pPr marL="1787525" indent="-1787525" algn="just">
              <a:buNone/>
              <a:tabLst>
                <a:tab pos="530225" algn="l"/>
                <a:tab pos="1076325" algn="l"/>
                <a:tab pos="17875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7)	bidang studi yang akan ditempuh </a:t>
            </a:r>
            <a:r>
              <a:rPr lang="id-ID" smtClean="0">
                <a:latin typeface="Times New Roman" pitchFamily="18" charset="0"/>
                <a:cs typeface="Times New Roman" pitchFamily="18" charset="0"/>
              </a:rPr>
              <a:t>mempunyai hubungan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(linear)</a:t>
            </a:r>
            <a:r>
              <a:rPr lang="id-ID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atau sesuai dengan kebutuhan dan pengembangan organisasi</a:t>
            </a:r>
          </a:p>
          <a:p>
            <a:pPr marL="1787525" indent="-1787525" algn="just">
              <a:buNone/>
              <a:tabLst>
                <a:tab pos="530225" algn="l"/>
                <a:tab pos="1076325" algn="l"/>
                <a:tab pos="17875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8)	memiliki surat rekomendasi kelulusan/diterima  untuk melanjutkan studi dari PT penyelenggara</a:t>
            </a:r>
          </a:p>
          <a:p>
            <a:pPr marL="1787525" indent="-1787525" algn="just">
              <a:buNone/>
              <a:tabLst>
                <a:tab pos="530225" algn="l"/>
                <a:tab pos="1076325" algn="l"/>
                <a:tab pos="17875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9)	diusulkan oleh pimpinan  PTN/Kopertis, dan;</a:t>
            </a:r>
          </a:p>
          <a:p>
            <a:pPr marL="1787525" indent="-1787525" algn="just">
              <a:buNone/>
              <a:tabLst>
                <a:tab pos="530225" algn="l"/>
                <a:tab pos="1076325" algn="l"/>
                <a:tab pos="17875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10)	persyaratan administrasi lain yang telah ditentukan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428604"/>
            <a:ext cx="7615262" cy="6024732"/>
          </a:xfrm>
        </p:spPr>
        <p:txBody>
          <a:bodyPr>
            <a:normAutofit/>
          </a:bodyPr>
          <a:lstStyle/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Jangka waktu penugasan :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memperoleh ijazah S2 adalah 4 semester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memperoleh ijazah S3 adalah 6 semester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Dapat diberikan perpanjangan masa penugasan untuk paling lama adalah 2 semester, apabila memenuhi persyaratan untuk diperpanjang	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428604"/>
            <a:ext cx="7615262" cy="5697559"/>
          </a:xfrm>
        </p:spPr>
        <p:txBody>
          <a:bodyPr>
            <a:normAutofit fontScale="92500" lnSpcReduction="20000"/>
          </a:bodyPr>
          <a:lstStyle/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Prestasi atas penugasan :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menyelesaikan studi dalam jangka waktu yang telah ditentukan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memperoleh ijazah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endParaRPr lang="id-ID" dirty="0">
              <a:latin typeface="Times New Roman" pitchFamily="18" charset="0"/>
              <a:cs typeface="Times New Roman" pitchFamily="18" charset="0"/>
            </a:endParaRP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□.	Implikasi atas penugasan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tidak diperkenankan mengubah bidang studi yang telah ditentukan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membatalkan penugasan atas kemauan sendiri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mengubah dokumen-dokumen yang berkaitan dengan penugasan 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428604"/>
            <a:ext cx="7615262" cy="6240756"/>
          </a:xfrm>
        </p:spPr>
        <p:txBody>
          <a:bodyPr>
            <a:normAutofit/>
          </a:bodyPr>
          <a:lstStyle/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langsung melanjutkan studi ke jenjang yang lebih tinggi tanpa izin pejabat yang berwenang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Melaksanakan ikatan dinas kepada negara setelah selesai melaksanakan tugas belajar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●	Dikenakan sanksi pelanggaran disiplin PNS apabila tidak memperoleh hasil yang telah ditentukan atau tidak melaksanakan penugasan sebagaimana mestinya</a:t>
            </a:r>
          </a:p>
          <a:p>
            <a:pPr marL="1608138" indent="-1608138" algn="just">
              <a:buNone/>
              <a:tabLst>
                <a:tab pos="530225" algn="l"/>
                <a:tab pos="1076325" algn="l"/>
                <a:tab pos="1608138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428604"/>
            <a:ext cx="7615262" cy="5697559"/>
          </a:xfrm>
        </p:spPr>
        <p:txBody>
          <a:bodyPr>
            <a:normAutofit lnSpcReduction="10000"/>
          </a:bodyPr>
          <a:lstStyle/>
          <a:p>
            <a:pPr marL="530225" indent="-530225">
              <a:buNone/>
            </a:pPr>
            <a:r>
              <a:rPr lang="id-ID" b="1" dirty="0" smtClean="0">
                <a:latin typeface="Times New Roman" pitchFamily="18" charset="0"/>
                <a:cs typeface="Times New Roman" pitchFamily="18" charset="0"/>
              </a:rPr>
              <a:t>2.	PENYELENGGARA TUBEL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Perguruan tinggi yang diselenggarakan oleh pemerintah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Perguruan tinggi yang diselenggarakan oleh masyarakat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Akreditasi PT dimaksud minimal B baik institusinya maupun prodi yang diselenggarakan</a:t>
            </a:r>
          </a:p>
          <a:p>
            <a:pPr marL="1076325" indent="-1076325" algn="just">
              <a:buNone/>
              <a:tabLst>
                <a:tab pos="530225" algn="l"/>
                <a:tab pos="1076325" algn="l"/>
              </a:tabLst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□	Perguruan tinggi di luar negeri yang diakui oleh negara yang bersangkutan dan Pemerintah Indonesia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103</Words>
  <Application>Microsoft Office PowerPoint</Application>
  <PresentationFormat>On-screen Show (4:3)</PresentationFormat>
  <Paragraphs>219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Slide 1</vt:lpstr>
      <vt:lpstr>A. Latar Belakang</vt:lpstr>
      <vt:lpstr>B. Pengertian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C. Hak dan Kewajiban Dalam Masa Studi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D. Sanksi</vt:lpstr>
      <vt:lpstr>Slide 26</vt:lpstr>
      <vt:lpstr>Slide 27</vt:lpstr>
      <vt:lpstr>Slide 28</vt:lpstr>
      <vt:lpstr>E. Perpanjangan dan Pembatalan Tubel </vt:lpstr>
      <vt:lpstr>Slide 30</vt:lpstr>
      <vt:lpstr>Slide 31</vt:lpstr>
      <vt:lpstr>F. Pengaktifan Kembali</vt:lpstr>
      <vt:lpstr>II. Belajar Atas Biaya Sendiri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 Latar Belakang</dc:title>
  <dc:creator>TRISNO ZUARDI, SH., MM</dc:creator>
  <cp:lastModifiedBy>Microsoft Office</cp:lastModifiedBy>
  <cp:revision>74</cp:revision>
  <dcterms:created xsi:type="dcterms:W3CDTF">2011-06-01T00:52:14Z</dcterms:created>
  <dcterms:modified xsi:type="dcterms:W3CDTF">2014-04-24T07:39:03Z</dcterms:modified>
</cp:coreProperties>
</file>